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1800" cy="5666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1800" cy="56660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swetha.iyer@in.ibm.com" TargetMode="External"/><Relationship Id="rId2" Type="http://schemas.openxmlformats.org/officeDocument/2006/relationships/hyperlink" Target="mailto:rsriniv@us.ibm.com" TargetMode="External"/><Relationship Id="rId3" Type="http://schemas.openxmlformats.org/officeDocument/2006/relationships/hyperlink" Target="mailto:rajesh.k@pilani.bits-pilani.ac.in" TargetMode="External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620000" y="1368000"/>
            <a:ext cx="8096040" cy="32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CSI-ZG628T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DISSERTATION PRESENTATION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Study of Ansible as an automation tool for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Site Reliability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by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BASKAR BALASUBRAMANIAN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BITS ID - 2019HT66015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023360" y="1463040"/>
            <a:ext cx="338328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DEMONSTRATION 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023360" y="1463040"/>
            <a:ext cx="338328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2011680" y="640080"/>
            <a:ext cx="7040880" cy="507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ID No. 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 2019HT66015</a:t>
            </a:r>
            <a:endParaRPr b="1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NAME OF THE STUDENT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       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BASKAR BALASUBRAMANIAN 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EMAIL ADDRESS 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2019HT66015@wilp.bits-pilani.ac.in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STUDENT’S EMPLOYING 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IBM India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ORGANIZATION &amp; LOCATION</a:t>
            </a:r>
            <a:endParaRPr b="1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SUPERVISOR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       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Swetha J, SAP Technical Architect, IBM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SUPERVISOR’S EMPLOYING 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IBM India, Chennai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ORGANIZATION &amp; LOCATION</a:t>
            </a:r>
            <a:endParaRPr b="1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SUPERVISOR’S EMAIL 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  <a:hlinkClick r:id="rId1"/>
              </a:rPr>
              <a:t>swetha.iyer@in.ibm.com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ADDITIONAL EXAMINER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Raghu Srinivasan, Senior Technical Staff Member - 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Technology Architect Lead Client Transformation SRE 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ADDITIONAL EXAMINER’S EMAIL 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  <a:hlinkClick r:id="rId2"/>
              </a:rPr>
              <a:t>rsriniv@us.ibm.com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BITS FACULTY 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Rajesh Kumar, Assistant Professor, Dept of Computer Science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BITS FACULTY EMAIL 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</a:t>
            </a:r>
            <a:r>
              <a:rPr b="1" lang="zxx" sz="900" spc="-1" strike="noStrike" u="sng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  <a:hlinkClick r:id="rId3"/>
              </a:rPr>
              <a:t>rajesh.k@pilani.bits-pilani.ac.in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DISSERTATION TITLE      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	</a:t>
            </a: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Study of Ansible as an automation tool for Site Reliability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596600" y="-109080"/>
            <a:ext cx="8096040" cy="93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 u="sng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ME</a:t>
            </a:r>
            <a:r>
              <a:rPr b="0" lang="en-US" sz="3300" spc="-1" strike="noStrike" u="sng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NTO</a:t>
            </a:r>
            <a:r>
              <a:rPr b="0" lang="en-US" sz="3300" spc="-1" strike="noStrike" u="sng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 </a:t>
            </a:r>
            <a:r>
              <a:rPr b="0" lang="en-US" sz="3300" spc="-1" strike="noStrike" u="sng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INF</a:t>
            </a:r>
            <a:r>
              <a:rPr b="0" lang="en-US" sz="3300" spc="-1" strike="noStrike" u="sng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OR</a:t>
            </a:r>
            <a:r>
              <a:rPr b="0" lang="en-US" sz="3300" spc="-1" strike="noStrike" u="sng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MAT</a:t>
            </a:r>
            <a:r>
              <a:rPr b="0" lang="en-US" sz="3300" spc="-1" strike="noStrike" u="sng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ION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040880" y="822960"/>
            <a:ext cx="2103120" cy="365760"/>
          </a:xfrm>
          <a:prstGeom prst="wedgeRoundRectCallout">
            <a:avLst>
              <a:gd name="adj1" fmla="val -63708"/>
              <a:gd name="adj2" fmla="val 254518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the application available 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Zen Hei Sharp"/>
            </a:endParaRPr>
          </a:p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 time accessed by the user?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Zen Hei Sharp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2079720" y="822960"/>
            <a:ext cx="2194560" cy="548640"/>
          </a:xfrm>
          <a:prstGeom prst="wedgeRoundRectCallout">
            <a:avLst>
              <a:gd name="adj1" fmla="val 49291"/>
              <a:gd name="adj2" fmla="val 151703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flexible is the system 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there is a need to address 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increase in the number of users ?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4425840" y="1539720"/>
            <a:ext cx="2066400" cy="2209320"/>
          </a:xfrm>
          <a:prstGeom prst="rect">
            <a:avLst/>
          </a:prstGeom>
          <a:ln>
            <a:noFill/>
          </a:ln>
        </p:spPr>
      </p:pic>
      <p:sp>
        <p:nvSpPr>
          <p:cNvPr id="84" name="TextShape 3"/>
          <p:cNvSpPr txBox="1"/>
          <p:nvPr/>
        </p:nvSpPr>
        <p:spPr>
          <a:xfrm>
            <a:off x="4920480" y="3017520"/>
            <a:ext cx="1097280" cy="5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End User</a:t>
            </a:r>
            <a:endParaRPr b="0" lang="en-US" sz="1600" spc="-1" strike="noStrike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645920" y="2011680"/>
            <a:ext cx="2194560" cy="457200"/>
          </a:xfrm>
          <a:prstGeom prst="wedgeRoundRectCallout">
            <a:avLst>
              <a:gd name="adj1" fmla="val 69759"/>
              <a:gd name="adj2" fmla="val 110578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quickly 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Zen Hei Sharp"/>
            </a:endParaRPr>
          </a:p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the system  recover from a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failure?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Zen Hei Sharp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7315200" y="2011680"/>
            <a:ext cx="2286000" cy="457200"/>
          </a:xfrm>
          <a:prstGeom prst="wedgeRoundRectCallout">
            <a:avLst>
              <a:gd name="adj1" fmla="val -81379"/>
              <a:gd name="adj2" fmla="val 153537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effectively 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Zen Hei Sharp"/>
            </a:endParaRPr>
          </a:p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changes can be incorporated?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Zen Hei Sharp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1737360" y="3657600"/>
            <a:ext cx="2194560" cy="640080"/>
          </a:xfrm>
          <a:prstGeom prst="wedgeRoundRectCallout">
            <a:avLst>
              <a:gd name="adj1" fmla="val 66300"/>
              <a:gd name="adj2" fmla="val -92888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the level of 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Zen Hei Sharp"/>
            </a:endParaRPr>
          </a:p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confidentiality and integrity 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Zen Hei Sharp"/>
            </a:endParaRPr>
          </a:p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 the system provides to user's data 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Zen Hei Sharp"/>
            </a:endParaRPr>
          </a:p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within the systems and the network?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Zen Hei Sharp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7315200" y="3474720"/>
            <a:ext cx="2560320" cy="548640"/>
          </a:xfrm>
          <a:prstGeom prst="wedgeRoundRectCallout">
            <a:avLst>
              <a:gd name="adj1" fmla="val -75949"/>
              <a:gd name="adj2" fmla="val -70652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robust does the system responds 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Zen Hei Sharp"/>
            </a:endParaRPr>
          </a:p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sudden surge or drop in the processing load?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Zen Hei Sharp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6035040" y="4389120"/>
            <a:ext cx="2560320" cy="457200"/>
          </a:xfrm>
          <a:prstGeom prst="wedgeRoundRectCallout">
            <a:avLst>
              <a:gd name="adj1" fmla="val -59458"/>
              <a:gd name="adj2" fmla="val -164004"/>
              <a:gd name="adj3" fmla="val 16667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there any economic value?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Zen Hei Sharp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1596600" y="-109080"/>
            <a:ext cx="8096040" cy="93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 u="sng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Website from the End User Point of View..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828800" y="792720"/>
            <a:ext cx="3291840" cy="15847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Site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be defined as any useful application or software available for use over computer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 which is accessible over the Internet or private interconnected networks.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577840" y="709560"/>
            <a:ext cx="4297680" cy="16790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Reliability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a Site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Reliability is directly associated with user experience.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the perspective of the service provider, they would have to satisfy the expectations of the end users and facilitate the best experience.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2286000" y="2834640"/>
            <a:ext cx="7132320" cy="23774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reliable site is one where the users of the sites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would fall back for the services of the service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provider.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Sites are considered reliable from user experience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perspective, which becomes the primary goal for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anyone providing information services.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reliable services are realized with the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hosted websites, then the sites are meant to have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added quality called as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Site Reliability.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art of practicing the principles to meet the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expectations from reliability perspective can be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named as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Site Reliability Engineering.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1596600" y="-109080"/>
            <a:ext cx="8096040" cy="93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 u="sng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Reliability of a Site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620000" y="216000"/>
            <a:ext cx="8096040" cy="93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 u="sng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About the project - </a:t>
            </a:r>
            <a:r>
              <a:rPr b="0" lang="en-US" sz="3300" spc="-1" strike="noStrike" u="sng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PROJECT OBJECTIVE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779480" y="1463040"/>
            <a:ext cx="8096040" cy="32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Address the problem of site reliability through: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	</a:t>
            </a: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- </a:t>
            </a:r>
            <a:r>
              <a:rPr b="1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Automation</a:t>
            </a: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of tasks that are manual, repetitive, tactical, devoid of enduring value, and that scales linearly as a service grows. In IT industry terms this could be called as </a:t>
            </a:r>
            <a:r>
              <a:rPr b="1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eliminating the toil</a:t>
            </a: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or backlogs.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	</a:t>
            </a: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- </a:t>
            </a:r>
            <a:r>
              <a:rPr b="1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Measurement and Interpretation</a:t>
            </a: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of the system data which is essential in a system that automatically adjusts its resources and configurations, there by meet the demands of the end users. This could be termed as the </a:t>
            </a:r>
            <a:r>
              <a:rPr b="1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Observability</a:t>
            </a: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principle in Site Reliability.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	</a:t>
            </a: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- </a:t>
            </a:r>
            <a:r>
              <a:rPr b="1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Alerting </a:t>
            </a: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the support personnel and experts and effective communication among them, about the system malfunctioning and take corrective actions for speedy recovery. This functionality is normally categorized as </a:t>
            </a:r>
            <a:r>
              <a:rPr b="1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Event Management</a:t>
            </a: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or </a:t>
            </a:r>
            <a:r>
              <a:rPr b="1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Incident</a:t>
            </a: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b="1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Management</a:t>
            </a: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based on the severity of the issue.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2117520" y="4707000"/>
            <a:ext cx="6383160" cy="5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4"/>
          <p:cNvSpPr/>
          <p:nvPr/>
        </p:nvSpPr>
        <p:spPr>
          <a:xfrm>
            <a:off x="8371080" y="2973600"/>
            <a:ext cx="8096040" cy="32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620000" y="216000"/>
            <a:ext cx="8096040" cy="93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 u="sng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About the project - SCOPE OF WORK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779480" y="1463040"/>
            <a:ext cx="4712760" cy="29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50505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Study, practice and </a:t>
            </a: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document how </a:t>
            </a:r>
            <a:r>
              <a:rPr b="1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Ansible </a:t>
            </a: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would help </a:t>
            </a:r>
            <a:r>
              <a:rPr b="1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to automate system </a:t>
            </a:r>
            <a:r>
              <a:rPr b="1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functions</a:t>
            </a: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and </a:t>
            </a: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reduce toil using the </a:t>
            </a: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rich set of ansible </a:t>
            </a: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modules.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50505"/>
              </a:buClr>
              <a:buFont typeface="Wingdings" charset="2"/>
              <a:buChar char=""/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50505"/>
              </a:buClr>
              <a:buFont typeface="Wingdings" charset="2"/>
              <a:buChar char=""/>
            </a:pPr>
            <a:r>
              <a:rPr b="1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System Monitoring </a:t>
            </a:r>
            <a:r>
              <a:rPr b="1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and Visualization</a:t>
            </a: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of </a:t>
            </a: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the metrics using </a:t>
            </a:r>
            <a:r>
              <a:rPr b="1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Prometheus</a:t>
            </a: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and </a:t>
            </a:r>
            <a:r>
              <a:rPr b="1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Grafana</a:t>
            </a: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respectively.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50505"/>
              </a:buClr>
              <a:buFont typeface="Wingdings" charset="2"/>
              <a:buChar char=""/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50505"/>
              </a:buClr>
              <a:buFont typeface="Wingdings" charset="2"/>
              <a:buChar char=""/>
            </a:pPr>
            <a:r>
              <a:rPr b="1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Alerting</a:t>
            </a: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when there </a:t>
            </a: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is anamoly found in </a:t>
            </a: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the system </a:t>
            </a: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functionality </a:t>
            </a:r>
            <a:r>
              <a:rPr b="1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by </a:t>
            </a:r>
            <a:r>
              <a:rPr b="1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sending an email</a:t>
            </a: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to </a:t>
            </a:r>
            <a:r>
              <a:rPr b="0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the systems support.</a:t>
            </a:r>
            <a:r>
              <a:rPr b="1" lang="en-US" sz="1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1937880" y="4572000"/>
            <a:ext cx="6383160" cy="5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4"/>
          <p:cNvSpPr/>
          <p:nvPr/>
        </p:nvSpPr>
        <p:spPr>
          <a:xfrm>
            <a:off x="8371080" y="2973600"/>
            <a:ext cx="8096040" cy="32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6949440" y="1280160"/>
            <a:ext cx="2115000" cy="137160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6675120" y="3108960"/>
            <a:ext cx="3200400" cy="140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914400" y="253080"/>
            <a:ext cx="8096040" cy="93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lvl="2" marL="648000" indent="-2120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Use case to eliminate toil with ansible automation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775880" y="1097280"/>
            <a:ext cx="8096040" cy="32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21240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 a Linux virtual machine from a pre-built image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21240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Install Docker on top of the VM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21240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Spin up a Docker container with TCP Echo Server hosted in it.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21240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Demonstrate TCP/IP</a:t>
            </a:r>
            <a:r>
              <a:rPr b="0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Client-Server communication between TCP Echo Client and Echo Server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>
            <a:lum bright="2000"/>
          </a:blip>
          <a:srcRect l="1851" t="0" r="0" b="0"/>
          <a:stretch/>
        </p:blipFill>
        <p:spPr>
          <a:xfrm>
            <a:off x="2837520" y="3017520"/>
            <a:ext cx="5117760" cy="255312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08" name="CustomShape 3"/>
          <p:cNvSpPr/>
          <p:nvPr/>
        </p:nvSpPr>
        <p:spPr>
          <a:xfrm>
            <a:off x="2834640" y="3108960"/>
            <a:ext cx="2009160" cy="5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Mono"/>
                <a:ea typeface="DejaVu Sans"/>
              </a:rPr>
              <a:t>LAB System Architecture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3566160" y="4208400"/>
            <a:ext cx="855360" cy="179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6675120" y="4206240"/>
            <a:ext cx="389160" cy="16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620000" y="216000"/>
            <a:ext cx="8096040" cy="93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 u="sng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END TO END AUTOMATION FLOW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2050560" y="1518480"/>
            <a:ext cx="8096040" cy="32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"/>
          <p:cNvSpPr/>
          <p:nvPr/>
        </p:nvSpPr>
        <p:spPr>
          <a:xfrm>
            <a:off x="8371080" y="2973600"/>
            <a:ext cx="8096040" cy="32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4" name="" descr=""/>
          <p:cNvPicPr/>
          <p:nvPr/>
        </p:nvPicPr>
        <p:blipFill>
          <a:blip r:embed="rId1"/>
          <a:srcRect l="1409" t="9220" r="791" b="11346"/>
          <a:stretch/>
        </p:blipFill>
        <p:spPr>
          <a:xfrm>
            <a:off x="365760" y="1097280"/>
            <a:ext cx="9510840" cy="45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78600" y="253080"/>
            <a:ext cx="8096040" cy="93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lvl="2" marL="648000" indent="-2120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Use case for Monitoring and Alerting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2430360" y="1319040"/>
            <a:ext cx="6214680" cy="425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designed to check the following two basic information on the server.</a:t>
            </a:r>
            <a:endParaRPr b="0" lang="en-US" sz="1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2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TCP Echo Server Running Status – up (1) or down (0)</a:t>
            </a:r>
            <a:endParaRPr b="0" lang="en-US" sz="1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2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TCP Echo Server Socket State – Listening (1) or Not listening (0)</a:t>
            </a:r>
            <a:endParaRPr b="0" lang="en-US" sz="1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Node Exporter Standard Dashboard the following metrics are visualized.</a:t>
            </a:r>
            <a:endParaRPr b="0" lang="en-US" sz="1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57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CPU Usage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 Average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Memory Usage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Disk I/O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Disk Usage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Received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Transmitted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Monitoring tools used are prometheus and node_exporter  </a:t>
            </a:r>
            <a:endParaRPr b="0" lang="en-US" sz="1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endParaRPr b="0" lang="en-US" sz="1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 dashboards are created using Grafana</a:t>
            </a:r>
            <a:endParaRPr b="0" lang="en-US" sz="1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endParaRPr b="0" lang="en-US" sz="1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b="0" lang="en-US" sz="1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E-mail sent to support personnel when </a:t>
            </a:r>
            <a:endParaRPr b="0" lang="en-US" sz="1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endParaRPr b="0" lang="en-US" sz="1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endParaRPr b="0" lang="en-US" sz="1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2103120" y="3679560"/>
            <a:ext cx="466056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Application>LibreOffice/5.3.6.1$Linux_X86_64 LibreOffice_project/30$Build-1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2021-02-16T20:54:55Z</dcterms:created>
  <dc:creator/>
  <dc:description/>
  <dc:language>en-US</dc:language>
  <cp:lastModifiedBy/>
  <dcterms:modified xsi:type="dcterms:W3CDTF">2021-04-16T09:36:06Z</dcterms:modified>
  <cp:revision>32</cp:revision>
  <dc:subject/>
  <dc:title>DNA</dc:title>
</cp:coreProperties>
</file>