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6"/>
  </p:notesMasterIdLst>
  <p:sldIdLst>
    <p:sldId id="269" r:id="rId3"/>
    <p:sldId id="533" r:id="rId4"/>
    <p:sldId id="310" r:id="rId5"/>
    <p:sldId id="268" r:id="rId6"/>
    <p:sldId id="312" r:id="rId7"/>
    <p:sldId id="311" r:id="rId8"/>
    <p:sldId id="308" r:id="rId9"/>
    <p:sldId id="535" r:id="rId10"/>
    <p:sldId id="536" r:id="rId11"/>
    <p:sldId id="309" r:id="rId12"/>
    <p:sldId id="537" r:id="rId13"/>
    <p:sldId id="538" r:id="rId14"/>
    <p:sldId id="539" r:id="rId15"/>
    <p:sldId id="542" r:id="rId16"/>
    <p:sldId id="540" r:id="rId17"/>
    <p:sldId id="541" r:id="rId18"/>
    <p:sldId id="534" r:id="rId19"/>
    <p:sldId id="544" r:id="rId20"/>
    <p:sldId id="545" r:id="rId21"/>
    <p:sldId id="546" r:id="rId22"/>
    <p:sldId id="543" r:id="rId23"/>
    <p:sldId id="307"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7" autoAdjust="0"/>
    <p:restoredTop sz="84972" autoAdjust="0"/>
  </p:normalViewPr>
  <p:slideViewPr>
    <p:cSldViewPr snapToGrid="0">
      <p:cViewPr varScale="1">
        <p:scale>
          <a:sx n="61" d="100"/>
          <a:sy n="61" d="100"/>
        </p:scale>
        <p:origin x="1056" y="96"/>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02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DF61D8-3209-4BBA-8CD3-D39DDE34DECC}" type="datetimeFigureOut">
              <a:rPr lang="en-US" smtClean="0"/>
              <a:t>7/26/2019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1F504-8039-45E6-8C31-319125F5F408}" type="slidenum">
              <a:rPr lang="en-US" smtClean="0"/>
              <a:t>‹#›</a:t>
            </a:fld>
            <a:endParaRPr lang="en-US"/>
          </a:p>
        </p:txBody>
      </p:sp>
    </p:spTree>
    <p:extLst>
      <p:ext uri="{BB962C8B-B14F-4D97-AF65-F5344CB8AC3E}">
        <p14:creationId xmlns:p14="http://schemas.microsoft.com/office/powerpoint/2010/main" val="1086419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were normal clients – desktops. Then came mobile devices. And today there are numerous clients desktops, mobile devices, IOT Devices. All these devices send data multiple number of times to APIs and fetch data from API. It is very important to make sure that performance of these applications are not impacted.</a:t>
            </a:r>
          </a:p>
          <a:p>
            <a:endParaRPr lang="en-US" dirty="0"/>
          </a:p>
          <a:p>
            <a:pPr rtl="0" fontAlgn="base"/>
            <a:r>
              <a:rPr lang="en-US" sz="1200" b="0" i="0" u="none" strike="noStrike" kern="1200" dirty="0">
                <a:solidFill>
                  <a:schemeClr val="tx1"/>
                </a:solidFill>
                <a:effectLst/>
                <a:latin typeface="+mn-lt"/>
                <a:ea typeface="+mn-ea"/>
                <a:cs typeface="+mn-cs"/>
              </a:rPr>
              <a:t>Application Caching , Geo Location APIs , Increased Processing Power of Hardware , Scale In and Scale Out applications based on load though all these help in improving the performance of applications, the real bottleneck or challenge lies with the round trip to servers.</a:t>
            </a:r>
          </a:p>
          <a:p>
            <a:endParaRPr lang="en-US" dirty="0"/>
          </a:p>
        </p:txBody>
      </p:sp>
      <p:sp>
        <p:nvSpPr>
          <p:cNvPr id="4" name="Slide Number Placeholder 3"/>
          <p:cNvSpPr>
            <a:spLocks noGrp="1"/>
          </p:cNvSpPr>
          <p:nvPr>
            <p:ph type="sldNum" sz="quarter" idx="5"/>
          </p:nvPr>
        </p:nvSpPr>
        <p:spPr/>
        <p:txBody>
          <a:bodyPr/>
          <a:lstStyle/>
          <a:p>
            <a:fld id="{55B1F504-8039-45E6-8C31-319125F5F408}" type="slidenum">
              <a:rPr lang="en-US" smtClean="0"/>
              <a:t>6</a:t>
            </a:fld>
            <a:endParaRPr lang="en-US"/>
          </a:p>
        </p:txBody>
      </p:sp>
    </p:spTree>
    <p:extLst>
      <p:ext uri="{BB962C8B-B14F-4D97-AF65-F5344CB8AC3E}">
        <p14:creationId xmlns:p14="http://schemas.microsoft.com/office/powerpoint/2010/main" val="9750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B1F504-8039-45E6-8C31-319125F5F408}" type="slidenum">
              <a:rPr lang="en-US" smtClean="0"/>
              <a:t>15</a:t>
            </a:fld>
            <a:endParaRPr lang="en-US"/>
          </a:p>
        </p:txBody>
      </p:sp>
    </p:spTree>
    <p:extLst>
      <p:ext uri="{BB962C8B-B14F-4D97-AF65-F5344CB8AC3E}">
        <p14:creationId xmlns:p14="http://schemas.microsoft.com/office/powerpoint/2010/main" val="3213564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B1F504-8039-45E6-8C31-319125F5F408}" type="slidenum">
              <a:rPr lang="en-US" smtClean="0"/>
              <a:t>16</a:t>
            </a:fld>
            <a:endParaRPr lang="en-US"/>
          </a:p>
        </p:txBody>
      </p:sp>
    </p:spTree>
    <p:extLst>
      <p:ext uri="{BB962C8B-B14F-4D97-AF65-F5344CB8AC3E}">
        <p14:creationId xmlns:p14="http://schemas.microsoft.com/office/powerpoint/2010/main" val="4260014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B1F504-8039-45E6-8C31-319125F5F408}" type="slidenum">
              <a:rPr lang="en-US" smtClean="0"/>
              <a:t>17</a:t>
            </a:fld>
            <a:endParaRPr lang="en-US"/>
          </a:p>
        </p:txBody>
      </p:sp>
    </p:spTree>
    <p:extLst>
      <p:ext uri="{BB962C8B-B14F-4D97-AF65-F5344CB8AC3E}">
        <p14:creationId xmlns:p14="http://schemas.microsoft.com/office/powerpoint/2010/main" val="2599937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B1F504-8039-45E6-8C31-319125F5F408}" type="slidenum">
              <a:rPr lang="en-US" smtClean="0"/>
              <a:t>18</a:t>
            </a:fld>
            <a:endParaRPr lang="en-US"/>
          </a:p>
        </p:txBody>
      </p:sp>
    </p:spTree>
    <p:extLst>
      <p:ext uri="{BB962C8B-B14F-4D97-AF65-F5344CB8AC3E}">
        <p14:creationId xmlns:p14="http://schemas.microsoft.com/office/powerpoint/2010/main" val="2042665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B1F504-8039-45E6-8C31-319125F5F408}" type="slidenum">
              <a:rPr lang="en-US" smtClean="0"/>
              <a:t>19</a:t>
            </a:fld>
            <a:endParaRPr lang="en-US"/>
          </a:p>
        </p:txBody>
      </p:sp>
    </p:spTree>
    <p:extLst>
      <p:ext uri="{BB962C8B-B14F-4D97-AF65-F5344CB8AC3E}">
        <p14:creationId xmlns:p14="http://schemas.microsoft.com/office/powerpoint/2010/main" val="2788974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B1F504-8039-45E6-8C31-319125F5F408}" type="slidenum">
              <a:rPr lang="en-US" smtClean="0"/>
              <a:t>20</a:t>
            </a:fld>
            <a:endParaRPr lang="en-US"/>
          </a:p>
        </p:txBody>
      </p:sp>
    </p:spTree>
    <p:extLst>
      <p:ext uri="{BB962C8B-B14F-4D97-AF65-F5344CB8AC3E}">
        <p14:creationId xmlns:p14="http://schemas.microsoft.com/office/powerpoint/2010/main" val="280720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B1F504-8039-45E6-8C31-319125F5F408}" type="slidenum">
              <a:rPr lang="en-US" smtClean="0"/>
              <a:t>21</a:t>
            </a:fld>
            <a:endParaRPr lang="en-US"/>
          </a:p>
        </p:txBody>
      </p:sp>
    </p:spTree>
    <p:extLst>
      <p:ext uri="{BB962C8B-B14F-4D97-AF65-F5344CB8AC3E}">
        <p14:creationId xmlns:p14="http://schemas.microsoft.com/office/powerpoint/2010/main" val="933080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From Monolithic API to current Micro Service API application architectures have evolved to support below aspects</a:t>
            </a:r>
            <a:endParaRPr lang="en-US" b="0" dirty="0">
              <a:effectLst/>
            </a:endParaRPr>
          </a:p>
          <a:p>
            <a:pPr rtl="0" fontAlgn="base"/>
            <a:br>
              <a:rPr lang="en-US" b="0" dirty="0">
                <a:effectLst/>
              </a:rPr>
            </a:br>
            <a:r>
              <a:rPr lang="en-US" sz="1200" b="0" i="0" u="none" strike="noStrike" kern="1200" dirty="0">
                <a:solidFill>
                  <a:schemeClr val="tx1"/>
                </a:solidFill>
                <a:effectLst/>
                <a:latin typeface="+mn-lt"/>
                <a:ea typeface="+mn-ea"/>
                <a:cs typeface="+mn-cs"/>
              </a:rPr>
              <a:t>Ease of Maintenance - Develop, Deploy and Retire applications easily</a:t>
            </a:r>
          </a:p>
          <a:p>
            <a:pPr rtl="0" fontAlgn="base"/>
            <a:r>
              <a:rPr lang="en-US" sz="1200" b="0" i="0" u="none" strike="noStrike" kern="1200" dirty="0">
                <a:solidFill>
                  <a:schemeClr val="tx1"/>
                </a:solidFill>
                <a:effectLst/>
                <a:latin typeface="+mn-lt"/>
                <a:ea typeface="+mn-ea"/>
                <a:cs typeface="+mn-cs"/>
              </a:rPr>
              <a:t>Agile Development - Respond to business changes fast</a:t>
            </a:r>
          </a:p>
          <a:p>
            <a:pPr rtl="0" fontAlgn="base"/>
            <a:r>
              <a:rPr lang="en-US" sz="1200" b="0" i="0" u="none" strike="noStrike" kern="1200" dirty="0">
                <a:solidFill>
                  <a:schemeClr val="tx1"/>
                </a:solidFill>
                <a:effectLst/>
                <a:latin typeface="+mn-lt"/>
                <a:ea typeface="+mn-ea"/>
                <a:cs typeface="+mn-cs"/>
              </a:rPr>
              <a:t>Self Healing and Less Dependent Components of Applications</a:t>
            </a:r>
          </a:p>
          <a:p>
            <a:pPr rtl="0" fontAlgn="base"/>
            <a:r>
              <a:rPr lang="en-US" sz="1200" b="0" i="0" u="none" strike="noStrike" kern="1200" dirty="0">
                <a:solidFill>
                  <a:schemeClr val="tx1"/>
                </a:solidFill>
                <a:effectLst/>
                <a:latin typeface="+mn-lt"/>
                <a:ea typeface="+mn-ea"/>
                <a:cs typeface="+mn-cs"/>
              </a:rPr>
              <a:t>Increase the Speed of Response time and Performance of Applications</a:t>
            </a:r>
          </a:p>
          <a:p>
            <a:pPr rtl="0" fontAlgn="base"/>
            <a:br>
              <a:rPr lang="en-US" b="0" dirty="0">
                <a:effectLst/>
              </a:rPr>
            </a:br>
            <a:endParaRPr lang="en-US" dirty="0"/>
          </a:p>
        </p:txBody>
      </p:sp>
      <p:sp>
        <p:nvSpPr>
          <p:cNvPr id="4" name="Slide Number Placeholder 3"/>
          <p:cNvSpPr>
            <a:spLocks noGrp="1"/>
          </p:cNvSpPr>
          <p:nvPr>
            <p:ph type="sldNum" sz="quarter" idx="5"/>
          </p:nvPr>
        </p:nvSpPr>
        <p:spPr/>
        <p:txBody>
          <a:bodyPr/>
          <a:lstStyle/>
          <a:p>
            <a:fld id="{55B1F504-8039-45E6-8C31-319125F5F408}" type="slidenum">
              <a:rPr lang="en-US" smtClean="0"/>
              <a:t>7</a:t>
            </a:fld>
            <a:endParaRPr lang="en-US"/>
          </a:p>
        </p:txBody>
      </p:sp>
    </p:spTree>
    <p:extLst>
      <p:ext uri="{BB962C8B-B14F-4D97-AF65-F5344CB8AC3E}">
        <p14:creationId xmlns:p14="http://schemas.microsoft.com/office/powerpoint/2010/main" val="2798794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B1F504-8039-45E6-8C31-319125F5F408}" type="slidenum">
              <a:rPr lang="en-US" smtClean="0"/>
              <a:t>8</a:t>
            </a:fld>
            <a:endParaRPr lang="en-US"/>
          </a:p>
        </p:txBody>
      </p:sp>
    </p:spTree>
    <p:extLst>
      <p:ext uri="{BB962C8B-B14F-4D97-AF65-F5344CB8AC3E}">
        <p14:creationId xmlns:p14="http://schemas.microsoft.com/office/powerpoint/2010/main" val="3413163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have two clients – Web Application and a mobile application and each require different fields. In REST API this would result in having two different Endpoints and if there are any changes in field we need to update all the components to get the new properties. </a:t>
            </a:r>
            <a:r>
              <a:rPr lang="en-US" dirty="0" err="1"/>
              <a:t>GraphQL</a:t>
            </a:r>
            <a:r>
              <a:rPr lang="en-US" dirty="0"/>
              <a:t> solves this. Being Declarative Data Language the clients can specify which fields they need and avoiding the case to have two different endpoints.</a:t>
            </a:r>
          </a:p>
        </p:txBody>
      </p:sp>
      <p:sp>
        <p:nvSpPr>
          <p:cNvPr id="4" name="Slide Number Placeholder 3"/>
          <p:cNvSpPr>
            <a:spLocks noGrp="1"/>
          </p:cNvSpPr>
          <p:nvPr>
            <p:ph type="sldNum" sz="quarter" idx="5"/>
          </p:nvPr>
        </p:nvSpPr>
        <p:spPr/>
        <p:txBody>
          <a:bodyPr/>
          <a:lstStyle/>
          <a:p>
            <a:fld id="{55B1F504-8039-45E6-8C31-319125F5F408}" type="slidenum">
              <a:rPr lang="en-US" smtClean="0"/>
              <a:t>9</a:t>
            </a:fld>
            <a:endParaRPr lang="en-US"/>
          </a:p>
        </p:txBody>
      </p:sp>
    </p:spTree>
    <p:extLst>
      <p:ext uri="{BB962C8B-B14F-4D97-AF65-F5344CB8AC3E}">
        <p14:creationId xmlns:p14="http://schemas.microsoft.com/office/powerpoint/2010/main" val="3849067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B1F504-8039-45E6-8C31-319125F5F408}" type="slidenum">
              <a:rPr lang="en-US" smtClean="0"/>
              <a:t>10</a:t>
            </a:fld>
            <a:endParaRPr lang="en-US"/>
          </a:p>
        </p:txBody>
      </p:sp>
    </p:spTree>
    <p:extLst>
      <p:ext uri="{BB962C8B-B14F-4D97-AF65-F5344CB8AC3E}">
        <p14:creationId xmlns:p14="http://schemas.microsoft.com/office/powerpoint/2010/main" val="3330675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B1F504-8039-45E6-8C31-319125F5F408}" type="slidenum">
              <a:rPr lang="en-US" smtClean="0"/>
              <a:t>11</a:t>
            </a:fld>
            <a:endParaRPr lang="en-US"/>
          </a:p>
        </p:txBody>
      </p:sp>
    </p:spTree>
    <p:extLst>
      <p:ext uri="{BB962C8B-B14F-4D97-AF65-F5344CB8AC3E}">
        <p14:creationId xmlns:p14="http://schemas.microsoft.com/office/powerpoint/2010/main" val="2799336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B1F504-8039-45E6-8C31-319125F5F408}" type="slidenum">
              <a:rPr lang="en-US" smtClean="0"/>
              <a:t>12</a:t>
            </a:fld>
            <a:endParaRPr lang="en-US"/>
          </a:p>
        </p:txBody>
      </p:sp>
    </p:spTree>
    <p:extLst>
      <p:ext uri="{BB962C8B-B14F-4D97-AF65-F5344CB8AC3E}">
        <p14:creationId xmlns:p14="http://schemas.microsoft.com/office/powerpoint/2010/main" val="3770496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B1F504-8039-45E6-8C31-319125F5F408}" type="slidenum">
              <a:rPr lang="en-US" smtClean="0"/>
              <a:t>13</a:t>
            </a:fld>
            <a:endParaRPr lang="en-US"/>
          </a:p>
        </p:txBody>
      </p:sp>
    </p:spTree>
    <p:extLst>
      <p:ext uri="{BB962C8B-B14F-4D97-AF65-F5344CB8AC3E}">
        <p14:creationId xmlns:p14="http://schemas.microsoft.com/office/powerpoint/2010/main" val="2033292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B1F504-8039-45E6-8C31-319125F5F408}" type="slidenum">
              <a:rPr lang="en-US" smtClean="0"/>
              <a:t>14</a:t>
            </a:fld>
            <a:endParaRPr lang="en-US"/>
          </a:p>
        </p:txBody>
      </p:sp>
    </p:spTree>
    <p:extLst>
      <p:ext uri="{BB962C8B-B14F-4D97-AF65-F5344CB8AC3E}">
        <p14:creationId xmlns:p14="http://schemas.microsoft.com/office/powerpoint/2010/main" val="640406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AAC8A80-6CD1-41E0-B025-A161A208AD4D}" type="datetimeFigureOut">
              <a:rPr lang="en-US" smtClean="0"/>
              <a:t>7/26/2019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EC646-C0FE-4BC4-A326-9A5B38EF05E9}" type="slidenum">
              <a:rPr lang="en-US" smtClean="0"/>
              <a:t>‹#›</a:t>
            </a:fld>
            <a:endParaRPr lang="en-US"/>
          </a:p>
        </p:txBody>
      </p:sp>
    </p:spTree>
    <p:extLst>
      <p:ext uri="{BB962C8B-B14F-4D97-AF65-F5344CB8AC3E}">
        <p14:creationId xmlns:p14="http://schemas.microsoft.com/office/powerpoint/2010/main" val="2291805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AC8A80-6CD1-41E0-B025-A161A208AD4D}" type="datetimeFigureOut">
              <a:rPr lang="en-US" smtClean="0"/>
              <a:t>7/26/2019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EC646-C0FE-4BC4-A326-9A5B38EF05E9}" type="slidenum">
              <a:rPr lang="en-US" smtClean="0"/>
              <a:t>‹#›</a:t>
            </a:fld>
            <a:endParaRPr lang="en-US"/>
          </a:p>
        </p:txBody>
      </p:sp>
    </p:spTree>
    <p:extLst>
      <p:ext uri="{BB962C8B-B14F-4D97-AF65-F5344CB8AC3E}">
        <p14:creationId xmlns:p14="http://schemas.microsoft.com/office/powerpoint/2010/main" val="4032444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AC8A80-6CD1-41E0-B025-A161A208AD4D}" type="datetimeFigureOut">
              <a:rPr lang="en-US" smtClean="0"/>
              <a:t>7/26/2019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EC646-C0FE-4BC4-A326-9A5B38EF05E9}" type="slidenum">
              <a:rPr lang="en-US" smtClean="0"/>
              <a:t>‹#›</a:t>
            </a:fld>
            <a:endParaRPr lang="en-US"/>
          </a:p>
        </p:txBody>
      </p:sp>
    </p:spTree>
    <p:extLst>
      <p:ext uri="{BB962C8B-B14F-4D97-AF65-F5344CB8AC3E}">
        <p14:creationId xmlns:p14="http://schemas.microsoft.com/office/powerpoint/2010/main" val="2520957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Content_2">
    <p:spTree>
      <p:nvGrpSpPr>
        <p:cNvPr id="1" name=""/>
        <p:cNvGrpSpPr/>
        <p:nvPr/>
      </p:nvGrpSpPr>
      <p:grpSpPr>
        <a:xfrm>
          <a:off x="0" y="0"/>
          <a:ext cx="0" cy="0"/>
          <a:chOff x="0" y="0"/>
          <a:chExt cx="0" cy="0"/>
        </a:xfrm>
      </p:grpSpPr>
      <p:sp>
        <p:nvSpPr>
          <p:cNvPr id="10" name="Title 9"/>
          <p:cNvSpPr>
            <a:spLocks noGrp="1"/>
          </p:cNvSpPr>
          <p:nvPr>
            <p:ph type="title"/>
          </p:nvPr>
        </p:nvSpPr>
        <p:spPr>
          <a:xfrm>
            <a:off x="398323" y="513638"/>
            <a:ext cx="10379406" cy="549270"/>
          </a:xfrm>
        </p:spPr>
        <p:txBody>
          <a:bodyPr/>
          <a:lstStyle/>
          <a:p>
            <a:r>
              <a:rPr lang="en-US"/>
              <a:t>Click to edit Master title style</a:t>
            </a:r>
          </a:p>
        </p:txBody>
      </p:sp>
      <p:sp>
        <p:nvSpPr>
          <p:cNvPr id="11" name="Rectangle 10"/>
          <p:cNvSpPr/>
          <p:nvPr/>
        </p:nvSpPr>
        <p:spPr>
          <a:xfrm flipV="1">
            <a:off x="277292" y="1013887"/>
            <a:ext cx="11626960" cy="45719"/>
          </a:xfrm>
          <a:prstGeom prst="rect">
            <a:avLst/>
          </a:prstGeom>
          <a:gradFill flip="none" rotWithShape="1">
            <a:gsLst>
              <a:gs pos="0">
                <a:srgbClr val="00ACE1"/>
              </a:gs>
              <a:gs pos="100000">
                <a:srgbClr val="B36CD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1"/>
          </p:nvPr>
        </p:nvSpPr>
        <p:spPr/>
        <p:txBody>
          <a:bodyPr/>
          <a:lstStyle/>
          <a:p>
            <a:fld id="{16E88135-998C-2449-89D9-C5FB8E6B4CE4}" type="slidenum">
              <a:rPr lang="en-US" smtClean="0"/>
              <a:t>‹#›</a:t>
            </a:fld>
            <a:endParaRPr lang="en-US"/>
          </a:p>
        </p:txBody>
      </p:sp>
      <p:sp>
        <p:nvSpPr>
          <p:cNvPr id="12" name="Text Placeholder 5"/>
          <p:cNvSpPr>
            <a:spLocks noGrp="1"/>
          </p:cNvSpPr>
          <p:nvPr>
            <p:ph type="body" sz="quarter" idx="14"/>
          </p:nvPr>
        </p:nvSpPr>
        <p:spPr>
          <a:xfrm>
            <a:off x="398323" y="1550678"/>
            <a:ext cx="11209908" cy="4547258"/>
          </a:xfrm>
        </p:spPr>
        <p:txBody>
          <a:bodyPr/>
          <a:lstStyle>
            <a:lvl1pPr>
              <a:lnSpc>
                <a:spcPct val="150000"/>
              </a:lnSpc>
              <a:buClr>
                <a:srgbClr val="00ACE1"/>
              </a:buClr>
              <a:defRPr sz="1600"/>
            </a:lvl1pPr>
            <a:lvl2pPr marL="534988" indent="-260350">
              <a:lnSpc>
                <a:spcPct val="150000"/>
              </a:lnSpc>
              <a:buClr>
                <a:srgbClr val="00ACE1"/>
              </a:buClr>
              <a:tabLst/>
              <a:defRPr sz="1400"/>
            </a:lvl2pPr>
            <a:lvl3pPr marL="809625" indent="-228600">
              <a:lnSpc>
                <a:spcPct val="150000"/>
              </a:lnSpc>
              <a:buClr>
                <a:srgbClr val="00ACE1"/>
              </a:buClr>
              <a:tabLst/>
              <a:defRPr sz="1200"/>
            </a:lvl3pPr>
            <a:lvl4pPr marL="1023938" indent="-214313">
              <a:lnSpc>
                <a:spcPct val="150000"/>
              </a:lnSpc>
              <a:buClr>
                <a:srgbClr val="00ACE1"/>
              </a:buClr>
              <a:tabLst/>
              <a:defRPr sz="1200"/>
            </a:lvl4pPr>
            <a:lvl5pPr marL="1254125" indent="-184150">
              <a:lnSpc>
                <a:spcPct val="150000"/>
              </a:lnSpc>
              <a:buClr>
                <a:srgbClr val="00ACE1"/>
              </a:buClr>
              <a:tabLst/>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9"/>
          <p:cNvSpPr>
            <a:spLocks noGrp="1"/>
          </p:cNvSpPr>
          <p:nvPr>
            <p:ph type="ftr" sz="quarter" idx="3"/>
          </p:nvPr>
        </p:nvSpPr>
        <p:spPr>
          <a:xfrm>
            <a:off x="188012" y="6610588"/>
            <a:ext cx="8147605" cy="236241"/>
          </a:xfrm>
          <a:prstGeom prst="rect">
            <a:avLst/>
          </a:prstGeom>
        </p:spPr>
        <p:txBody>
          <a:bodyPr/>
          <a:lstStyle>
            <a:lvl1pPr>
              <a:defRPr lang="en-GB" sz="800" b="1" i="0" u="none" strike="noStrike" baseline="0" smtClean="0">
                <a:solidFill>
                  <a:schemeClr val="bg1">
                    <a:lumMod val="85000"/>
                  </a:schemeClr>
                </a:solidFill>
              </a:defRPr>
            </a:lvl1pPr>
          </a:lstStyle>
          <a:p>
            <a:endParaRPr lang="en-US"/>
          </a:p>
        </p:txBody>
      </p:sp>
    </p:spTree>
    <p:extLst>
      <p:ext uri="{BB962C8B-B14F-4D97-AF65-F5344CB8AC3E}">
        <p14:creationId xmlns:p14="http://schemas.microsoft.com/office/powerpoint/2010/main" val="2069656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0D21FDC-657D-4E0B-8561-CC499FF9EEDB}"/>
              </a:ext>
            </a:extLst>
          </p:cNvPr>
          <p:cNvSpPr>
            <a:spLocks noGrp="1"/>
          </p:cNvSpPr>
          <p:nvPr>
            <p:ph type="dt" sz="half" idx="10"/>
          </p:nvPr>
        </p:nvSpPr>
        <p:spPr/>
        <p:txBody>
          <a:bodyPr/>
          <a:lstStyle/>
          <a:p>
            <a:fld id="{367C2ACD-DEF0-4F5A-88B7-B813DC2C37F9}" type="datetimeFigureOut">
              <a:rPr lang="en-US" smtClean="0"/>
              <a:t>7/26/2019</a:t>
            </a:fld>
            <a:endParaRPr lang="en-US"/>
          </a:p>
        </p:txBody>
      </p:sp>
      <p:sp>
        <p:nvSpPr>
          <p:cNvPr id="4" name="Footer Placeholder 3">
            <a:extLst>
              <a:ext uri="{FF2B5EF4-FFF2-40B4-BE49-F238E27FC236}">
                <a16:creationId xmlns:a16="http://schemas.microsoft.com/office/drawing/2014/main" id="{01ECD1EA-7BA0-42D9-A778-BA8E0CE829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4FAADD-9BE4-4986-AD3E-572A5FC76982}"/>
              </a:ext>
            </a:extLst>
          </p:cNvPr>
          <p:cNvSpPr>
            <a:spLocks noGrp="1"/>
          </p:cNvSpPr>
          <p:nvPr>
            <p:ph type="sldNum" sz="quarter" idx="12"/>
          </p:nvPr>
        </p:nvSpPr>
        <p:spPr/>
        <p:txBody>
          <a:bodyPr/>
          <a:lstStyle/>
          <a:p>
            <a:fld id="{2DB16788-2EBD-453C-916C-CC6939605B98}" type="slidenum">
              <a:rPr lang="en-US" smtClean="0"/>
              <a:t>‹#›</a:t>
            </a:fld>
            <a:endParaRPr lang="en-US"/>
          </a:p>
        </p:txBody>
      </p:sp>
      <p:sp>
        <p:nvSpPr>
          <p:cNvPr id="6" name="Content Placeholder 2">
            <a:extLst>
              <a:ext uri="{FF2B5EF4-FFF2-40B4-BE49-F238E27FC236}">
                <a16:creationId xmlns:a16="http://schemas.microsoft.com/office/drawing/2014/main" id="{8EE4A0CC-4848-49BE-A058-F2BE5D8FD43C}"/>
              </a:ext>
            </a:extLst>
          </p:cNvPr>
          <p:cNvSpPr>
            <a:spLocks noGrp="1"/>
          </p:cNvSpPr>
          <p:nvPr>
            <p:ph idx="1"/>
          </p:nvPr>
        </p:nvSpPr>
        <p:spPr>
          <a:xfrm>
            <a:off x="185793" y="1270821"/>
            <a:ext cx="11886342" cy="49142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2C616C62-00F6-4264-B895-9F3498901314}"/>
              </a:ext>
            </a:extLst>
          </p:cNvPr>
          <p:cNvSpPr>
            <a:spLocks noGrp="1"/>
          </p:cNvSpPr>
          <p:nvPr>
            <p:ph type="title"/>
          </p:nvPr>
        </p:nvSpPr>
        <p:spPr>
          <a:xfrm>
            <a:off x="185793" y="365125"/>
            <a:ext cx="9415407" cy="759895"/>
          </a:xfrm>
        </p:spPr>
        <p:txBody>
          <a:bodyPr/>
          <a:lstStyle/>
          <a:p>
            <a:r>
              <a:rPr lang="en-US" dirty="0"/>
              <a:t>Click to edit Master title style</a:t>
            </a:r>
          </a:p>
        </p:txBody>
      </p:sp>
    </p:spTree>
    <p:extLst>
      <p:ext uri="{BB962C8B-B14F-4D97-AF65-F5344CB8AC3E}">
        <p14:creationId xmlns:p14="http://schemas.microsoft.com/office/powerpoint/2010/main" val="3190144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5793" y="365125"/>
            <a:ext cx="9415407" cy="759895"/>
          </a:xfrm>
        </p:spPr>
        <p:txBody>
          <a:bodyPr/>
          <a:lstStyle/>
          <a:p>
            <a:r>
              <a:rPr lang="en-US" dirty="0"/>
              <a:t>Click to edit Master title style</a:t>
            </a:r>
          </a:p>
        </p:txBody>
      </p:sp>
      <p:sp>
        <p:nvSpPr>
          <p:cNvPr id="3" name="Content Placeholder 2"/>
          <p:cNvSpPr>
            <a:spLocks noGrp="1"/>
          </p:cNvSpPr>
          <p:nvPr>
            <p:ph idx="1"/>
          </p:nvPr>
        </p:nvSpPr>
        <p:spPr>
          <a:xfrm>
            <a:off x="185793" y="1270821"/>
            <a:ext cx="11886342" cy="49142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7C2ACD-DEF0-4F5A-88B7-B813DC2C37F9}" type="datetimeFigureOut">
              <a:rPr lang="en-US" smtClean="0"/>
              <a:t>7/26/2019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16788-2EBD-453C-916C-CC6939605B98}" type="slidenum">
              <a:rPr lang="en-US" smtClean="0"/>
              <a:t>‹#›</a:t>
            </a:fld>
            <a:endParaRPr lang="en-US"/>
          </a:p>
        </p:txBody>
      </p:sp>
      <p:pic>
        <p:nvPicPr>
          <p:cNvPr id="8" name="Content Placeholder 7">
            <a:extLst>
              <a:ext uri="{FF2B5EF4-FFF2-40B4-BE49-F238E27FC236}">
                <a16:creationId xmlns:a16="http://schemas.microsoft.com/office/drawing/2014/main" id="{607AE848-6D38-4588-95C0-82740069857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7755" b="17803"/>
          <a:stretch/>
        </p:blipFill>
        <p:spPr>
          <a:xfrm>
            <a:off x="9958994" y="36786"/>
            <a:ext cx="2047213" cy="2133600"/>
          </a:xfrm>
          <a:prstGeom prst="rect">
            <a:avLst/>
          </a:prstGeom>
        </p:spPr>
      </p:pic>
    </p:spTree>
    <p:extLst>
      <p:ext uri="{BB962C8B-B14F-4D97-AF65-F5344CB8AC3E}">
        <p14:creationId xmlns:p14="http://schemas.microsoft.com/office/powerpoint/2010/main" val="727806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AC8A80-6CD1-41E0-B025-A161A208AD4D}" type="datetimeFigureOut">
              <a:rPr lang="en-US" smtClean="0"/>
              <a:t>7/26/2019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EC646-C0FE-4BC4-A326-9A5B38EF05E9}" type="slidenum">
              <a:rPr lang="en-US" smtClean="0"/>
              <a:t>‹#›</a:t>
            </a:fld>
            <a:endParaRPr lang="en-US"/>
          </a:p>
        </p:txBody>
      </p:sp>
    </p:spTree>
    <p:extLst>
      <p:ext uri="{BB962C8B-B14F-4D97-AF65-F5344CB8AC3E}">
        <p14:creationId xmlns:p14="http://schemas.microsoft.com/office/powerpoint/2010/main" val="1830297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AC8A80-6CD1-41E0-B025-A161A208AD4D}" type="datetimeFigureOut">
              <a:rPr lang="en-US" smtClean="0"/>
              <a:t>7/26/2019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EC646-C0FE-4BC4-A326-9A5B38EF05E9}" type="slidenum">
              <a:rPr lang="en-US" smtClean="0"/>
              <a:t>‹#›</a:t>
            </a:fld>
            <a:endParaRPr lang="en-US"/>
          </a:p>
        </p:txBody>
      </p:sp>
    </p:spTree>
    <p:extLst>
      <p:ext uri="{BB962C8B-B14F-4D97-AF65-F5344CB8AC3E}">
        <p14:creationId xmlns:p14="http://schemas.microsoft.com/office/powerpoint/2010/main" val="3662432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AAC8A80-6CD1-41E0-B025-A161A208AD4D}" type="datetimeFigureOut">
              <a:rPr lang="en-US" smtClean="0"/>
              <a:t>7/26/2019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EC646-C0FE-4BC4-A326-9A5B38EF05E9}" type="slidenum">
              <a:rPr lang="en-US" smtClean="0"/>
              <a:t>‹#›</a:t>
            </a:fld>
            <a:endParaRPr lang="en-US"/>
          </a:p>
        </p:txBody>
      </p:sp>
    </p:spTree>
    <p:extLst>
      <p:ext uri="{BB962C8B-B14F-4D97-AF65-F5344CB8AC3E}">
        <p14:creationId xmlns:p14="http://schemas.microsoft.com/office/powerpoint/2010/main" val="3164787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AC8A80-6CD1-41E0-B025-A161A208AD4D}" type="datetimeFigureOut">
              <a:rPr lang="en-US" smtClean="0"/>
              <a:t>7/26/2019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CEC646-C0FE-4BC4-A326-9A5B38EF05E9}" type="slidenum">
              <a:rPr lang="en-US" smtClean="0"/>
              <a:t>‹#›</a:t>
            </a:fld>
            <a:endParaRPr lang="en-US"/>
          </a:p>
        </p:txBody>
      </p:sp>
    </p:spTree>
    <p:extLst>
      <p:ext uri="{BB962C8B-B14F-4D97-AF65-F5344CB8AC3E}">
        <p14:creationId xmlns:p14="http://schemas.microsoft.com/office/powerpoint/2010/main" val="4233079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AAC8A80-6CD1-41E0-B025-A161A208AD4D}" type="datetimeFigureOut">
              <a:rPr lang="en-US" smtClean="0"/>
              <a:t>7/26/2019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CEC646-C0FE-4BC4-A326-9A5B38EF05E9}" type="slidenum">
              <a:rPr lang="en-US" smtClean="0"/>
              <a:t>‹#›</a:t>
            </a:fld>
            <a:endParaRPr lang="en-US"/>
          </a:p>
        </p:txBody>
      </p:sp>
    </p:spTree>
    <p:extLst>
      <p:ext uri="{BB962C8B-B14F-4D97-AF65-F5344CB8AC3E}">
        <p14:creationId xmlns:p14="http://schemas.microsoft.com/office/powerpoint/2010/main" val="1945923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C8A80-6CD1-41E0-B025-A161A208AD4D}" type="datetimeFigureOut">
              <a:rPr lang="en-US" smtClean="0"/>
              <a:t>7/26/2019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CEC646-C0FE-4BC4-A326-9A5B38EF05E9}" type="slidenum">
              <a:rPr lang="en-US" smtClean="0"/>
              <a:t>‹#›</a:t>
            </a:fld>
            <a:endParaRPr lang="en-US"/>
          </a:p>
        </p:txBody>
      </p:sp>
    </p:spTree>
    <p:extLst>
      <p:ext uri="{BB962C8B-B14F-4D97-AF65-F5344CB8AC3E}">
        <p14:creationId xmlns:p14="http://schemas.microsoft.com/office/powerpoint/2010/main" val="2521938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AC8A80-6CD1-41E0-B025-A161A208AD4D}" type="datetimeFigureOut">
              <a:rPr lang="en-US" smtClean="0"/>
              <a:t>7/26/2019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EC646-C0FE-4BC4-A326-9A5B38EF05E9}" type="slidenum">
              <a:rPr lang="en-US" smtClean="0"/>
              <a:t>‹#›</a:t>
            </a:fld>
            <a:endParaRPr lang="en-US"/>
          </a:p>
        </p:txBody>
      </p:sp>
    </p:spTree>
    <p:extLst>
      <p:ext uri="{BB962C8B-B14F-4D97-AF65-F5344CB8AC3E}">
        <p14:creationId xmlns:p14="http://schemas.microsoft.com/office/powerpoint/2010/main" val="2094706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AC8A80-6CD1-41E0-B025-A161A208AD4D}" type="datetimeFigureOut">
              <a:rPr lang="en-US" smtClean="0"/>
              <a:t>7/26/2019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EC646-C0FE-4BC4-A326-9A5B38EF05E9}" type="slidenum">
              <a:rPr lang="en-US" smtClean="0"/>
              <a:t>‹#›</a:t>
            </a:fld>
            <a:endParaRPr lang="en-US"/>
          </a:p>
        </p:txBody>
      </p:sp>
    </p:spTree>
    <p:extLst>
      <p:ext uri="{BB962C8B-B14F-4D97-AF65-F5344CB8AC3E}">
        <p14:creationId xmlns:p14="http://schemas.microsoft.com/office/powerpoint/2010/main" val="3929670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C8A80-6CD1-41E0-B025-A161A208AD4D}" type="datetimeFigureOut">
              <a:rPr lang="en-US" smtClean="0"/>
              <a:t>7/26/2019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CEC646-C0FE-4BC4-A326-9A5B38EF05E9}" type="slidenum">
              <a:rPr lang="en-US" smtClean="0"/>
              <a:t>‹#›</a:t>
            </a:fld>
            <a:endParaRPr lang="en-US"/>
          </a:p>
        </p:txBody>
      </p:sp>
    </p:spTree>
    <p:extLst>
      <p:ext uri="{BB962C8B-B14F-4D97-AF65-F5344CB8AC3E}">
        <p14:creationId xmlns:p14="http://schemas.microsoft.com/office/powerpoint/2010/main" val="3566979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pct5">
          <a:fgClr>
            <a:srgbClr val="F2EFDC"/>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7C2ACD-DEF0-4F5A-88B7-B813DC2C37F9}" type="datetimeFigureOut">
              <a:rPr lang="en-US" smtClean="0"/>
              <a:t>7/26/2019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B16788-2EBD-453C-916C-CC6939605B98}" type="slidenum">
              <a:rPr lang="en-US" smtClean="0"/>
              <a:t>‹#›</a:t>
            </a:fld>
            <a:endParaRPr lang="en-US"/>
          </a:p>
        </p:txBody>
      </p:sp>
    </p:spTree>
    <p:extLst>
      <p:ext uri="{BB962C8B-B14F-4D97-AF65-F5344CB8AC3E}">
        <p14:creationId xmlns:p14="http://schemas.microsoft.com/office/powerpoint/2010/main" val="1561428337"/>
      </p:ext>
    </p:extLst>
  </p:cSld>
  <p:clrMap bg1="lt1" tx1="dk1" bg2="lt2" tx2="dk2" accent1="accent1" accent2="accent2" accent3="accent3" accent4="accent4" accent5="accent5" accent6="accent6" hlink="hlink" folHlink="folHlink"/>
  <p:sldLayoutIdLst>
    <p:sldLayoutId id="2147483662" r:id="rId1"/>
    <p:sldLayoutId id="214748366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gridsome.org/" TargetMode="External"/><Relationship Id="rId7" Type="http://schemas.openxmlformats.org/officeDocument/2006/relationships/hyperlink" Target="https://identicons.dev/"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hyperlink" Target="https://jamstack.org/" TargetMode="External"/><Relationship Id="rId5" Type="http://schemas.openxmlformats.org/officeDocument/2006/relationships/hyperlink" Target="https://www.graphqlbin.com/v2/new" TargetMode="External"/><Relationship Id="rId4" Type="http://schemas.openxmlformats.org/officeDocument/2006/relationships/hyperlink" Target="https://graphql.org/"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mailto:baskarrao.dandlamudi@outlook.com" TargetMode="External"/><Relationship Id="rId2" Type="http://schemas.openxmlformats.org/officeDocument/2006/relationships/hyperlink" Target="https://www.linkedin.com/in/baskarrao-dandlamudi" TargetMode="Externa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hyperlink" Target="https://github.com/baskarmib" TargetMode="External"/><Relationship Id="rId4" Type="http://schemas.openxmlformats.org/officeDocument/2006/relationships/hyperlink" Target="https://baskarrao.wordpress.co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mailto:baskarrao.dandlamudi@outlook.com" TargetMode="External"/><Relationship Id="rId7" Type="http://schemas.openxmlformats.org/officeDocument/2006/relationships/image" Target="../media/image6.PNG"/><Relationship Id="rId2" Type="http://schemas.openxmlformats.org/officeDocument/2006/relationships/hyperlink" Target="https://www.linkedin.com/in/baskarrao-dandlamudi" TargetMode="External"/><Relationship Id="rId1" Type="http://schemas.openxmlformats.org/officeDocument/2006/relationships/slideLayout" Target="../slideLayouts/slideLayout1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hyperlink" Target="https://github.com/baskarmi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4"/>
          </p:nvPr>
        </p:nvSpPr>
        <p:spPr>
          <a:xfrm>
            <a:off x="398323" y="1301395"/>
            <a:ext cx="11209908" cy="4938209"/>
          </a:xfrm>
        </p:spPr>
        <p:style>
          <a:lnRef idx="2">
            <a:schemeClr val="accent2"/>
          </a:lnRef>
          <a:fillRef idx="1">
            <a:schemeClr val="lt1"/>
          </a:fillRef>
          <a:effectRef idx="0">
            <a:schemeClr val="accent2"/>
          </a:effectRef>
          <a:fontRef idx="minor">
            <a:schemeClr val="dk1"/>
          </a:fontRef>
        </p:style>
        <p:txBody>
          <a:bodyPr numCol="1">
            <a:normAutofit/>
          </a:bodyPr>
          <a:lstStyle/>
          <a:p>
            <a:pPr marL="0" indent="0">
              <a:buNone/>
            </a:pPr>
            <a:endParaRPr lang="en-US" sz="2000" dirty="0">
              <a:latin typeface="Gotham Book" charset="0"/>
              <a:ea typeface="Gotham Book" charset="0"/>
              <a:cs typeface="Gotham Book" charset="0"/>
            </a:endParaRPr>
          </a:p>
          <a:p>
            <a:endParaRPr lang="en-US" sz="2000" dirty="0">
              <a:latin typeface="Gotham Book" charset="0"/>
              <a:ea typeface="Gotham Book" charset="0"/>
              <a:cs typeface="Gotham Book" charset="0"/>
            </a:endParaRPr>
          </a:p>
          <a:p>
            <a:pPr marL="0" indent="0">
              <a:buNone/>
            </a:pPr>
            <a:r>
              <a:rPr lang="en-US" sz="4800" dirty="0">
                <a:latin typeface="Gotham Book" charset="0"/>
                <a:ea typeface="Gotham Book" charset="0"/>
                <a:cs typeface="Gotham Book" charset="0"/>
              </a:rPr>
              <a:t>          What is all the fuss about </a:t>
            </a:r>
            <a:r>
              <a:rPr lang="en-US" sz="4800" dirty="0" err="1">
                <a:latin typeface="Gotham Book" charset="0"/>
                <a:ea typeface="Gotham Book" charset="0"/>
                <a:cs typeface="Gotham Book" charset="0"/>
              </a:rPr>
              <a:t>GraphQL</a:t>
            </a:r>
            <a:endParaRPr lang="en-US" sz="4800" dirty="0">
              <a:latin typeface="Gotham Book" charset="0"/>
              <a:ea typeface="Gotham Book" charset="0"/>
              <a:cs typeface="Gotham Book" charset="0"/>
            </a:endParaRPr>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pic>
        <p:nvPicPr>
          <p:cNvPr id="11" name="Picture 10" descr="A picture containing object&#10;&#10;Description automatically generated">
            <a:extLst>
              <a:ext uri="{FF2B5EF4-FFF2-40B4-BE49-F238E27FC236}">
                <a16:creationId xmlns:a16="http://schemas.microsoft.com/office/drawing/2014/main" id="{010A9423-7806-4483-B2C2-1F7E5A880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788" y="3770499"/>
            <a:ext cx="1600423" cy="1714739"/>
          </a:xfrm>
          <a:prstGeom prst="rect">
            <a:avLst/>
          </a:prstGeom>
        </p:spPr>
      </p:pic>
    </p:spTree>
    <p:extLst>
      <p:ext uri="{BB962C8B-B14F-4D97-AF65-F5344CB8AC3E}">
        <p14:creationId xmlns:p14="http://schemas.microsoft.com/office/powerpoint/2010/main" val="12886622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Overview of Graph QL</a:t>
            </a:r>
          </a:p>
        </p:txBody>
      </p:sp>
      <p:sp>
        <p:nvSpPr>
          <p:cNvPr id="5" name="Content Placeholder 4"/>
          <p:cNvSpPr>
            <a:spLocks noGrp="1"/>
          </p:cNvSpPr>
          <p:nvPr>
            <p:ph type="body" sz="quarter" idx="14"/>
          </p:nvPr>
        </p:nvSpPr>
        <p:spPr>
          <a:xfrm>
            <a:off x="398323" y="1301395"/>
            <a:ext cx="11209908" cy="4938209"/>
          </a:xfrm>
        </p:spPr>
        <p:style>
          <a:lnRef idx="2">
            <a:schemeClr val="accent2"/>
          </a:lnRef>
          <a:fillRef idx="1">
            <a:schemeClr val="lt1"/>
          </a:fillRef>
          <a:effectRef idx="0">
            <a:schemeClr val="accent2"/>
          </a:effectRef>
          <a:fontRef idx="minor">
            <a:schemeClr val="dk1"/>
          </a:fontRef>
        </p:style>
        <p:txBody>
          <a:bodyPr>
            <a:normAutofit/>
          </a:bodyPr>
          <a:lstStyle/>
          <a:p>
            <a:pPr>
              <a:lnSpc>
                <a:spcPct val="100000"/>
              </a:lnSpc>
            </a:pPr>
            <a:r>
              <a:rPr lang="en-US" sz="2000" dirty="0">
                <a:latin typeface="Gotham Book" charset="0"/>
                <a:ea typeface="Gotham Book" charset="0"/>
                <a:cs typeface="Gotham Book" charset="0"/>
              </a:rPr>
              <a:t>Graph QL is maintained and open sourced by Facebook Engineers.</a:t>
            </a:r>
          </a:p>
          <a:p>
            <a:r>
              <a:rPr lang="en-US" sz="2000" dirty="0">
                <a:latin typeface="Gotham Book" charset="0"/>
                <a:ea typeface="Gotham Book" charset="0"/>
                <a:cs typeface="Gotham Book" charset="0"/>
              </a:rPr>
              <a:t>Graph QL is declarative data query language </a:t>
            </a:r>
          </a:p>
          <a:p>
            <a:r>
              <a:rPr lang="en-US" sz="2000" dirty="0">
                <a:latin typeface="Gotham Book" charset="0"/>
                <a:ea typeface="Gotham Book" charset="0"/>
                <a:cs typeface="Gotham Book" charset="0"/>
              </a:rPr>
              <a:t>Specify what you want and get the same</a:t>
            </a:r>
          </a:p>
          <a:p>
            <a:r>
              <a:rPr lang="en-US" sz="2000" dirty="0">
                <a:latin typeface="Gotham Book" charset="0"/>
                <a:ea typeface="Gotham Book" charset="0"/>
                <a:cs typeface="Gotham Book" charset="0"/>
              </a:rPr>
              <a:t>Reduce Round Trips between client and server</a:t>
            </a:r>
          </a:p>
          <a:p>
            <a:r>
              <a:rPr lang="en-US" sz="2000" dirty="0">
                <a:latin typeface="Gotham Book" charset="0"/>
                <a:ea typeface="Gotham Book" charset="0"/>
                <a:cs typeface="Gotham Book" charset="0"/>
              </a:rPr>
              <a:t>Makes development easy and respond to changes soon</a:t>
            </a:r>
          </a:p>
          <a:p>
            <a:r>
              <a:rPr lang="en-US" sz="2000" dirty="0">
                <a:latin typeface="Gotham Book" charset="0"/>
                <a:ea typeface="Gotham Book" charset="0"/>
                <a:cs typeface="Gotham Book" charset="0"/>
              </a:rPr>
              <a:t>Graph QL can be implemented in any language of choice and architecture of choice.</a:t>
            </a:r>
          </a:p>
          <a:p>
            <a:r>
              <a:rPr lang="en-US" sz="2000" dirty="0">
                <a:latin typeface="Gotham Book" charset="0"/>
                <a:ea typeface="Gotham Book" charset="0"/>
                <a:cs typeface="Gotham Book" charset="0"/>
              </a:rPr>
              <a:t>C# / .NET, Clojure ,Elixir, Erlang , Go, Groovy, Java, JavaScript, PHP, Python, Scala, Ruby</a:t>
            </a:r>
          </a:p>
          <a:p>
            <a:endParaRPr lang="en-US" sz="2000" dirty="0">
              <a:latin typeface="Gotham Book" charset="0"/>
              <a:ea typeface="Gotham Book" charset="0"/>
              <a:cs typeface="Gotham Book" charset="0"/>
            </a:endParaRPr>
          </a:p>
          <a:p>
            <a:endParaRPr lang="en-US" sz="2000" dirty="0">
              <a:latin typeface="Gotham Book" charset="0"/>
              <a:ea typeface="Gotham Book" charset="0"/>
              <a:cs typeface="Gotham Book" charset="0"/>
            </a:endParaRPr>
          </a:p>
          <a:p>
            <a:endParaRPr lang="en-US" sz="2000" dirty="0">
              <a:latin typeface="Gotham Book" charset="0"/>
              <a:ea typeface="Gotham Book" charset="0"/>
              <a:cs typeface="Gotham Book" charset="0"/>
            </a:endParaRPr>
          </a:p>
          <a:p>
            <a:pPr marL="0" indent="0">
              <a:buNone/>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1800" i="1" dirty="0">
              <a:solidFill>
                <a:schemeClr val="accent2"/>
              </a:solidFill>
              <a:latin typeface="Gotham Book" charset="0"/>
              <a:ea typeface="Gotham Book" charset="0"/>
              <a:cs typeface="Gotham Book" charset="0"/>
            </a:endParaRPr>
          </a:p>
          <a:p>
            <a:pPr lvl="1">
              <a:lnSpc>
                <a:spcPct val="100000"/>
              </a:lnSpc>
            </a:pPr>
            <a:endParaRPr lang="en-US" sz="1800" dirty="0">
              <a:latin typeface="Gotham Book" charset="0"/>
              <a:ea typeface="Gotham Book" charset="0"/>
              <a:cs typeface="Gotham Book" charset="0"/>
            </a:endParaRPr>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spTree>
    <p:extLst>
      <p:ext uri="{BB962C8B-B14F-4D97-AF65-F5344CB8AC3E}">
        <p14:creationId xmlns:p14="http://schemas.microsoft.com/office/powerpoint/2010/main" val="1731475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Overview of Graph QL</a:t>
            </a:r>
          </a:p>
        </p:txBody>
      </p:sp>
      <p:sp>
        <p:nvSpPr>
          <p:cNvPr id="5" name="Content Placeholder 4"/>
          <p:cNvSpPr>
            <a:spLocks noGrp="1"/>
          </p:cNvSpPr>
          <p:nvPr>
            <p:ph type="body" sz="quarter" idx="14"/>
          </p:nvPr>
        </p:nvSpPr>
        <p:spPr>
          <a:xfrm>
            <a:off x="398323" y="1301395"/>
            <a:ext cx="11209908" cy="4938209"/>
          </a:xfrm>
        </p:spPr>
        <p:style>
          <a:lnRef idx="2">
            <a:schemeClr val="accent2"/>
          </a:lnRef>
          <a:fillRef idx="1">
            <a:schemeClr val="lt1"/>
          </a:fillRef>
          <a:effectRef idx="0">
            <a:schemeClr val="accent2"/>
          </a:effectRef>
          <a:fontRef idx="minor">
            <a:schemeClr val="dk1"/>
          </a:fontRef>
        </p:style>
        <p:txBody>
          <a:bodyPr>
            <a:normAutofit/>
          </a:bodyPr>
          <a:lstStyle/>
          <a:p>
            <a:pPr>
              <a:lnSpc>
                <a:spcPct val="100000"/>
              </a:lnSpc>
            </a:pPr>
            <a:r>
              <a:rPr lang="en-US" sz="2000" dirty="0">
                <a:latin typeface="Gotham Book" charset="0"/>
                <a:ea typeface="Gotham Book" charset="0"/>
                <a:cs typeface="Gotham Book" charset="0"/>
              </a:rPr>
              <a:t>Traditional SQL is used to query database. </a:t>
            </a: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r>
              <a:rPr lang="en-US" sz="2000" dirty="0">
                <a:latin typeface="Gotham Book" charset="0"/>
                <a:ea typeface="Gotham Book" charset="0"/>
                <a:cs typeface="Gotham Book" charset="0"/>
              </a:rPr>
              <a:t>Graph QL can be used to query anything. Client sends query to API and API can query database, filesystem, other </a:t>
            </a:r>
            <a:r>
              <a:rPr lang="en-US" sz="2000" dirty="0" err="1">
                <a:latin typeface="Gotham Book" charset="0"/>
                <a:ea typeface="Gotham Book" charset="0"/>
                <a:cs typeface="Gotham Book" charset="0"/>
              </a:rPr>
              <a:t>graphQL</a:t>
            </a:r>
            <a:r>
              <a:rPr lang="en-US" sz="2000" dirty="0">
                <a:latin typeface="Gotham Book" charset="0"/>
                <a:ea typeface="Gotham Book" charset="0"/>
                <a:cs typeface="Gotham Book" charset="0"/>
              </a:rPr>
              <a:t> API etc.</a:t>
            </a:r>
          </a:p>
          <a:p>
            <a:pPr marL="0" indent="0">
              <a:buNone/>
            </a:pPr>
            <a:endParaRPr lang="en-US" sz="2000" dirty="0">
              <a:latin typeface="Gotham Book" charset="0"/>
              <a:ea typeface="Gotham Book" charset="0"/>
              <a:cs typeface="Gotham Book" charset="0"/>
            </a:endParaRPr>
          </a:p>
          <a:p>
            <a:endParaRPr lang="en-US" sz="2000" dirty="0">
              <a:latin typeface="Gotham Book" charset="0"/>
              <a:ea typeface="Gotham Book" charset="0"/>
              <a:cs typeface="Gotham Book" charset="0"/>
            </a:endParaRPr>
          </a:p>
          <a:p>
            <a:endParaRPr lang="en-US" sz="2000" dirty="0">
              <a:latin typeface="Gotham Book" charset="0"/>
              <a:ea typeface="Gotham Book" charset="0"/>
              <a:cs typeface="Gotham Book" charset="0"/>
            </a:endParaRPr>
          </a:p>
          <a:p>
            <a:endParaRPr lang="en-US" sz="2000" dirty="0">
              <a:latin typeface="Gotham Book" charset="0"/>
              <a:ea typeface="Gotham Book" charset="0"/>
              <a:cs typeface="Gotham Book" charset="0"/>
            </a:endParaRPr>
          </a:p>
          <a:p>
            <a:pPr marL="0" indent="0">
              <a:buNone/>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1800" i="1" dirty="0">
              <a:solidFill>
                <a:schemeClr val="accent2"/>
              </a:solidFill>
              <a:latin typeface="Gotham Book" charset="0"/>
              <a:ea typeface="Gotham Book" charset="0"/>
              <a:cs typeface="Gotham Book" charset="0"/>
            </a:endParaRPr>
          </a:p>
          <a:p>
            <a:pPr lvl="1">
              <a:lnSpc>
                <a:spcPct val="100000"/>
              </a:lnSpc>
            </a:pPr>
            <a:endParaRPr lang="en-US" sz="1800" dirty="0">
              <a:latin typeface="Gotham Book" charset="0"/>
              <a:ea typeface="Gotham Book" charset="0"/>
              <a:cs typeface="Gotham Book" charset="0"/>
            </a:endParaRPr>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pic>
        <p:nvPicPr>
          <p:cNvPr id="7" name="Picture 6" descr="Web">
            <a:extLst>
              <a:ext uri="{FF2B5EF4-FFF2-40B4-BE49-F238E27FC236}">
                <a16:creationId xmlns:a16="http://schemas.microsoft.com/office/drawing/2014/main" id="{4EDA437D-30BE-4887-AB5C-96D688C7B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046" y="1624124"/>
            <a:ext cx="2009657" cy="2009657"/>
          </a:xfrm>
          <a:prstGeom prst="rect">
            <a:avLst/>
          </a:prstGeom>
        </p:spPr>
      </p:pic>
      <p:pic>
        <p:nvPicPr>
          <p:cNvPr id="8" name="Picture 7" descr="Server">
            <a:extLst>
              <a:ext uri="{FF2B5EF4-FFF2-40B4-BE49-F238E27FC236}">
                <a16:creationId xmlns:a16="http://schemas.microsoft.com/office/drawing/2014/main" id="{26765479-A312-49E6-8AA6-7E9D0E52AA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0624" y="1467293"/>
            <a:ext cx="1786270" cy="2166488"/>
          </a:xfrm>
          <a:prstGeom prst="rect">
            <a:avLst/>
          </a:prstGeom>
        </p:spPr>
      </p:pic>
      <p:cxnSp>
        <p:nvCxnSpPr>
          <p:cNvPr id="4" name="Straight Arrow Connector 3">
            <a:extLst>
              <a:ext uri="{FF2B5EF4-FFF2-40B4-BE49-F238E27FC236}">
                <a16:creationId xmlns:a16="http://schemas.microsoft.com/office/drawing/2014/main" id="{B3FF0451-1DE2-4584-9080-0F8483B5E831}"/>
              </a:ext>
            </a:extLst>
          </p:cNvPr>
          <p:cNvCxnSpPr/>
          <p:nvPr/>
        </p:nvCxnSpPr>
        <p:spPr>
          <a:xfrm>
            <a:off x="2752703" y="2635624"/>
            <a:ext cx="49345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BAA9E0F-D5D0-442E-9A70-8E5FF9D2B883}"/>
              </a:ext>
            </a:extLst>
          </p:cNvPr>
          <p:cNvSpPr/>
          <p:nvPr/>
        </p:nvSpPr>
        <p:spPr>
          <a:xfrm>
            <a:off x="3962400" y="1990165"/>
            <a:ext cx="2036887" cy="412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a:t>
            </a:r>
          </a:p>
        </p:txBody>
      </p:sp>
      <p:pic>
        <p:nvPicPr>
          <p:cNvPr id="10" name="Picture 9" descr="Web">
            <a:extLst>
              <a:ext uri="{FF2B5EF4-FFF2-40B4-BE49-F238E27FC236}">
                <a16:creationId xmlns:a16="http://schemas.microsoft.com/office/drawing/2014/main" id="{08E37A01-582E-4B9A-8322-FF021572DB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412" y="4334705"/>
            <a:ext cx="2009657" cy="2009657"/>
          </a:xfrm>
          <a:prstGeom prst="rect">
            <a:avLst/>
          </a:prstGeom>
        </p:spPr>
      </p:pic>
      <p:pic>
        <p:nvPicPr>
          <p:cNvPr id="11" name="Picture 10" descr="API">
            <a:extLst>
              <a:ext uri="{FF2B5EF4-FFF2-40B4-BE49-F238E27FC236}">
                <a16:creationId xmlns:a16="http://schemas.microsoft.com/office/drawing/2014/main" id="{1DF02E67-BE09-40A5-B6ED-C057E3CE79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0482" y="4379937"/>
            <a:ext cx="1755518" cy="1755518"/>
          </a:xfrm>
          <a:prstGeom prst="rect">
            <a:avLst/>
          </a:prstGeom>
        </p:spPr>
      </p:pic>
      <p:pic>
        <p:nvPicPr>
          <p:cNvPr id="12" name="Picture 11" descr="Server">
            <a:extLst>
              <a:ext uri="{FF2B5EF4-FFF2-40B4-BE49-F238E27FC236}">
                <a16:creationId xmlns:a16="http://schemas.microsoft.com/office/drawing/2014/main" id="{DD25D2A4-3CF6-48A7-A734-4CA2FC75CD1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69224" y="3872268"/>
            <a:ext cx="1109743" cy="1345958"/>
          </a:xfrm>
          <a:prstGeom prst="rect">
            <a:avLst/>
          </a:prstGeom>
        </p:spPr>
      </p:pic>
      <p:pic>
        <p:nvPicPr>
          <p:cNvPr id="13" name="Picture 12" descr="API">
            <a:extLst>
              <a:ext uri="{FF2B5EF4-FFF2-40B4-BE49-F238E27FC236}">
                <a16:creationId xmlns:a16="http://schemas.microsoft.com/office/drawing/2014/main" id="{D1B8C9C8-882C-4A8D-B205-9730949B5F0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69224" y="5017934"/>
            <a:ext cx="1274049" cy="1274049"/>
          </a:xfrm>
          <a:prstGeom prst="rect">
            <a:avLst/>
          </a:prstGeom>
        </p:spPr>
      </p:pic>
      <p:cxnSp>
        <p:nvCxnSpPr>
          <p:cNvPr id="17" name="Straight Arrow Connector 16">
            <a:extLst>
              <a:ext uri="{FF2B5EF4-FFF2-40B4-BE49-F238E27FC236}">
                <a16:creationId xmlns:a16="http://schemas.microsoft.com/office/drawing/2014/main" id="{E04397BF-01ED-48C3-9E7A-6F8370D0F063}"/>
              </a:ext>
            </a:extLst>
          </p:cNvPr>
          <p:cNvCxnSpPr/>
          <p:nvPr/>
        </p:nvCxnSpPr>
        <p:spPr>
          <a:xfrm>
            <a:off x="2845069" y="5339533"/>
            <a:ext cx="1495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F191477-AF2E-436A-8C42-F984E4011FBE}"/>
              </a:ext>
            </a:extLst>
          </p:cNvPr>
          <p:cNvCxnSpPr>
            <a:stCxn id="11" idx="3"/>
          </p:cNvCxnSpPr>
          <p:nvPr/>
        </p:nvCxnSpPr>
        <p:spPr>
          <a:xfrm flipV="1">
            <a:off x="6096000" y="4379937"/>
            <a:ext cx="2707759" cy="877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0D3B8C5-AB5B-495C-B51B-F17ECA916AB5}"/>
              </a:ext>
            </a:extLst>
          </p:cNvPr>
          <p:cNvCxnSpPr/>
          <p:nvPr/>
        </p:nvCxnSpPr>
        <p:spPr>
          <a:xfrm>
            <a:off x="6096000" y="5390707"/>
            <a:ext cx="2402541" cy="46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47F4705-B97B-4EE6-8D49-C28654642085}"/>
              </a:ext>
            </a:extLst>
          </p:cNvPr>
          <p:cNvSpPr/>
          <p:nvPr/>
        </p:nvSpPr>
        <p:spPr>
          <a:xfrm>
            <a:off x="2584965" y="4818816"/>
            <a:ext cx="1755518" cy="399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Graph Query</a:t>
            </a:r>
          </a:p>
        </p:txBody>
      </p:sp>
    </p:spTree>
    <p:extLst>
      <p:ext uri="{BB962C8B-B14F-4D97-AF65-F5344CB8AC3E}">
        <p14:creationId xmlns:p14="http://schemas.microsoft.com/office/powerpoint/2010/main" val="40473736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err="1"/>
              <a:t>GraphQL</a:t>
            </a:r>
            <a:r>
              <a:rPr lang="en-US" dirty="0"/>
              <a:t> vs SQL</a:t>
            </a:r>
          </a:p>
        </p:txBody>
      </p:sp>
      <p:sp>
        <p:nvSpPr>
          <p:cNvPr id="5" name="Content Placeholder 4"/>
          <p:cNvSpPr>
            <a:spLocks noGrp="1"/>
          </p:cNvSpPr>
          <p:nvPr>
            <p:ph type="body" sz="quarter" idx="14"/>
          </p:nvPr>
        </p:nvSpPr>
        <p:spPr>
          <a:xfrm>
            <a:off x="398323" y="1301395"/>
            <a:ext cx="11209908" cy="4938209"/>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endParaRPr lang="en-US" sz="2000" dirty="0">
              <a:latin typeface="Gotham Book" charset="0"/>
              <a:ea typeface="Gotham Book" charset="0"/>
              <a:cs typeface="Gotham Book" charset="0"/>
            </a:endParaRPr>
          </a:p>
          <a:p>
            <a:endParaRPr lang="en-US" sz="2000" dirty="0">
              <a:latin typeface="Gotham Book" charset="0"/>
              <a:ea typeface="Gotham Book" charset="0"/>
              <a:cs typeface="Gotham Book" charset="0"/>
            </a:endParaRPr>
          </a:p>
          <a:p>
            <a:endParaRPr lang="en-US" sz="2000" dirty="0">
              <a:latin typeface="Gotham Book" charset="0"/>
              <a:ea typeface="Gotham Book" charset="0"/>
              <a:cs typeface="Gotham Book" charset="0"/>
            </a:endParaRPr>
          </a:p>
          <a:p>
            <a:endParaRPr lang="en-US" sz="2000" dirty="0">
              <a:latin typeface="Gotham Book" charset="0"/>
              <a:ea typeface="Gotham Book" charset="0"/>
              <a:cs typeface="Gotham Book" charset="0"/>
            </a:endParaRPr>
          </a:p>
          <a:p>
            <a:pPr marL="0" indent="0">
              <a:buNone/>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1800" i="1" dirty="0">
              <a:solidFill>
                <a:schemeClr val="accent2"/>
              </a:solidFill>
              <a:latin typeface="Gotham Book" charset="0"/>
              <a:ea typeface="Gotham Book" charset="0"/>
              <a:cs typeface="Gotham Book" charset="0"/>
            </a:endParaRPr>
          </a:p>
          <a:p>
            <a:pPr lvl="1">
              <a:lnSpc>
                <a:spcPct val="100000"/>
              </a:lnSpc>
            </a:pPr>
            <a:endParaRPr lang="en-US" sz="1800" dirty="0">
              <a:latin typeface="Gotham Book" charset="0"/>
              <a:ea typeface="Gotham Book" charset="0"/>
              <a:cs typeface="Gotham Book" charset="0"/>
            </a:endParaRPr>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graphicFrame>
        <p:nvGraphicFramePr>
          <p:cNvPr id="2" name="Table 1">
            <a:extLst>
              <a:ext uri="{FF2B5EF4-FFF2-40B4-BE49-F238E27FC236}">
                <a16:creationId xmlns:a16="http://schemas.microsoft.com/office/drawing/2014/main" id="{8D5DA436-1D07-4999-85AA-8E48AD0EDC83}"/>
              </a:ext>
            </a:extLst>
          </p:cNvPr>
          <p:cNvGraphicFramePr>
            <a:graphicFrameLocks noGrp="1"/>
          </p:cNvGraphicFramePr>
          <p:nvPr>
            <p:extLst>
              <p:ext uri="{D42A27DB-BD31-4B8C-83A1-F6EECF244321}">
                <p14:modId xmlns:p14="http://schemas.microsoft.com/office/powerpoint/2010/main" val="2437081004"/>
              </p:ext>
            </p:extLst>
          </p:nvPr>
        </p:nvGraphicFramePr>
        <p:xfrm>
          <a:off x="2032000" y="2052624"/>
          <a:ext cx="8128000" cy="3051414"/>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525564975"/>
                    </a:ext>
                  </a:extLst>
                </a:gridCol>
                <a:gridCol w="4064000">
                  <a:extLst>
                    <a:ext uri="{9D8B030D-6E8A-4147-A177-3AD203B41FA5}">
                      <a16:colId xmlns:a16="http://schemas.microsoft.com/office/drawing/2014/main" val="1679106217"/>
                    </a:ext>
                  </a:extLst>
                </a:gridCol>
              </a:tblGrid>
              <a:tr h="822264">
                <a:tc>
                  <a:txBody>
                    <a:bodyPr/>
                    <a:lstStyle/>
                    <a:p>
                      <a:pPr algn="ctr"/>
                      <a:r>
                        <a:rPr lang="en-US" sz="3600" b="1" kern="1200" dirty="0" err="1">
                          <a:solidFill>
                            <a:schemeClr val="tx1"/>
                          </a:solidFill>
                          <a:latin typeface="+mn-lt"/>
                          <a:ea typeface="+mn-ea"/>
                          <a:cs typeface="+mn-cs"/>
                        </a:rPr>
                        <a:t>GraphQL</a:t>
                      </a:r>
                      <a:endParaRPr lang="en-US" sz="3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3600" b="1" kern="1200" dirty="0">
                          <a:solidFill>
                            <a:schemeClr val="tx1"/>
                          </a:solidFill>
                          <a:latin typeface="+mn-lt"/>
                          <a:ea typeface="+mn-ea"/>
                          <a:cs typeface="+mn-cs"/>
                        </a:rPr>
                        <a:t>SQL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229396608"/>
                  </a:ext>
                </a:extLst>
              </a:tr>
              <a:tr h="743050">
                <a:tc>
                  <a:txBody>
                    <a:bodyPr/>
                    <a:lstStyle/>
                    <a:p>
                      <a:pPr algn="ctr"/>
                      <a:r>
                        <a:rPr lang="en-US" sz="2000" kern="1200" dirty="0">
                          <a:solidFill>
                            <a:schemeClr val="dk1"/>
                          </a:solidFill>
                          <a:latin typeface="Gotham Book" charset="0"/>
                          <a:ea typeface="+mn-ea"/>
                          <a:cs typeface="+mn-cs"/>
                        </a:rPr>
                        <a:t>Query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a:solidFill>
                            <a:schemeClr val="dk1"/>
                          </a:solidFill>
                          <a:latin typeface="Gotham Book" charset="0"/>
                          <a:ea typeface="+mn-ea"/>
                          <a:cs typeface="+mn-cs"/>
                        </a:rPr>
                        <a:t>Select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5477493"/>
                  </a:ext>
                </a:extLst>
              </a:tr>
              <a:tr h="743050">
                <a:tc>
                  <a:txBody>
                    <a:bodyPr/>
                    <a:lstStyle/>
                    <a:p>
                      <a:pPr algn="ctr"/>
                      <a:r>
                        <a:rPr lang="en-US" sz="2000" kern="1200" dirty="0">
                          <a:solidFill>
                            <a:schemeClr val="dk1"/>
                          </a:solidFill>
                          <a:latin typeface="Gotham Book" charset="0"/>
                          <a:ea typeface="+mn-ea"/>
                          <a:cs typeface="+mn-cs"/>
                        </a:rPr>
                        <a:t>Mutation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a:solidFill>
                            <a:schemeClr val="dk1"/>
                          </a:solidFill>
                          <a:latin typeface="Gotham Book" charset="0"/>
                          <a:ea typeface="+mn-ea"/>
                          <a:cs typeface="+mn-cs"/>
                        </a:rPr>
                        <a:t>Insert, </a:t>
                      </a:r>
                      <a:r>
                        <a:rPr lang="en-US" sz="2000" kern="1200" dirty="0" err="1">
                          <a:solidFill>
                            <a:schemeClr val="dk1"/>
                          </a:solidFill>
                          <a:latin typeface="Gotham Book" charset="0"/>
                          <a:ea typeface="+mn-ea"/>
                          <a:cs typeface="+mn-cs"/>
                        </a:rPr>
                        <a:t>Update,Delete</a:t>
                      </a:r>
                      <a:endParaRPr lang="en-US" sz="2000" kern="1200" dirty="0">
                        <a:solidFill>
                          <a:schemeClr val="dk1"/>
                        </a:solidFill>
                        <a:latin typeface="Gotham Book"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3203079"/>
                  </a:ext>
                </a:extLst>
              </a:tr>
              <a:tr h="743050">
                <a:tc>
                  <a:txBody>
                    <a:bodyPr/>
                    <a:lstStyle/>
                    <a:p>
                      <a:pPr algn="ctr"/>
                      <a:r>
                        <a:rPr lang="en-US" sz="2000" kern="1200" dirty="0">
                          <a:solidFill>
                            <a:schemeClr val="dk1"/>
                          </a:solidFill>
                          <a:latin typeface="Gotham Book" charset="0"/>
                          <a:ea typeface="+mn-ea"/>
                          <a:cs typeface="+mn-cs"/>
                        </a:rPr>
                        <a:t>Subscription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kern="1200" dirty="0">
                        <a:solidFill>
                          <a:schemeClr val="dk1"/>
                        </a:solidFill>
                        <a:latin typeface="Gotham Book"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02425243"/>
                  </a:ext>
                </a:extLst>
              </a:tr>
            </a:tbl>
          </a:graphicData>
        </a:graphic>
      </p:graphicFrame>
    </p:spTree>
    <p:extLst>
      <p:ext uri="{BB962C8B-B14F-4D97-AF65-F5344CB8AC3E}">
        <p14:creationId xmlns:p14="http://schemas.microsoft.com/office/powerpoint/2010/main" val="109786458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err="1"/>
              <a:t>GraphQL</a:t>
            </a:r>
            <a:r>
              <a:rPr lang="en-US" dirty="0"/>
              <a:t> vs SQL</a:t>
            </a:r>
          </a:p>
        </p:txBody>
      </p:sp>
      <p:sp>
        <p:nvSpPr>
          <p:cNvPr id="5" name="Content Placeholder 4"/>
          <p:cNvSpPr>
            <a:spLocks noGrp="1"/>
          </p:cNvSpPr>
          <p:nvPr>
            <p:ph type="body" sz="quarter" idx="14"/>
          </p:nvPr>
        </p:nvSpPr>
        <p:spPr>
          <a:xfrm>
            <a:off x="345771" y="1301395"/>
            <a:ext cx="11209908" cy="4938209"/>
          </a:xfrm>
        </p:spPr>
        <p:style>
          <a:lnRef idx="2">
            <a:schemeClr val="accent2"/>
          </a:lnRef>
          <a:fillRef idx="1">
            <a:schemeClr val="lt1"/>
          </a:fillRef>
          <a:effectRef idx="0">
            <a:schemeClr val="accent2"/>
          </a:effectRef>
          <a:fontRef idx="minor">
            <a:schemeClr val="dk1"/>
          </a:fontRef>
        </p:style>
        <p:txBody>
          <a:bodyPr>
            <a:normAutofit/>
          </a:bodyPr>
          <a:lstStyle/>
          <a:p>
            <a:pPr>
              <a:lnSpc>
                <a:spcPct val="100000"/>
              </a:lnSpc>
            </a:pPr>
            <a:r>
              <a:rPr lang="en-US" sz="2000" dirty="0">
                <a:latin typeface="Gotham Book" charset="0"/>
              </a:rPr>
              <a:t>Query in </a:t>
            </a:r>
            <a:r>
              <a:rPr lang="en-US" sz="2000" dirty="0" err="1">
                <a:latin typeface="Gotham Book" charset="0"/>
              </a:rPr>
              <a:t>GraphQL</a:t>
            </a:r>
            <a:r>
              <a:rPr lang="en-US" sz="2000" dirty="0">
                <a:latin typeface="Gotham Book" charset="0"/>
              </a:rPr>
              <a:t> is set of string sent in the json body.</a:t>
            </a:r>
          </a:p>
          <a:p>
            <a:pPr>
              <a:lnSpc>
                <a:spcPct val="100000"/>
              </a:lnSpc>
            </a:pPr>
            <a:r>
              <a:rPr lang="en-US" sz="2000" dirty="0">
                <a:latin typeface="Gotham Book" charset="0"/>
              </a:rPr>
              <a:t>Fragments can be used to define reusable columns</a:t>
            </a:r>
          </a:p>
          <a:p>
            <a:pPr marL="0" indent="0">
              <a:buNone/>
            </a:pPr>
            <a:endParaRPr lang="en-US" sz="2000" dirty="0">
              <a:latin typeface="Gotham Book" charset="0"/>
              <a:ea typeface="Gotham Book" charset="0"/>
              <a:cs typeface="Gotham Book" charset="0"/>
            </a:endParaRPr>
          </a:p>
          <a:p>
            <a:endParaRPr lang="en-US" sz="2000" dirty="0">
              <a:latin typeface="Gotham Book" charset="0"/>
              <a:ea typeface="Gotham Book" charset="0"/>
              <a:cs typeface="Gotham Book" charset="0"/>
            </a:endParaRPr>
          </a:p>
          <a:p>
            <a:endParaRPr lang="en-US" sz="2000" dirty="0">
              <a:latin typeface="Gotham Book" charset="0"/>
              <a:ea typeface="Gotham Book" charset="0"/>
              <a:cs typeface="Gotham Book" charset="0"/>
            </a:endParaRPr>
          </a:p>
          <a:p>
            <a:endParaRPr lang="en-US" sz="2000" dirty="0">
              <a:latin typeface="Gotham Book" charset="0"/>
              <a:ea typeface="Gotham Book" charset="0"/>
              <a:cs typeface="Gotham Book" charset="0"/>
            </a:endParaRPr>
          </a:p>
          <a:p>
            <a:pPr marL="0" indent="0">
              <a:buNone/>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1800" i="1" dirty="0">
              <a:solidFill>
                <a:schemeClr val="accent2"/>
              </a:solidFill>
              <a:latin typeface="Gotham Book" charset="0"/>
              <a:ea typeface="Gotham Book" charset="0"/>
              <a:cs typeface="Gotham Book" charset="0"/>
            </a:endParaRPr>
          </a:p>
          <a:p>
            <a:pPr lvl="1">
              <a:lnSpc>
                <a:spcPct val="100000"/>
              </a:lnSpc>
            </a:pPr>
            <a:endParaRPr lang="en-US" sz="1800" dirty="0">
              <a:latin typeface="Gotham Book" charset="0"/>
              <a:ea typeface="Gotham Book" charset="0"/>
              <a:cs typeface="Gotham Book" charset="0"/>
            </a:endParaRPr>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pic>
        <p:nvPicPr>
          <p:cNvPr id="7" name="Picture 6" descr="A screenshot of a social media post&#10;&#10;Description automatically generated">
            <a:extLst>
              <a:ext uri="{FF2B5EF4-FFF2-40B4-BE49-F238E27FC236}">
                <a16:creationId xmlns:a16="http://schemas.microsoft.com/office/drawing/2014/main" id="{6EB10037-D0EB-4485-BAEC-A29B2B2176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5955" y="2221655"/>
            <a:ext cx="8860089" cy="3860294"/>
          </a:xfrm>
          <a:prstGeom prst="rect">
            <a:avLst/>
          </a:prstGeom>
        </p:spPr>
      </p:pic>
    </p:spTree>
    <p:extLst>
      <p:ext uri="{BB962C8B-B14F-4D97-AF65-F5344CB8AC3E}">
        <p14:creationId xmlns:p14="http://schemas.microsoft.com/office/powerpoint/2010/main" val="32737468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err="1"/>
              <a:t>GraphQL</a:t>
            </a:r>
            <a:r>
              <a:rPr lang="en-US" dirty="0"/>
              <a:t> vs SQL</a:t>
            </a:r>
          </a:p>
        </p:txBody>
      </p:sp>
      <p:sp>
        <p:nvSpPr>
          <p:cNvPr id="5" name="Content Placeholder 4"/>
          <p:cNvSpPr>
            <a:spLocks noGrp="1"/>
          </p:cNvSpPr>
          <p:nvPr>
            <p:ph type="body" sz="quarter" idx="14"/>
          </p:nvPr>
        </p:nvSpPr>
        <p:spPr>
          <a:xfrm>
            <a:off x="345771" y="1301395"/>
            <a:ext cx="11209908" cy="4938209"/>
          </a:xfrm>
        </p:spPr>
        <p:style>
          <a:lnRef idx="2">
            <a:schemeClr val="accent2"/>
          </a:lnRef>
          <a:fillRef idx="1">
            <a:schemeClr val="lt1"/>
          </a:fillRef>
          <a:effectRef idx="0">
            <a:schemeClr val="accent2"/>
          </a:effectRef>
          <a:fontRef idx="minor">
            <a:schemeClr val="dk1"/>
          </a:fontRef>
        </p:style>
        <p:txBody>
          <a:bodyPr>
            <a:normAutofit/>
          </a:bodyPr>
          <a:lstStyle/>
          <a:p>
            <a:r>
              <a:rPr lang="en-US" sz="2000" dirty="0">
                <a:latin typeface="Gotham Book" charset="0"/>
              </a:rPr>
              <a:t>SQL</a:t>
            </a:r>
          </a:p>
          <a:p>
            <a:pPr marL="0" indent="0">
              <a:buNone/>
            </a:pPr>
            <a:r>
              <a:rPr lang="en-US" sz="2000" dirty="0">
                <a:latin typeface="Gotham Book" charset="0"/>
                <a:ea typeface="Gotham Book" charset="0"/>
                <a:cs typeface="Gotham Book" charset="0"/>
              </a:rPr>
              <a:t>select </a:t>
            </a:r>
            <a:r>
              <a:rPr lang="en-US" sz="2000" dirty="0" err="1">
                <a:latin typeface="Gotham Book" charset="0"/>
                <a:ea typeface="Gotham Book" charset="0"/>
                <a:cs typeface="Gotham Book" charset="0"/>
              </a:rPr>
              <a:t>empname</a:t>
            </a:r>
            <a:r>
              <a:rPr lang="en-US" sz="2000" dirty="0">
                <a:latin typeface="Gotham Book" charset="0"/>
                <a:ea typeface="Gotham Book" charset="0"/>
                <a:cs typeface="Gotham Book" charset="0"/>
              </a:rPr>
              <a:t>, department from Employee where </a:t>
            </a:r>
            <a:r>
              <a:rPr lang="en-US" sz="2000" dirty="0" err="1">
                <a:latin typeface="Gotham Book" charset="0"/>
                <a:ea typeface="Gotham Book" charset="0"/>
                <a:cs typeface="Gotham Book" charset="0"/>
              </a:rPr>
              <a:t>employeeId</a:t>
            </a:r>
            <a:r>
              <a:rPr lang="en-US" sz="2000" dirty="0">
                <a:latin typeface="Gotham Book" charset="0"/>
                <a:ea typeface="Gotham Book" charset="0"/>
                <a:cs typeface="Gotham Book" charset="0"/>
              </a:rPr>
              <a:t> = 5</a:t>
            </a:r>
          </a:p>
          <a:p>
            <a:r>
              <a:rPr lang="en-US" sz="2000" dirty="0">
                <a:latin typeface="Gotham Book" charset="0"/>
                <a:ea typeface="Gotham Book" charset="0"/>
                <a:cs typeface="Gotham Book" charset="0"/>
              </a:rPr>
              <a:t>Graph QL</a:t>
            </a:r>
          </a:p>
          <a:p>
            <a:pPr marL="0" indent="0">
              <a:buNone/>
            </a:pPr>
            <a:r>
              <a:rPr lang="en-US" sz="2000" dirty="0">
                <a:latin typeface="Gotham Book" charset="0"/>
                <a:ea typeface="Gotham Book" charset="0"/>
                <a:cs typeface="Gotham Book" charset="0"/>
              </a:rPr>
              <a:t>{</a:t>
            </a:r>
          </a:p>
          <a:p>
            <a:pPr marL="0" indent="0">
              <a:buNone/>
            </a:pPr>
            <a:r>
              <a:rPr lang="en-US" sz="2000" dirty="0">
                <a:latin typeface="Gotham Book" charset="0"/>
                <a:ea typeface="Gotham Book" charset="0"/>
                <a:cs typeface="Gotham Book" charset="0"/>
              </a:rPr>
              <a:t> employee(</a:t>
            </a:r>
            <a:r>
              <a:rPr lang="en-US" sz="2000" dirty="0" err="1">
                <a:latin typeface="Gotham Book" charset="0"/>
                <a:ea typeface="Gotham Book" charset="0"/>
                <a:cs typeface="Gotham Book" charset="0"/>
              </a:rPr>
              <a:t>employeeid</a:t>
            </a:r>
            <a:r>
              <a:rPr lang="en-US" sz="2000" dirty="0">
                <a:latin typeface="Gotham Book" charset="0"/>
                <a:ea typeface="Gotham Book" charset="0"/>
                <a:cs typeface="Gotham Book" charset="0"/>
              </a:rPr>
              <a:t> : 5) {  </a:t>
            </a:r>
            <a:r>
              <a:rPr lang="en-US" sz="2000" dirty="0" err="1">
                <a:latin typeface="Gotham Book" charset="0"/>
                <a:ea typeface="Gotham Book" charset="0"/>
                <a:cs typeface="Gotham Book" charset="0"/>
              </a:rPr>
              <a:t>empname</a:t>
            </a:r>
            <a:endParaRPr lang="en-US" sz="2000" dirty="0">
              <a:latin typeface="Gotham Book" charset="0"/>
              <a:ea typeface="Gotham Book" charset="0"/>
              <a:cs typeface="Gotham Book" charset="0"/>
            </a:endParaRPr>
          </a:p>
          <a:p>
            <a:pPr marL="0" indent="0">
              <a:buNone/>
            </a:pPr>
            <a:r>
              <a:rPr lang="en-US" sz="2000" dirty="0">
                <a:latin typeface="Gotham Book" charset="0"/>
                <a:ea typeface="Gotham Book" charset="0"/>
                <a:cs typeface="Gotham Book" charset="0"/>
              </a:rPr>
              <a:t> department}</a:t>
            </a:r>
          </a:p>
          <a:p>
            <a:pPr marL="0" indent="0">
              <a:buNone/>
            </a:pPr>
            <a:r>
              <a:rPr lang="en-US" sz="2000" dirty="0">
                <a:latin typeface="Gotham Book" charset="0"/>
                <a:ea typeface="Gotham Book" charset="0"/>
                <a:cs typeface="Gotham Book" charset="0"/>
              </a:rPr>
              <a:t>}</a:t>
            </a: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1800" i="1" dirty="0">
              <a:solidFill>
                <a:schemeClr val="accent2"/>
              </a:solidFill>
              <a:latin typeface="Gotham Book" charset="0"/>
              <a:ea typeface="Gotham Book" charset="0"/>
              <a:cs typeface="Gotham Book" charset="0"/>
            </a:endParaRPr>
          </a:p>
          <a:p>
            <a:pPr lvl="1">
              <a:lnSpc>
                <a:spcPct val="100000"/>
              </a:lnSpc>
            </a:pPr>
            <a:endParaRPr lang="en-US" sz="1800" dirty="0">
              <a:latin typeface="Gotham Book" charset="0"/>
              <a:ea typeface="Gotham Book" charset="0"/>
              <a:cs typeface="Gotham Book" charset="0"/>
            </a:endParaRPr>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spTree>
    <p:extLst>
      <p:ext uri="{BB962C8B-B14F-4D97-AF65-F5344CB8AC3E}">
        <p14:creationId xmlns:p14="http://schemas.microsoft.com/office/powerpoint/2010/main" val="8498423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err="1"/>
              <a:t>GraphQL</a:t>
            </a:r>
            <a:r>
              <a:rPr lang="en-US" dirty="0"/>
              <a:t> vs SQL</a:t>
            </a:r>
          </a:p>
        </p:txBody>
      </p:sp>
      <p:sp>
        <p:nvSpPr>
          <p:cNvPr id="5" name="Content Placeholder 4"/>
          <p:cNvSpPr>
            <a:spLocks noGrp="1"/>
          </p:cNvSpPr>
          <p:nvPr>
            <p:ph type="body" sz="quarter" idx="14"/>
          </p:nvPr>
        </p:nvSpPr>
        <p:spPr>
          <a:xfrm>
            <a:off x="398323" y="1301395"/>
            <a:ext cx="11209908" cy="4938209"/>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2000" dirty="0">
                <a:latin typeface="Gotham Book" charset="0"/>
                <a:ea typeface="Gotham Book" charset="0"/>
                <a:cs typeface="Gotham Book" charset="0"/>
              </a:rPr>
              <a:t>Mutation in </a:t>
            </a:r>
            <a:r>
              <a:rPr lang="en-US" sz="2000" dirty="0" err="1">
                <a:latin typeface="Gotham Book" charset="0"/>
                <a:ea typeface="Gotham Book" charset="0"/>
                <a:cs typeface="Gotham Book" charset="0"/>
              </a:rPr>
              <a:t>GraphQL</a:t>
            </a:r>
            <a:r>
              <a:rPr lang="en-US" sz="2000" dirty="0">
                <a:latin typeface="Gotham Book" charset="0"/>
                <a:ea typeface="Gotham Book" charset="0"/>
                <a:cs typeface="Gotham Book" charset="0"/>
              </a:rPr>
              <a:t> is used to perform data changes.</a:t>
            </a:r>
          </a:p>
          <a:p>
            <a:endParaRPr lang="en-US" sz="2000" dirty="0">
              <a:latin typeface="Gotham Book" charset="0"/>
              <a:ea typeface="Gotham Book" charset="0"/>
              <a:cs typeface="Gotham Book" charset="0"/>
            </a:endParaRPr>
          </a:p>
          <a:p>
            <a:endParaRPr lang="en-US" sz="2000" dirty="0">
              <a:latin typeface="Gotham Book" charset="0"/>
              <a:ea typeface="Gotham Book" charset="0"/>
              <a:cs typeface="Gotham Book" charset="0"/>
            </a:endParaRPr>
          </a:p>
          <a:p>
            <a:endParaRPr lang="en-US" sz="2000" dirty="0">
              <a:latin typeface="Gotham Book" charset="0"/>
              <a:ea typeface="Gotham Book" charset="0"/>
              <a:cs typeface="Gotham Book" charset="0"/>
            </a:endParaRPr>
          </a:p>
          <a:p>
            <a:pPr marL="0" indent="0">
              <a:buNone/>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1800" i="1" dirty="0">
              <a:solidFill>
                <a:schemeClr val="accent2"/>
              </a:solidFill>
              <a:latin typeface="Gotham Book" charset="0"/>
              <a:ea typeface="Gotham Book" charset="0"/>
              <a:cs typeface="Gotham Book" charset="0"/>
            </a:endParaRPr>
          </a:p>
          <a:p>
            <a:pPr lvl="1">
              <a:lnSpc>
                <a:spcPct val="100000"/>
              </a:lnSpc>
            </a:pPr>
            <a:endParaRPr lang="en-US" sz="1800" dirty="0">
              <a:latin typeface="Gotham Book" charset="0"/>
              <a:ea typeface="Gotham Book" charset="0"/>
              <a:cs typeface="Gotham Book" charset="0"/>
            </a:endParaRPr>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pic>
        <p:nvPicPr>
          <p:cNvPr id="4" name="Picture 3">
            <a:extLst>
              <a:ext uri="{FF2B5EF4-FFF2-40B4-BE49-F238E27FC236}">
                <a16:creationId xmlns:a16="http://schemas.microsoft.com/office/drawing/2014/main" id="{560052FD-8A15-4522-9326-8131CBB73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069" y="2019103"/>
            <a:ext cx="9437659" cy="3956028"/>
          </a:xfrm>
          <a:prstGeom prst="rect">
            <a:avLst/>
          </a:prstGeom>
        </p:spPr>
      </p:pic>
    </p:spTree>
    <p:extLst>
      <p:ext uri="{BB962C8B-B14F-4D97-AF65-F5344CB8AC3E}">
        <p14:creationId xmlns:p14="http://schemas.microsoft.com/office/powerpoint/2010/main" val="4789402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err="1"/>
              <a:t>GraphQL</a:t>
            </a:r>
            <a:r>
              <a:rPr lang="en-US" dirty="0"/>
              <a:t> vs SQL</a:t>
            </a:r>
          </a:p>
        </p:txBody>
      </p:sp>
      <p:sp>
        <p:nvSpPr>
          <p:cNvPr id="5" name="Content Placeholder 4"/>
          <p:cNvSpPr>
            <a:spLocks noGrp="1"/>
          </p:cNvSpPr>
          <p:nvPr>
            <p:ph type="body" sz="quarter" idx="14"/>
          </p:nvPr>
        </p:nvSpPr>
        <p:spPr>
          <a:xfrm>
            <a:off x="398323" y="1301395"/>
            <a:ext cx="11209908" cy="4938209"/>
          </a:xfrm>
        </p:spPr>
        <p:style>
          <a:lnRef idx="2">
            <a:schemeClr val="accent2"/>
          </a:lnRef>
          <a:fillRef idx="1">
            <a:schemeClr val="lt1"/>
          </a:fillRef>
          <a:effectRef idx="0">
            <a:schemeClr val="accent2"/>
          </a:effectRef>
          <a:fontRef idx="minor">
            <a:schemeClr val="dk1"/>
          </a:fontRef>
        </p:style>
        <p:txBody>
          <a:bodyPr>
            <a:normAutofit/>
          </a:bodyPr>
          <a:lstStyle/>
          <a:p>
            <a:pPr>
              <a:lnSpc>
                <a:spcPct val="100000"/>
              </a:lnSpc>
            </a:pPr>
            <a:endParaRPr lang="en-US" sz="2000" dirty="0">
              <a:latin typeface="Gotham Book" charset="0"/>
            </a:endParaRPr>
          </a:p>
          <a:p>
            <a:pPr>
              <a:lnSpc>
                <a:spcPct val="100000"/>
              </a:lnSpc>
            </a:pPr>
            <a:r>
              <a:rPr lang="en-US" sz="2000" dirty="0">
                <a:latin typeface="Gotham Book" charset="0"/>
              </a:rPr>
              <a:t>Subscriptions is used for detecting changes to data</a:t>
            </a:r>
          </a:p>
          <a:p>
            <a:pPr>
              <a:lnSpc>
                <a:spcPct val="100000"/>
              </a:lnSpc>
            </a:pPr>
            <a:r>
              <a:rPr lang="en-US" sz="2000" dirty="0">
                <a:latin typeface="Gotham Book" charset="0"/>
              </a:rPr>
              <a:t>These provide a way to get real time updates using web sockets</a:t>
            </a:r>
          </a:p>
          <a:p>
            <a:pPr>
              <a:lnSpc>
                <a:spcPct val="100000"/>
              </a:lnSpc>
            </a:pPr>
            <a:r>
              <a:rPr lang="en-US" sz="2000" dirty="0">
                <a:latin typeface="Gotham Book" charset="0"/>
              </a:rPr>
              <a:t>In SQL we will not be able to get the change notifications directly to client, it would involve multiple hacks using Signal R and other libraries.</a:t>
            </a:r>
          </a:p>
          <a:p>
            <a:pPr marL="0" indent="0">
              <a:buNone/>
            </a:pPr>
            <a:endParaRPr lang="en-US" sz="2000" dirty="0">
              <a:latin typeface="Gotham Book" charset="0"/>
            </a:endParaRPr>
          </a:p>
          <a:p>
            <a:endParaRPr lang="en-US" sz="2000" dirty="0">
              <a:latin typeface="Gotham Book" charset="0"/>
              <a:ea typeface="Gotham Book" charset="0"/>
              <a:cs typeface="Gotham Book" charset="0"/>
            </a:endParaRPr>
          </a:p>
          <a:p>
            <a:endParaRPr lang="en-US" sz="2000" dirty="0">
              <a:latin typeface="Gotham Book" charset="0"/>
              <a:ea typeface="Gotham Book" charset="0"/>
              <a:cs typeface="Gotham Book" charset="0"/>
            </a:endParaRPr>
          </a:p>
          <a:p>
            <a:pPr marL="0" indent="0">
              <a:buNone/>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1800" i="1" dirty="0">
              <a:solidFill>
                <a:schemeClr val="accent2"/>
              </a:solidFill>
              <a:latin typeface="Gotham Book" charset="0"/>
              <a:ea typeface="Gotham Book" charset="0"/>
              <a:cs typeface="Gotham Book" charset="0"/>
            </a:endParaRPr>
          </a:p>
          <a:p>
            <a:pPr lvl="1">
              <a:lnSpc>
                <a:spcPct val="100000"/>
              </a:lnSpc>
            </a:pPr>
            <a:endParaRPr lang="en-US" sz="1800" dirty="0">
              <a:latin typeface="Gotham Book" charset="0"/>
              <a:ea typeface="Gotham Book" charset="0"/>
              <a:cs typeface="Gotham Book" charset="0"/>
            </a:endParaRPr>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spTree>
    <p:extLst>
      <p:ext uri="{BB962C8B-B14F-4D97-AF65-F5344CB8AC3E}">
        <p14:creationId xmlns:p14="http://schemas.microsoft.com/office/powerpoint/2010/main" val="25369345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Graph QL Platforms</a:t>
            </a:r>
          </a:p>
        </p:txBody>
      </p:sp>
      <p:sp>
        <p:nvSpPr>
          <p:cNvPr id="5" name="Content Placeholder 4"/>
          <p:cNvSpPr>
            <a:spLocks noGrp="1"/>
          </p:cNvSpPr>
          <p:nvPr>
            <p:ph type="body" sz="quarter" idx="14"/>
          </p:nvPr>
        </p:nvSpPr>
        <p:spPr>
          <a:xfrm>
            <a:off x="398323" y="1301395"/>
            <a:ext cx="11209908" cy="4938209"/>
          </a:xfrm>
        </p:spPr>
        <p:style>
          <a:lnRef idx="2">
            <a:schemeClr val="accent2"/>
          </a:lnRef>
          <a:fillRef idx="1">
            <a:schemeClr val="lt1"/>
          </a:fillRef>
          <a:effectRef idx="0">
            <a:schemeClr val="accent2"/>
          </a:effectRef>
          <a:fontRef idx="minor">
            <a:schemeClr val="dk1"/>
          </a:fontRef>
        </p:style>
        <p:txBody>
          <a:bodyPr>
            <a:normAutofit/>
          </a:bodyPr>
          <a:lstStyle/>
          <a:p>
            <a:pPr>
              <a:lnSpc>
                <a:spcPct val="100000"/>
              </a:lnSpc>
            </a:pPr>
            <a:endParaRPr lang="en-US" sz="2000" dirty="0">
              <a:latin typeface="Gotham Book" charset="0"/>
              <a:ea typeface="Gotham Book" charset="0"/>
              <a:cs typeface="Gotham Book" charset="0"/>
            </a:endParaRPr>
          </a:p>
          <a:p>
            <a:r>
              <a:rPr lang="en-US" sz="2000" dirty="0">
                <a:latin typeface="Gotham Book" charset="0"/>
                <a:ea typeface="Gotham Book" charset="0"/>
                <a:cs typeface="Gotham Book" charset="0"/>
              </a:rPr>
              <a:t>There are different Graph QL clients like Relay developed by Facebook which couples well with React and React Native</a:t>
            </a:r>
          </a:p>
          <a:p>
            <a:r>
              <a:rPr lang="en-US" sz="2000" dirty="0">
                <a:latin typeface="Gotham Book" charset="0"/>
                <a:ea typeface="Gotham Book" charset="0"/>
                <a:cs typeface="Gotham Book" charset="0"/>
              </a:rPr>
              <a:t>Apollo Client is another popular client which is framework agnostic.</a:t>
            </a:r>
          </a:p>
          <a:p>
            <a:r>
              <a:rPr lang="en-US" sz="2000" dirty="0" err="1">
                <a:latin typeface="Gotham Book" charset="0"/>
                <a:ea typeface="Gotham Book" charset="0"/>
                <a:cs typeface="Gotham Book" charset="0"/>
              </a:rPr>
              <a:t>Hasura</a:t>
            </a:r>
            <a:r>
              <a:rPr lang="en-US" sz="2000" dirty="0">
                <a:latin typeface="Gotham Book" charset="0"/>
                <a:ea typeface="Gotham Book" charset="0"/>
                <a:cs typeface="Gotham Book" charset="0"/>
              </a:rPr>
              <a:t> provides Graph QL on top of Postgres and there are certain limitations compared to Apollo.</a:t>
            </a:r>
          </a:p>
          <a:p>
            <a:endParaRPr lang="en-US" sz="2000" dirty="0">
              <a:latin typeface="Gotham Book" charset="0"/>
              <a:ea typeface="Gotham Book" charset="0"/>
              <a:cs typeface="Gotham Book" charset="0"/>
            </a:endParaRPr>
          </a:p>
          <a:p>
            <a:endParaRPr lang="en-US" sz="2000" dirty="0">
              <a:latin typeface="Gotham Book" charset="0"/>
              <a:ea typeface="Gotham Book" charset="0"/>
              <a:cs typeface="Gotham Book" charset="0"/>
            </a:endParaRPr>
          </a:p>
          <a:p>
            <a:pPr marL="0" indent="0">
              <a:buNone/>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1800" i="1" dirty="0">
              <a:solidFill>
                <a:schemeClr val="accent2"/>
              </a:solidFill>
              <a:latin typeface="Gotham Book" charset="0"/>
              <a:ea typeface="Gotham Book" charset="0"/>
              <a:cs typeface="Gotham Book" charset="0"/>
            </a:endParaRPr>
          </a:p>
          <a:p>
            <a:pPr lvl="1">
              <a:lnSpc>
                <a:spcPct val="100000"/>
              </a:lnSpc>
            </a:pPr>
            <a:endParaRPr lang="en-US" sz="1800" dirty="0">
              <a:latin typeface="Gotham Book" charset="0"/>
              <a:ea typeface="Gotham Book" charset="0"/>
              <a:cs typeface="Gotham Book" charset="0"/>
            </a:endParaRPr>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spTree>
    <p:extLst>
      <p:ext uri="{BB962C8B-B14F-4D97-AF65-F5344CB8AC3E}">
        <p14:creationId xmlns:p14="http://schemas.microsoft.com/office/powerpoint/2010/main" val="157411273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a:t>
            </a:r>
            <a:r>
              <a:rPr lang="en-US" dirty="0" err="1"/>
              <a:t>Gridsome</a:t>
            </a:r>
            <a:endParaRPr lang="en-US" dirty="0"/>
          </a:p>
        </p:txBody>
      </p:sp>
      <p:sp>
        <p:nvSpPr>
          <p:cNvPr id="5" name="Content Placeholder 4"/>
          <p:cNvSpPr>
            <a:spLocks noGrp="1"/>
          </p:cNvSpPr>
          <p:nvPr>
            <p:ph type="body" sz="quarter" idx="14"/>
          </p:nvPr>
        </p:nvSpPr>
        <p:spPr>
          <a:xfrm>
            <a:off x="398323" y="1301395"/>
            <a:ext cx="11209908" cy="4938209"/>
          </a:xfrm>
        </p:spPr>
        <p:style>
          <a:lnRef idx="2">
            <a:schemeClr val="accent2"/>
          </a:lnRef>
          <a:fillRef idx="1">
            <a:schemeClr val="lt1"/>
          </a:fillRef>
          <a:effectRef idx="0">
            <a:schemeClr val="accent2"/>
          </a:effectRef>
          <a:fontRef idx="minor">
            <a:schemeClr val="dk1"/>
          </a:fontRef>
        </p:style>
        <p:txBody>
          <a:bodyPr>
            <a:normAutofit/>
          </a:bodyPr>
          <a:lstStyle/>
          <a:p>
            <a:pPr>
              <a:lnSpc>
                <a:spcPct val="100000"/>
              </a:lnSpc>
            </a:pPr>
            <a:endParaRPr lang="en-US" sz="2000" dirty="0">
              <a:latin typeface="Gotham Book" charset="0"/>
              <a:ea typeface="Gotham Book" charset="0"/>
              <a:cs typeface="Gotham Book" charset="0"/>
            </a:endParaRPr>
          </a:p>
          <a:p>
            <a:r>
              <a:rPr lang="en-US" sz="2000" dirty="0" err="1">
                <a:latin typeface="Gotham Book" charset="0"/>
                <a:ea typeface="Gotham Book" charset="0"/>
                <a:cs typeface="Gotham Book" charset="0"/>
              </a:rPr>
              <a:t>Gridsome</a:t>
            </a:r>
            <a:r>
              <a:rPr lang="en-US" sz="2000" dirty="0">
                <a:latin typeface="Gotham Book" charset="0"/>
                <a:ea typeface="Gotham Book" charset="0"/>
                <a:cs typeface="Gotham Book" charset="0"/>
              </a:rPr>
              <a:t> provides Graph QL support to Vue Js. It has been inspired from Gatsby which is for React World</a:t>
            </a:r>
          </a:p>
          <a:p>
            <a:r>
              <a:rPr lang="en-US" sz="2000" dirty="0" err="1">
                <a:latin typeface="Gotham Book" charset="0"/>
                <a:ea typeface="Gotham Book" charset="0"/>
                <a:cs typeface="Gotham Book" charset="0"/>
              </a:rPr>
              <a:t>Gridsome</a:t>
            </a:r>
            <a:r>
              <a:rPr lang="en-US" sz="2000" dirty="0">
                <a:latin typeface="Gotham Book" charset="0"/>
                <a:ea typeface="Gotham Book" charset="0"/>
                <a:cs typeface="Gotham Book" charset="0"/>
              </a:rPr>
              <a:t> can be used to develop PWA applications and static sites using markdown</a:t>
            </a:r>
          </a:p>
          <a:p>
            <a:r>
              <a:rPr lang="en-US" sz="2000" dirty="0" err="1">
                <a:latin typeface="Gotham Book" charset="0"/>
                <a:ea typeface="Gotham Book" charset="0"/>
                <a:cs typeface="Gotham Book" charset="0"/>
              </a:rPr>
              <a:t>Gridsome</a:t>
            </a:r>
            <a:r>
              <a:rPr lang="en-US" sz="2000" dirty="0">
                <a:latin typeface="Gotham Book" charset="0"/>
                <a:ea typeface="Gotham Book" charset="0"/>
                <a:cs typeface="Gotham Book" charset="0"/>
              </a:rPr>
              <a:t> provides </a:t>
            </a:r>
            <a:r>
              <a:rPr lang="en-US" sz="2000" dirty="0" err="1">
                <a:latin typeface="Gotham Book" charset="0"/>
                <a:ea typeface="Gotham Book" charset="0"/>
                <a:cs typeface="Gotham Book" charset="0"/>
              </a:rPr>
              <a:t>JAMstack</a:t>
            </a:r>
            <a:r>
              <a:rPr lang="en-US" sz="2000" dirty="0">
                <a:latin typeface="Gotham Book" charset="0"/>
                <a:ea typeface="Gotham Book" charset="0"/>
                <a:cs typeface="Gotham Book" charset="0"/>
              </a:rPr>
              <a:t> support to Vue Js world</a:t>
            </a:r>
          </a:p>
          <a:p>
            <a:endParaRPr lang="en-US" sz="2000" dirty="0">
              <a:latin typeface="Gotham Book" charset="0"/>
              <a:ea typeface="Gotham Book" charset="0"/>
              <a:cs typeface="Gotham Book" charset="0"/>
            </a:endParaRPr>
          </a:p>
          <a:p>
            <a:endParaRPr lang="en-US" sz="2000" dirty="0">
              <a:latin typeface="Gotham Book" charset="0"/>
              <a:ea typeface="Gotham Book" charset="0"/>
              <a:cs typeface="Gotham Book" charset="0"/>
            </a:endParaRPr>
          </a:p>
          <a:p>
            <a:endParaRPr lang="en-US" sz="2000" dirty="0">
              <a:latin typeface="Gotham Book" charset="0"/>
              <a:ea typeface="Gotham Book" charset="0"/>
              <a:cs typeface="Gotham Book" charset="0"/>
            </a:endParaRPr>
          </a:p>
          <a:p>
            <a:endParaRPr lang="en-US" sz="2000" dirty="0">
              <a:latin typeface="Gotham Book" charset="0"/>
              <a:ea typeface="Gotham Book" charset="0"/>
              <a:cs typeface="Gotham Book" charset="0"/>
            </a:endParaRPr>
          </a:p>
          <a:p>
            <a:pPr marL="0" indent="0">
              <a:buNone/>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1800" i="1" dirty="0">
              <a:solidFill>
                <a:schemeClr val="accent2"/>
              </a:solidFill>
              <a:latin typeface="Gotham Book" charset="0"/>
              <a:ea typeface="Gotham Book" charset="0"/>
              <a:cs typeface="Gotham Book" charset="0"/>
            </a:endParaRPr>
          </a:p>
          <a:p>
            <a:pPr lvl="1">
              <a:lnSpc>
                <a:spcPct val="100000"/>
              </a:lnSpc>
            </a:pPr>
            <a:endParaRPr lang="en-US" sz="1800" dirty="0">
              <a:latin typeface="Gotham Book" charset="0"/>
              <a:ea typeface="Gotham Book" charset="0"/>
              <a:cs typeface="Gotham Book" charset="0"/>
            </a:endParaRPr>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pic>
        <p:nvPicPr>
          <p:cNvPr id="4" name="Picture 3" descr="A close up of a logo&#10;&#10;Description automatically generated">
            <a:extLst>
              <a:ext uri="{FF2B5EF4-FFF2-40B4-BE49-F238E27FC236}">
                <a16:creationId xmlns:a16="http://schemas.microsoft.com/office/drawing/2014/main" id="{E7B6ABBC-71DB-4300-BD7A-A2FC22C8FC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3991" y="4286377"/>
            <a:ext cx="4534299" cy="1578395"/>
          </a:xfrm>
          <a:prstGeom prst="rect">
            <a:avLst/>
          </a:prstGeom>
        </p:spPr>
      </p:pic>
    </p:spTree>
    <p:extLst>
      <p:ext uri="{BB962C8B-B14F-4D97-AF65-F5344CB8AC3E}">
        <p14:creationId xmlns:p14="http://schemas.microsoft.com/office/powerpoint/2010/main" val="268739296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a:t>
            </a:r>
            <a:r>
              <a:rPr lang="en-US" dirty="0" err="1"/>
              <a:t>Gridsome</a:t>
            </a:r>
            <a:endParaRPr lang="en-US" dirty="0"/>
          </a:p>
        </p:txBody>
      </p:sp>
      <p:sp>
        <p:nvSpPr>
          <p:cNvPr id="5" name="Content Placeholder 4"/>
          <p:cNvSpPr>
            <a:spLocks noGrp="1"/>
          </p:cNvSpPr>
          <p:nvPr>
            <p:ph type="body" sz="quarter" idx="14"/>
          </p:nvPr>
        </p:nvSpPr>
        <p:spPr>
          <a:xfrm>
            <a:off x="398323" y="1301395"/>
            <a:ext cx="11209908" cy="4938209"/>
          </a:xfrm>
        </p:spPr>
        <p:style>
          <a:lnRef idx="2">
            <a:schemeClr val="accent2"/>
          </a:lnRef>
          <a:fillRef idx="1">
            <a:schemeClr val="lt1"/>
          </a:fillRef>
          <a:effectRef idx="0">
            <a:schemeClr val="accent2"/>
          </a:effectRef>
          <a:fontRef idx="minor">
            <a:schemeClr val="dk1"/>
          </a:fontRef>
        </p:style>
        <p:txBody>
          <a:bodyPr>
            <a:normAutofit/>
          </a:bodyPr>
          <a:lstStyle/>
          <a:p>
            <a:pPr>
              <a:lnSpc>
                <a:spcPct val="100000"/>
              </a:lnSpc>
            </a:pPr>
            <a:endParaRPr lang="en-US" sz="2000" dirty="0">
              <a:latin typeface="Gotham Book" charset="0"/>
              <a:ea typeface="Gotham Book" charset="0"/>
              <a:cs typeface="Gotham Book" charset="0"/>
            </a:endParaRPr>
          </a:p>
          <a:p>
            <a:r>
              <a:rPr lang="en-US" sz="2000" dirty="0">
                <a:latin typeface="Gotham Book" charset="0"/>
                <a:ea typeface="Gotham Book" charset="0"/>
                <a:cs typeface="Gotham Book" charset="0"/>
              </a:rPr>
              <a:t>Easy to get started and learn</a:t>
            </a:r>
          </a:p>
          <a:p>
            <a:r>
              <a:rPr lang="en-US" sz="2000" dirty="0">
                <a:latin typeface="Gotham Book" charset="0"/>
                <a:ea typeface="Gotham Book" charset="0"/>
                <a:cs typeface="Gotham Book" charset="0"/>
              </a:rPr>
              <a:t>Knowledge of HTML, Vue and JavaScript and Node Js</a:t>
            </a:r>
          </a:p>
          <a:p>
            <a:r>
              <a:rPr lang="en-US" sz="2000" dirty="0">
                <a:latin typeface="Gotham Book" charset="0"/>
                <a:ea typeface="Gotham Book" charset="0"/>
                <a:cs typeface="Gotham Book" charset="0"/>
              </a:rPr>
              <a:t>In </a:t>
            </a:r>
            <a:r>
              <a:rPr lang="en-US" sz="2000" dirty="0" err="1">
                <a:latin typeface="Gotham Book" charset="0"/>
                <a:ea typeface="Gotham Book" charset="0"/>
                <a:cs typeface="Gotham Book" charset="0"/>
              </a:rPr>
              <a:t>Gridsome</a:t>
            </a:r>
            <a:r>
              <a:rPr lang="en-US" sz="2000" dirty="0">
                <a:latin typeface="Gotham Book" charset="0"/>
                <a:ea typeface="Gotham Book" charset="0"/>
                <a:cs typeface="Gotham Book" charset="0"/>
              </a:rPr>
              <a:t> pages are created using Vue Components</a:t>
            </a:r>
          </a:p>
          <a:p>
            <a:r>
              <a:rPr lang="en-US" sz="2000" dirty="0" err="1">
                <a:latin typeface="Gotham Book" charset="0"/>
                <a:ea typeface="Gotham Book" charset="0"/>
                <a:cs typeface="Gotham Book" charset="0"/>
              </a:rPr>
              <a:t>Gridsome</a:t>
            </a:r>
            <a:r>
              <a:rPr lang="en-US" sz="2000" dirty="0">
                <a:latin typeface="Gotham Book" charset="0"/>
                <a:ea typeface="Gotham Book" charset="0"/>
                <a:cs typeface="Gotham Book" charset="0"/>
              </a:rPr>
              <a:t> supports routing by page name.</a:t>
            </a:r>
          </a:p>
          <a:p>
            <a:endParaRPr lang="en-US" sz="2000" dirty="0">
              <a:latin typeface="Gotham Book" charset="0"/>
              <a:ea typeface="Gotham Book" charset="0"/>
              <a:cs typeface="Gotham Book" charset="0"/>
            </a:endParaRPr>
          </a:p>
          <a:p>
            <a:endParaRPr lang="en-US" sz="2000" dirty="0">
              <a:latin typeface="Gotham Book" charset="0"/>
              <a:ea typeface="Gotham Book" charset="0"/>
              <a:cs typeface="Gotham Book" charset="0"/>
            </a:endParaRPr>
          </a:p>
          <a:p>
            <a:endParaRPr lang="en-US" sz="2000" dirty="0">
              <a:latin typeface="Gotham Book" charset="0"/>
              <a:ea typeface="Gotham Book" charset="0"/>
              <a:cs typeface="Gotham Book" charset="0"/>
            </a:endParaRPr>
          </a:p>
          <a:p>
            <a:endParaRPr lang="en-US" sz="2000" dirty="0">
              <a:latin typeface="Gotham Book" charset="0"/>
              <a:ea typeface="Gotham Book" charset="0"/>
              <a:cs typeface="Gotham Book" charset="0"/>
            </a:endParaRPr>
          </a:p>
          <a:p>
            <a:pPr marL="0" indent="0">
              <a:buNone/>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1800" i="1" dirty="0">
              <a:solidFill>
                <a:schemeClr val="accent2"/>
              </a:solidFill>
              <a:latin typeface="Gotham Book" charset="0"/>
              <a:ea typeface="Gotham Book" charset="0"/>
              <a:cs typeface="Gotham Book" charset="0"/>
            </a:endParaRPr>
          </a:p>
          <a:p>
            <a:pPr lvl="1">
              <a:lnSpc>
                <a:spcPct val="100000"/>
              </a:lnSpc>
            </a:pPr>
            <a:endParaRPr lang="en-US" sz="1800" dirty="0">
              <a:latin typeface="Gotham Book" charset="0"/>
              <a:ea typeface="Gotham Book" charset="0"/>
              <a:cs typeface="Gotham Book" charset="0"/>
            </a:endParaRPr>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pic>
        <p:nvPicPr>
          <p:cNvPr id="4" name="Picture 3" descr="A close up of a logo&#10;&#10;Description automatically generated">
            <a:extLst>
              <a:ext uri="{FF2B5EF4-FFF2-40B4-BE49-F238E27FC236}">
                <a16:creationId xmlns:a16="http://schemas.microsoft.com/office/drawing/2014/main" id="{E7B6ABBC-71DB-4300-BD7A-A2FC22C8FC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3991" y="4286377"/>
            <a:ext cx="4534299" cy="1578395"/>
          </a:xfrm>
          <a:prstGeom prst="rect">
            <a:avLst/>
          </a:prstGeom>
        </p:spPr>
      </p:pic>
    </p:spTree>
    <p:extLst>
      <p:ext uri="{BB962C8B-B14F-4D97-AF65-F5344CB8AC3E}">
        <p14:creationId xmlns:p14="http://schemas.microsoft.com/office/powerpoint/2010/main" val="148136508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0E9716A-95D7-4255-9A24-816C55ECF14D}"/>
              </a:ext>
            </a:extLst>
          </p:cNvPr>
          <p:cNvPicPr>
            <a:picLocks noChangeAspect="1"/>
          </p:cNvPicPr>
          <p:nvPr/>
        </p:nvPicPr>
        <p:blipFill rotWithShape="1">
          <a:blip r:embed="rId2"/>
          <a:srcRect t="7778" b="1112"/>
          <a:stretch/>
        </p:blipFill>
        <p:spPr>
          <a:xfrm>
            <a:off x="0" y="533400"/>
            <a:ext cx="9379266" cy="6248400"/>
          </a:xfrm>
          <a:prstGeom prst="rect">
            <a:avLst/>
          </a:prstGeom>
        </p:spPr>
      </p:pic>
      <p:sp>
        <p:nvSpPr>
          <p:cNvPr id="11" name="Title 10">
            <a:extLst>
              <a:ext uri="{FF2B5EF4-FFF2-40B4-BE49-F238E27FC236}">
                <a16:creationId xmlns:a16="http://schemas.microsoft.com/office/drawing/2014/main" id="{639CE4E3-1190-43EE-BE74-BF548E11B662}"/>
              </a:ext>
            </a:extLst>
          </p:cNvPr>
          <p:cNvSpPr>
            <a:spLocks noGrp="1"/>
          </p:cNvSpPr>
          <p:nvPr>
            <p:ph type="title"/>
          </p:nvPr>
        </p:nvSpPr>
        <p:spPr>
          <a:xfrm>
            <a:off x="1905000" y="9184"/>
            <a:ext cx="7740541" cy="759895"/>
          </a:xfrm>
        </p:spPr>
        <p:txBody>
          <a:bodyPr/>
          <a:lstStyle/>
          <a:p>
            <a:r>
              <a:rPr lang="en-US" dirty="0" err="1"/>
              <a:t>CincyDeliver</a:t>
            </a:r>
            <a:r>
              <a:rPr lang="en-US" dirty="0"/>
              <a:t> 2019 Sponsors</a:t>
            </a:r>
          </a:p>
        </p:txBody>
      </p:sp>
    </p:spTree>
    <p:extLst>
      <p:ext uri="{BB962C8B-B14F-4D97-AF65-F5344CB8AC3E}">
        <p14:creationId xmlns:p14="http://schemas.microsoft.com/office/powerpoint/2010/main" val="4226373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a:t>
            </a:r>
            <a:r>
              <a:rPr lang="en-US" dirty="0" err="1"/>
              <a:t>Gridsome</a:t>
            </a:r>
            <a:endParaRPr lang="en-US" dirty="0"/>
          </a:p>
        </p:txBody>
      </p:sp>
      <p:sp>
        <p:nvSpPr>
          <p:cNvPr id="5" name="Content Placeholder 4"/>
          <p:cNvSpPr>
            <a:spLocks noGrp="1"/>
          </p:cNvSpPr>
          <p:nvPr>
            <p:ph type="body" sz="quarter" idx="14"/>
          </p:nvPr>
        </p:nvSpPr>
        <p:spPr>
          <a:xfrm>
            <a:off x="398323" y="1301395"/>
            <a:ext cx="11209908" cy="4938209"/>
          </a:xfrm>
        </p:spPr>
        <p:style>
          <a:lnRef idx="2">
            <a:schemeClr val="accent2"/>
          </a:lnRef>
          <a:fillRef idx="1">
            <a:schemeClr val="lt1"/>
          </a:fillRef>
          <a:effectRef idx="0">
            <a:schemeClr val="accent2"/>
          </a:effectRef>
          <a:fontRef idx="minor">
            <a:schemeClr val="dk1"/>
          </a:fontRef>
        </p:style>
        <p:txBody>
          <a:bodyPr>
            <a:normAutofit/>
          </a:bodyPr>
          <a:lstStyle/>
          <a:p>
            <a:pPr>
              <a:lnSpc>
                <a:spcPct val="100000"/>
              </a:lnSpc>
            </a:pPr>
            <a:endParaRPr lang="en-US" sz="2000" dirty="0">
              <a:latin typeface="Gotham Book" charset="0"/>
              <a:ea typeface="Gotham Book" charset="0"/>
              <a:cs typeface="Gotham Book" charset="0"/>
            </a:endParaRPr>
          </a:p>
          <a:p>
            <a:endParaRPr lang="en-US" sz="2000" dirty="0">
              <a:latin typeface="Gotham Book" charset="0"/>
              <a:ea typeface="Gotham Book" charset="0"/>
              <a:cs typeface="Gotham Book" charset="0"/>
            </a:endParaRPr>
          </a:p>
          <a:p>
            <a:endParaRPr lang="en-US" sz="2000" dirty="0">
              <a:latin typeface="Gotham Book" charset="0"/>
              <a:ea typeface="Gotham Book" charset="0"/>
              <a:cs typeface="Gotham Book" charset="0"/>
            </a:endParaRPr>
          </a:p>
          <a:p>
            <a:endParaRPr lang="en-US" sz="2000" dirty="0">
              <a:latin typeface="Gotham Book" charset="0"/>
              <a:ea typeface="Gotham Book" charset="0"/>
              <a:cs typeface="Gotham Book" charset="0"/>
            </a:endParaRPr>
          </a:p>
          <a:p>
            <a:pPr marL="0" indent="0">
              <a:buNone/>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1800" i="1" dirty="0">
              <a:solidFill>
                <a:schemeClr val="accent2"/>
              </a:solidFill>
              <a:latin typeface="Gotham Book" charset="0"/>
              <a:ea typeface="Gotham Book" charset="0"/>
              <a:cs typeface="Gotham Book" charset="0"/>
            </a:endParaRPr>
          </a:p>
          <a:p>
            <a:pPr lvl="1">
              <a:lnSpc>
                <a:spcPct val="100000"/>
              </a:lnSpc>
            </a:pPr>
            <a:endParaRPr lang="en-US" sz="1800" dirty="0">
              <a:latin typeface="Gotham Book" charset="0"/>
              <a:ea typeface="Gotham Book" charset="0"/>
              <a:cs typeface="Gotham Book" charset="0"/>
            </a:endParaRPr>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pic>
        <p:nvPicPr>
          <p:cNvPr id="4" name="Picture 3" descr="A close up of a logo&#10;&#10;Description automatically generated">
            <a:extLst>
              <a:ext uri="{FF2B5EF4-FFF2-40B4-BE49-F238E27FC236}">
                <a16:creationId xmlns:a16="http://schemas.microsoft.com/office/drawing/2014/main" id="{E7B6ABBC-71DB-4300-BD7A-A2FC22C8FC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8690" y="4286377"/>
            <a:ext cx="2279600" cy="1578395"/>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E7329C47-957B-4BF0-9A69-95899A3E02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769" y="1633286"/>
            <a:ext cx="7456645" cy="4231485"/>
          </a:xfrm>
          <a:prstGeom prst="rect">
            <a:avLst/>
          </a:prstGeom>
        </p:spPr>
      </p:pic>
    </p:spTree>
    <p:extLst>
      <p:ext uri="{BB962C8B-B14F-4D97-AF65-F5344CB8AC3E}">
        <p14:creationId xmlns:p14="http://schemas.microsoft.com/office/powerpoint/2010/main" val="221552693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Reference </a:t>
            </a:r>
          </a:p>
        </p:txBody>
      </p:sp>
      <p:sp>
        <p:nvSpPr>
          <p:cNvPr id="5" name="Content Placeholder 4"/>
          <p:cNvSpPr>
            <a:spLocks noGrp="1"/>
          </p:cNvSpPr>
          <p:nvPr>
            <p:ph type="body" sz="quarter" idx="14"/>
          </p:nvPr>
        </p:nvSpPr>
        <p:spPr>
          <a:xfrm>
            <a:off x="398323" y="1301395"/>
            <a:ext cx="11209908" cy="4938209"/>
          </a:xfrm>
        </p:spPr>
        <p:style>
          <a:lnRef idx="2">
            <a:schemeClr val="accent2"/>
          </a:lnRef>
          <a:fillRef idx="1">
            <a:schemeClr val="lt1"/>
          </a:fillRef>
          <a:effectRef idx="0">
            <a:schemeClr val="accent2"/>
          </a:effectRef>
          <a:fontRef idx="minor">
            <a:schemeClr val="dk1"/>
          </a:fontRef>
        </p:style>
        <p:txBody>
          <a:bodyPr>
            <a:normAutofit/>
          </a:bodyPr>
          <a:lstStyle/>
          <a:p>
            <a:pPr>
              <a:lnSpc>
                <a:spcPct val="100000"/>
              </a:lnSpc>
            </a:pPr>
            <a:endParaRPr lang="en-US" sz="2000" dirty="0">
              <a:latin typeface="Gotham Book" charset="0"/>
              <a:ea typeface="Gotham Book" charset="0"/>
              <a:cs typeface="Gotham Book" charset="0"/>
            </a:endParaRPr>
          </a:p>
          <a:p>
            <a:r>
              <a:rPr lang="en-US" sz="2000" dirty="0">
                <a:hlinkClick r:id="rId3"/>
              </a:rPr>
              <a:t>https://gridsome.org/</a:t>
            </a:r>
            <a:endParaRPr lang="en-US" sz="2000" dirty="0"/>
          </a:p>
          <a:p>
            <a:r>
              <a:rPr lang="en-US" sz="2000" dirty="0">
                <a:hlinkClick r:id="rId4"/>
              </a:rPr>
              <a:t>https://graphql.org/</a:t>
            </a:r>
            <a:endParaRPr lang="en-US" sz="2000" dirty="0"/>
          </a:p>
          <a:p>
            <a:r>
              <a:rPr lang="en-US" sz="2000" dirty="0">
                <a:hlinkClick r:id="rId5"/>
              </a:rPr>
              <a:t>https://www.graphqlbin.com/v2/new</a:t>
            </a:r>
            <a:endParaRPr lang="en-US" sz="2000" dirty="0">
              <a:latin typeface="Gotham Book" charset="0"/>
              <a:ea typeface="Gotham Book" charset="0"/>
              <a:cs typeface="Gotham Book" charset="0"/>
            </a:endParaRPr>
          </a:p>
          <a:p>
            <a:r>
              <a:rPr lang="en-US" sz="2000" dirty="0">
                <a:hlinkClick r:id="rId6"/>
              </a:rPr>
              <a:t>https://jamstack.org/</a:t>
            </a:r>
            <a:endParaRPr lang="en-US" sz="2000" dirty="0"/>
          </a:p>
          <a:p>
            <a:r>
              <a:rPr lang="en-US" sz="2000" dirty="0">
                <a:hlinkClick r:id="rId7"/>
              </a:rPr>
              <a:t>https://identicons.dev/</a:t>
            </a:r>
            <a:r>
              <a:rPr lang="en-US" sz="2000" dirty="0"/>
              <a:t>   Server, API and Other Images by Auth0</a:t>
            </a:r>
            <a:endParaRPr lang="en-US" sz="2000" dirty="0">
              <a:latin typeface="Gotham Book" charset="0"/>
              <a:ea typeface="Gotham Book" charset="0"/>
              <a:cs typeface="Gotham Book" charset="0"/>
            </a:endParaRPr>
          </a:p>
          <a:p>
            <a:pPr marL="0" indent="0">
              <a:buNone/>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1800" i="1" dirty="0">
              <a:solidFill>
                <a:schemeClr val="accent2"/>
              </a:solidFill>
              <a:latin typeface="Gotham Book" charset="0"/>
              <a:ea typeface="Gotham Book" charset="0"/>
              <a:cs typeface="Gotham Book" charset="0"/>
            </a:endParaRPr>
          </a:p>
          <a:p>
            <a:pPr lvl="1">
              <a:lnSpc>
                <a:spcPct val="100000"/>
              </a:lnSpc>
            </a:pPr>
            <a:endParaRPr lang="en-US" sz="1800" dirty="0">
              <a:latin typeface="Gotham Book" charset="0"/>
              <a:ea typeface="Gotham Book" charset="0"/>
              <a:cs typeface="Gotham Book" charset="0"/>
            </a:endParaRPr>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pic>
        <p:nvPicPr>
          <p:cNvPr id="4" name="Picture 3" descr="A close up of a bird&#10;&#10;Description automatically generated">
            <a:extLst>
              <a:ext uri="{FF2B5EF4-FFF2-40B4-BE49-F238E27FC236}">
                <a16:creationId xmlns:a16="http://schemas.microsoft.com/office/drawing/2014/main" id="{1EEE5F8A-1894-425B-848B-47CCE14830E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35917" y="1576912"/>
            <a:ext cx="3241812" cy="4277392"/>
          </a:xfrm>
          <a:prstGeom prst="rect">
            <a:avLst/>
          </a:prstGeom>
        </p:spPr>
      </p:pic>
    </p:spTree>
    <p:extLst>
      <p:ext uri="{BB962C8B-B14F-4D97-AF65-F5344CB8AC3E}">
        <p14:creationId xmlns:p14="http://schemas.microsoft.com/office/powerpoint/2010/main" val="368969796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JavaScript Themed Conference</a:t>
            </a:r>
          </a:p>
        </p:txBody>
      </p:sp>
      <p:sp>
        <p:nvSpPr>
          <p:cNvPr id="5" name="Content Placeholder 4"/>
          <p:cNvSpPr>
            <a:spLocks noGrp="1"/>
          </p:cNvSpPr>
          <p:nvPr>
            <p:ph type="body" sz="quarter" idx="14"/>
          </p:nvPr>
        </p:nvSpPr>
        <p:spPr>
          <a:xfrm>
            <a:off x="398323" y="1159727"/>
            <a:ext cx="11209908" cy="4938209"/>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2000" dirty="0">
                <a:latin typeface="Gotham Book" charset="0"/>
                <a:ea typeface="Gotham Book" charset="0"/>
                <a:cs typeface="Gotham Book" charset="0"/>
              </a:rPr>
              <a:t> </a:t>
            </a:r>
          </a:p>
          <a:p>
            <a:endParaRPr lang="en-US" sz="1800" dirty="0">
              <a:latin typeface="Gotham Book" charset="0"/>
              <a:ea typeface="Gotham Book" charset="0"/>
              <a:cs typeface="Gotham Book" charset="0"/>
            </a:endParaRPr>
          </a:p>
          <a:p>
            <a:pPr>
              <a:lnSpc>
                <a:spcPct val="100000"/>
              </a:lnSpc>
            </a:pPr>
            <a:endParaRPr lang="en-US" sz="1800" dirty="0">
              <a:latin typeface="Gotham Book" charset="0"/>
              <a:ea typeface="Gotham Book" charset="0"/>
              <a:cs typeface="Gotham Book" charset="0"/>
            </a:endParaRPr>
          </a:p>
          <a:p>
            <a:pPr>
              <a:lnSpc>
                <a:spcPct val="100000"/>
              </a:lnSpc>
            </a:pPr>
            <a:endParaRPr lang="en-US" sz="1800" dirty="0">
              <a:latin typeface="Gotham Book" charset="0"/>
              <a:ea typeface="Gotham Book" charset="0"/>
              <a:cs typeface="Gotham Book" charset="0"/>
            </a:endParaRPr>
          </a:p>
          <a:p>
            <a:pPr>
              <a:lnSpc>
                <a:spcPct val="100000"/>
              </a:lnSpc>
            </a:pPr>
            <a:endParaRPr lang="en-US" sz="1800" dirty="0">
              <a:latin typeface="Gotham Book" charset="0"/>
              <a:ea typeface="Gotham Book" charset="0"/>
              <a:cs typeface="Gotham Book" charset="0"/>
            </a:endParaRPr>
          </a:p>
          <a:p>
            <a:pPr>
              <a:lnSpc>
                <a:spcPct val="100000"/>
              </a:lnSpc>
            </a:pPr>
            <a:endParaRPr lang="en-US" sz="1800" dirty="0">
              <a:latin typeface="Gotham Book" charset="0"/>
              <a:ea typeface="Gotham Book" charset="0"/>
              <a:cs typeface="Gotham Book" charset="0"/>
            </a:endParaRPr>
          </a:p>
          <a:p>
            <a:pPr>
              <a:lnSpc>
                <a:spcPct val="100000"/>
              </a:lnSpc>
            </a:pPr>
            <a:endParaRPr lang="en-US" sz="1800" dirty="0">
              <a:latin typeface="Gotham Book" charset="0"/>
              <a:ea typeface="Gotham Book" charset="0"/>
              <a:cs typeface="Gotham Book" charset="0"/>
            </a:endParaRPr>
          </a:p>
          <a:p>
            <a:pPr>
              <a:lnSpc>
                <a:spcPct val="100000"/>
              </a:lnSpc>
            </a:pPr>
            <a:endParaRPr lang="en-US" sz="1800" dirty="0">
              <a:latin typeface="Gotham Book" charset="0"/>
              <a:ea typeface="Gotham Book" charset="0"/>
              <a:cs typeface="Gotham Book" charset="0"/>
            </a:endParaRPr>
          </a:p>
          <a:p>
            <a:pPr>
              <a:lnSpc>
                <a:spcPct val="100000"/>
              </a:lnSpc>
            </a:pPr>
            <a:endParaRPr lang="en-US" sz="1800" dirty="0">
              <a:latin typeface="Gotham Book" charset="0"/>
              <a:ea typeface="Gotham Book" charset="0"/>
              <a:cs typeface="Gotham Book" charset="0"/>
            </a:endParaRPr>
          </a:p>
          <a:p>
            <a:pPr>
              <a:lnSpc>
                <a:spcPct val="100000"/>
              </a:lnSpc>
            </a:pPr>
            <a:endParaRPr lang="en-US" sz="1800" dirty="0">
              <a:latin typeface="Gotham Book" charset="0"/>
              <a:ea typeface="Gotham Book" charset="0"/>
              <a:cs typeface="Gotham Book" charset="0"/>
            </a:endParaRPr>
          </a:p>
          <a:p>
            <a:pPr marL="0" indent="0" algn="ctr">
              <a:lnSpc>
                <a:spcPct val="100000"/>
              </a:lnSpc>
              <a:buNone/>
            </a:pPr>
            <a:r>
              <a:rPr lang="en-US" sz="1800" dirty="0">
                <a:latin typeface="Gotham Book" charset="0"/>
                <a:ea typeface="Gotham Book" charset="0"/>
                <a:cs typeface="Gotham Book" charset="0"/>
              </a:rPr>
              <a:t>https://www.javascriptandfriends.com/</a:t>
            </a:r>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pic>
        <p:nvPicPr>
          <p:cNvPr id="4" name="Picture 3">
            <a:extLst>
              <a:ext uri="{FF2B5EF4-FFF2-40B4-BE49-F238E27FC236}">
                <a16:creationId xmlns:a16="http://schemas.microsoft.com/office/drawing/2014/main" id="{C36C0786-29DA-45D2-BA91-30D1C4ACD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625" y="1259740"/>
            <a:ext cx="5142750" cy="4080070"/>
          </a:xfrm>
          <a:prstGeom prst="rect">
            <a:avLst/>
          </a:prstGeom>
        </p:spPr>
      </p:pic>
    </p:spTree>
    <p:extLst>
      <p:ext uri="{BB962C8B-B14F-4D97-AF65-F5344CB8AC3E}">
        <p14:creationId xmlns:p14="http://schemas.microsoft.com/office/powerpoint/2010/main" val="26926291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34705" y="2353236"/>
            <a:ext cx="2331997" cy="549270"/>
          </a:xfrm>
        </p:spPr>
        <p:txBody>
          <a:bodyPr>
            <a:normAutofit fontScale="90000"/>
          </a:bodyPr>
          <a:lstStyle/>
          <a:p>
            <a:r>
              <a:rPr lang="en-US" dirty="0"/>
              <a:t>Questions</a:t>
            </a:r>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sp>
        <p:nvSpPr>
          <p:cNvPr id="2" name="Rectangle 1"/>
          <p:cNvSpPr/>
          <p:nvPr/>
        </p:nvSpPr>
        <p:spPr>
          <a:xfrm>
            <a:off x="3241183" y="4277812"/>
            <a:ext cx="6096000" cy="2585323"/>
          </a:xfrm>
          <a:prstGeom prst="rect">
            <a:avLst/>
          </a:prstGeom>
        </p:spPr>
        <p:txBody>
          <a:bodyPr>
            <a:spAutoFit/>
          </a:bodyPr>
          <a:lstStyle/>
          <a:p>
            <a:r>
              <a:rPr lang="en-US" dirty="0">
                <a:latin typeface="Gotham Book" charset="0"/>
                <a:ea typeface="Gotham Book" charset="0"/>
                <a:cs typeface="Gotham Book" charset="0"/>
                <a:hlinkClick r:id="rId2"/>
              </a:rPr>
              <a:t>https://www.linkedin.com/in/baskarrao-dandlamudi</a:t>
            </a:r>
            <a:endParaRPr lang="en-US" dirty="0">
              <a:latin typeface="Gotham Book" charset="0"/>
              <a:ea typeface="Gotham Book" charset="0"/>
              <a:cs typeface="Gotham Book" charset="0"/>
            </a:endParaRPr>
          </a:p>
          <a:p>
            <a:endParaRPr lang="en-US" dirty="0">
              <a:latin typeface="Gotham Book" charset="0"/>
              <a:ea typeface="Gotham Book" charset="0"/>
              <a:cs typeface="Gotham Book" charset="0"/>
            </a:endParaRPr>
          </a:p>
          <a:p>
            <a:r>
              <a:rPr lang="en-US" dirty="0">
                <a:latin typeface="Gotham Book" charset="0"/>
                <a:ea typeface="Gotham Book" charset="0"/>
                <a:cs typeface="Gotham Book" charset="0"/>
                <a:hlinkClick r:id="rId3"/>
              </a:rPr>
              <a:t>baskarrao.dandlamudi@outlook.com</a:t>
            </a:r>
            <a:endParaRPr lang="en-US" dirty="0">
              <a:latin typeface="Gotham Book" charset="0"/>
              <a:ea typeface="Gotham Book" charset="0"/>
              <a:cs typeface="Gotham Book" charset="0"/>
            </a:endParaRPr>
          </a:p>
          <a:p>
            <a:endParaRPr lang="en-US" dirty="0">
              <a:latin typeface="Gotham Book" charset="0"/>
            </a:endParaRPr>
          </a:p>
          <a:p>
            <a:r>
              <a:rPr lang="en-US" dirty="0">
                <a:latin typeface="Gotham Book" charset="0"/>
                <a:ea typeface="Gotham Book" charset="0"/>
                <a:cs typeface="Gotham Book" charset="0"/>
                <a:hlinkClick r:id="rId4"/>
              </a:rPr>
              <a:t>https://baskarrao.wordpress.com/</a:t>
            </a:r>
            <a:endParaRPr lang="en-US" dirty="0">
              <a:latin typeface="Gotham Book" charset="0"/>
              <a:ea typeface="Gotham Book" charset="0"/>
              <a:cs typeface="Gotham Book" charset="0"/>
            </a:endParaRPr>
          </a:p>
          <a:p>
            <a:endParaRPr lang="en-US" dirty="0">
              <a:latin typeface="Gotham Book" charset="0"/>
              <a:ea typeface="Gotham Book" charset="0"/>
              <a:cs typeface="Gotham Book" charset="0"/>
            </a:endParaRPr>
          </a:p>
          <a:p>
            <a:r>
              <a:rPr lang="en-US" dirty="0">
                <a:hlinkClick r:id="rId5"/>
              </a:rPr>
              <a:t>https://github.com/baskarmib</a:t>
            </a:r>
            <a:endParaRPr lang="en-US" dirty="0"/>
          </a:p>
          <a:p>
            <a:endParaRPr lang="en-US" dirty="0">
              <a:latin typeface="Gotham Book" charset="0"/>
              <a:ea typeface="Gotham Book" charset="0"/>
              <a:cs typeface="Gotham Book" charset="0"/>
            </a:endParaRPr>
          </a:p>
          <a:p>
            <a:endParaRPr lang="en-US" dirty="0"/>
          </a:p>
        </p:txBody>
      </p:sp>
      <p:pic>
        <p:nvPicPr>
          <p:cNvPr id="4" name="Picture 3"/>
          <p:cNvPicPr>
            <a:picLocks noChangeAspect="1"/>
          </p:cNvPicPr>
          <p:nvPr/>
        </p:nvPicPr>
        <p:blipFill>
          <a:blip r:embed="rId6"/>
          <a:stretch>
            <a:fillRect/>
          </a:stretch>
        </p:blipFill>
        <p:spPr>
          <a:xfrm>
            <a:off x="5821251" y="1759290"/>
            <a:ext cx="3215339" cy="2286432"/>
          </a:xfrm>
          <a:prstGeom prst="rect">
            <a:avLst/>
          </a:prstGeom>
        </p:spPr>
      </p:pic>
      <p:sp>
        <p:nvSpPr>
          <p:cNvPr id="7" name="Title 2">
            <a:extLst>
              <a:ext uri="{FF2B5EF4-FFF2-40B4-BE49-F238E27FC236}">
                <a16:creationId xmlns:a16="http://schemas.microsoft.com/office/drawing/2014/main" id="{749EE5B9-8D75-4758-9974-EFEFC48C7A48}"/>
              </a:ext>
            </a:extLst>
          </p:cNvPr>
          <p:cNvSpPr txBox="1">
            <a:spLocks/>
          </p:cNvSpPr>
          <p:nvPr/>
        </p:nvSpPr>
        <p:spPr>
          <a:xfrm>
            <a:off x="398323" y="513638"/>
            <a:ext cx="10379406" cy="54927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Thank you Cincy Deliver 2019</a:t>
            </a:r>
          </a:p>
        </p:txBody>
      </p:sp>
    </p:spTree>
    <p:extLst>
      <p:ext uri="{BB962C8B-B14F-4D97-AF65-F5344CB8AC3E}">
        <p14:creationId xmlns:p14="http://schemas.microsoft.com/office/powerpoint/2010/main" val="184309776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My Intro</a:t>
            </a:r>
          </a:p>
        </p:txBody>
      </p:sp>
      <p:sp>
        <p:nvSpPr>
          <p:cNvPr id="5" name="Content Placeholder 4"/>
          <p:cNvSpPr>
            <a:spLocks noGrp="1"/>
          </p:cNvSpPr>
          <p:nvPr>
            <p:ph type="body" sz="quarter" idx="14"/>
          </p:nvPr>
        </p:nvSpPr>
        <p:spPr>
          <a:xfrm>
            <a:off x="398323" y="1301395"/>
            <a:ext cx="11209908" cy="4938209"/>
          </a:xfrm>
        </p:spPr>
        <p:style>
          <a:lnRef idx="2">
            <a:schemeClr val="accent2"/>
          </a:lnRef>
          <a:fillRef idx="1">
            <a:schemeClr val="lt1"/>
          </a:fillRef>
          <a:effectRef idx="0">
            <a:schemeClr val="accent2"/>
          </a:effectRef>
          <a:fontRef idx="minor">
            <a:schemeClr val="dk1"/>
          </a:fontRef>
        </p:style>
        <p:txBody>
          <a:bodyPr numCol="1">
            <a:normAutofit/>
          </a:bodyPr>
          <a:lstStyle/>
          <a:p>
            <a:r>
              <a:rPr lang="en-US" sz="2000" dirty="0">
                <a:latin typeface="Gotham Book" charset="0"/>
                <a:ea typeface="Gotham Book" charset="0"/>
                <a:cs typeface="Gotham Book" charset="0"/>
              </a:rPr>
              <a:t>Baskar Rao</a:t>
            </a:r>
          </a:p>
          <a:p>
            <a:pPr marL="0" indent="0">
              <a:buNone/>
            </a:pPr>
            <a:endParaRPr lang="en-US" sz="2000" dirty="0">
              <a:latin typeface="Gotham Book" charset="0"/>
              <a:ea typeface="Gotham Book" charset="0"/>
              <a:cs typeface="Gotham Book" charset="0"/>
            </a:endParaRPr>
          </a:p>
          <a:p>
            <a:pPr marL="0" indent="0">
              <a:buNone/>
            </a:pPr>
            <a:r>
              <a:rPr lang="en-US" sz="2000" dirty="0">
                <a:latin typeface="Gotham Book" charset="0"/>
                <a:ea typeface="Gotham Book" charset="0"/>
                <a:cs typeface="Gotham Book" charset="0"/>
              </a:rPr>
              <a:t>Twitter - </a:t>
            </a:r>
            <a:r>
              <a:rPr lang="en-US" sz="2000" dirty="0" err="1">
                <a:latin typeface="Gotham Book" charset="0"/>
                <a:ea typeface="Gotham Book" charset="0"/>
                <a:cs typeface="Gotham Book" charset="0"/>
              </a:rPr>
              <a:t>baskarmib</a:t>
            </a:r>
            <a:endParaRPr lang="en-US" sz="2000" dirty="0">
              <a:latin typeface="Gotham Book" charset="0"/>
              <a:ea typeface="Gotham Book" charset="0"/>
              <a:cs typeface="Gotham Book" charset="0"/>
            </a:endParaRPr>
          </a:p>
          <a:p>
            <a:pPr marL="0" indent="0">
              <a:buNone/>
            </a:pPr>
            <a:r>
              <a:rPr lang="en-US" sz="2000" dirty="0">
                <a:latin typeface="Gotham Book" charset="0"/>
                <a:ea typeface="Gotham Book" charset="0"/>
                <a:cs typeface="Gotham Book" charset="0"/>
                <a:hlinkClick r:id="rId2"/>
              </a:rPr>
              <a:t>https://www.linkedin.com/in/baskarrao-dandlamudi</a:t>
            </a:r>
            <a:endParaRPr lang="en-US" sz="2000" dirty="0">
              <a:latin typeface="Gotham Book" charset="0"/>
              <a:ea typeface="Gotham Book" charset="0"/>
              <a:cs typeface="Gotham Book" charset="0"/>
            </a:endParaRPr>
          </a:p>
          <a:p>
            <a:pPr marL="0" indent="0">
              <a:buNone/>
            </a:pPr>
            <a:r>
              <a:rPr lang="en-US" sz="2000" dirty="0">
                <a:latin typeface="Gotham Book" charset="0"/>
                <a:ea typeface="Gotham Book" charset="0"/>
                <a:cs typeface="Gotham Book" charset="0"/>
                <a:hlinkClick r:id="rId3"/>
              </a:rPr>
              <a:t>baskarrao.dandlamudi@outlook.com</a:t>
            </a:r>
            <a:endParaRPr lang="en-US" sz="2000" dirty="0">
              <a:latin typeface="Gotham Book" charset="0"/>
              <a:ea typeface="Gotham Book" charset="0"/>
              <a:cs typeface="Gotham Book" charset="0"/>
            </a:endParaRPr>
          </a:p>
          <a:p>
            <a:pPr marL="0" indent="0">
              <a:buNone/>
            </a:pPr>
            <a:r>
              <a:rPr lang="en-US" sz="2000" dirty="0">
                <a:hlinkClick r:id="rId4"/>
              </a:rPr>
              <a:t>https://github.com/baskarmib</a:t>
            </a:r>
            <a:endParaRPr lang="en-US" sz="2000" dirty="0"/>
          </a:p>
          <a:p>
            <a:pPr marL="0" indent="0">
              <a:buNone/>
            </a:pPr>
            <a:endParaRPr lang="en-US" sz="2000" dirty="0">
              <a:latin typeface="Gotham Book" charset="0"/>
              <a:ea typeface="Gotham Book" charset="0"/>
              <a:cs typeface="Gotham Book" charset="0"/>
            </a:endParaRPr>
          </a:p>
          <a:p>
            <a:endParaRPr lang="en-US" sz="2000" dirty="0">
              <a:latin typeface="Gotham Book" charset="0"/>
              <a:ea typeface="Gotham Book" charset="0"/>
              <a:cs typeface="Gotham Book" charset="0"/>
            </a:endParaRPr>
          </a:p>
          <a:p>
            <a:endParaRPr lang="en-US" sz="2000" dirty="0">
              <a:latin typeface="Gotham Book" charset="0"/>
              <a:ea typeface="Gotham Book" charset="0"/>
              <a:cs typeface="Gotham Book" charset="0"/>
            </a:endParaRPr>
          </a:p>
          <a:p>
            <a:endParaRPr lang="en-US" sz="2000" dirty="0">
              <a:latin typeface="Gotham Book" charset="0"/>
              <a:ea typeface="Gotham Book" charset="0"/>
              <a:cs typeface="Gotham Book" charset="0"/>
            </a:endParaRPr>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pic>
        <p:nvPicPr>
          <p:cNvPr id="2" name="Picture 1"/>
          <p:cNvPicPr>
            <a:picLocks noChangeAspect="1"/>
          </p:cNvPicPr>
          <p:nvPr/>
        </p:nvPicPr>
        <p:blipFill>
          <a:blip r:embed="rId5"/>
          <a:stretch>
            <a:fillRect/>
          </a:stretch>
        </p:blipFill>
        <p:spPr>
          <a:xfrm>
            <a:off x="9825946" y="1485430"/>
            <a:ext cx="1442287" cy="961556"/>
          </a:xfrm>
          <a:prstGeom prst="rect">
            <a:avLst/>
          </a:prstGeom>
        </p:spPr>
      </p:pic>
      <p:pic>
        <p:nvPicPr>
          <p:cNvPr id="7" name="Picture 6">
            <a:extLst>
              <a:ext uri="{FF2B5EF4-FFF2-40B4-BE49-F238E27FC236}">
                <a16:creationId xmlns:a16="http://schemas.microsoft.com/office/drawing/2014/main" id="{F057D6D8-3AE8-4D2B-9D21-37AF1103896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25947" y="2685473"/>
            <a:ext cx="1224126" cy="1224126"/>
          </a:xfrm>
          <a:prstGeom prst="rect">
            <a:avLst/>
          </a:prstGeom>
        </p:spPr>
      </p:pic>
      <p:pic>
        <p:nvPicPr>
          <p:cNvPr id="8" name="Picture 7">
            <a:extLst>
              <a:ext uri="{FF2B5EF4-FFF2-40B4-BE49-F238E27FC236}">
                <a16:creationId xmlns:a16="http://schemas.microsoft.com/office/drawing/2014/main" id="{142296FD-FC50-4755-9BFA-7C67EF649C4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25947" y="4411015"/>
            <a:ext cx="1442287" cy="1448296"/>
          </a:xfrm>
          <a:prstGeom prst="rect">
            <a:avLst/>
          </a:prstGeom>
        </p:spPr>
      </p:pic>
    </p:spTree>
    <p:extLst>
      <p:ext uri="{BB962C8B-B14F-4D97-AF65-F5344CB8AC3E}">
        <p14:creationId xmlns:p14="http://schemas.microsoft.com/office/powerpoint/2010/main" val="170594684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Agenda</a:t>
            </a:r>
          </a:p>
        </p:txBody>
      </p:sp>
      <p:sp>
        <p:nvSpPr>
          <p:cNvPr id="5" name="Content Placeholder 4"/>
          <p:cNvSpPr>
            <a:spLocks noGrp="1"/>
          </p:cNvSpPr>
          <p:nvPr>
            <p:ph type="body" sz="quarter" idx="14"/>
          </p:nvPr>
        </p:nvSpPr>
        <p:spPr>
          <a:xfrm>
            <a:off x="398323" y="1301395"/>
            <a:ext cx="11209908" cy="4938209"/>
          </a:xfrm>
        </p:spPr>
        <p:style>
          <a:lnRef idx="2">
            <a:schemeClr val="accent2"/>
          </a:lnRef>
          <a:fillRef idx="1">
            <a:schemeClr val="lt1"/>
          </a:fillRef>
          <a:effectRef idx="0">
            <a:schemeClr val="accent2"/>
          </a:effectRef>
          <a:fontRef idx="minor">
            <a:schemeClr val="dk1"/>
          </a:fontRef>
        </p:style>
        <p:txBody>
          <a:bodyPr>
            <a:normAutofit/>
          </a:bodyPr>
          <a:lstStyle/>
          <a:p>
            <a:pPr>
              <a:lnSpc>
                <a:spcPct val="100000"/>
              </a:lnSpc>
            </a:pPr>
            <a:endParaRPr lang="en-US" sz="2000" dirty="0">
              <a:latin typeface="Gotham Book" charset="0"/>
              <a:ea typeface="Gotham Book" charset="0"/>
              <a:cs typeface="Gotham Book" charset="0"/>
            </a:endParaRPr>
          </a:p>
          <a:p>
            <a:r>
              <a:rPr lang="en-US" sz="2000" dirty="0">
                <a:latin typeface="Gotham Book" charset="0"/>
                <a:ea typeface="Gotham Book" charset="0"/>
                <a:cs typeface="Gotham Book" charset="0"/>
              </a:rPr>
              <a:t>History of API Architectures and Clients</a:t>
            </a:r>
          </a:p>
          <a:p>
            <a:r>
              <a:rPr lang="en-US" sz="2000" dirty="0">
                <a:latin typeface="Gotham Book" charset="0"/>
                <a:ea typeface="Gotham Book" charset="0"/>
                <a:cs typeface="Gotham Book" charset="0"/>
              </a:rPr>
              <a:t>Overview of Graph QL</a:t>
            </a:r>
          </a:p>
          <a:p>
            <a:r>
              <a:rPr lang="en-US" sz="2000" dirty="0" err="1">
                <a:latin typeface="Gotham Book" charset="0"/>
                <a:ea typeface="Gotham Book" charset="0"/>
                <a:cs typeface="Gotham Book" charset="0"/>
              </a:rPr>
              <a:t>GraphQL</a:t>
            </a:r>
            <a:r>
              <a:rPr lang="en-US" sz="2000" dirty="0">
                <a:latin typeface="Gotham Book" charset="0"/>
                <a:ea typeface="Gotham Book" charset="0"/>
                <a:cs typeface="Gotham Book" charset="0"/>
              </a:rPr>
              <a:t> Supported Platforms</a:t>
            </a:r>
          </a:p>
          <a:p>
            <a:r>
              <a:rPr lang="en-US" sz="2000" dirty="0">
                <a:latin typeface="Gotham Book" charset="0"/>
                <a:ea typeface="Gotham Book" charset="0"/>
                <a:cs typeface="Gotham Book" charset="0"/>
              </a:rPr>
              <a:t>Overview of </a:t>
            </a:r>
            <a:r>
              <a:rPr lang="en-US" sz="2000" dirty="0" err="1">
                <a:latin typeface="Gotham Book" charset="0"/>
                <a:ea typeface="Gotham Book" charset="0"/>
                <a:cs typeface="Gotham Book" charset="0"/>
              </a:rPr>
              <a:t>GridSome</a:t>
            </a:r>
            <a:endParaRPr lang="en-US" sz="2000" dirty="0">
              <a:latin typeface="Gotham Book" charset="0"/>
              <a:ea typeface="Gotham Book" charset="0"/>
              <a:cs typeface="Gotham Book" charset="0"/>
            </a:endParaRPr>
          </a:p>
          <a:p>
            <a:r>
              <a:rPr lang="en-US" sz="2000" dirty="0">
                <a:latin typeface="Gotham Book" charset="0"/>
                <a:ea typeface="Gotham Book" charset="0"/>
                <a:cs typeface="Gotham Book" charset="0"/>
              </a:rPr>
              <a:t>Demo of Blog to </a:t>
            </a:r>
            <a:r>
              <a:rPr lang="en-US" sz="2000" dirty="0" err="1">
                <a:latin typeface="Gotham Book" charset="0"/>
                <a:ea typeface="Gotham Book" charset="0"/>
                <a:cs typeface="Gotham Book" charset="0"/>
              </a:rPr>
              <a:t>GridSome</a:t>
            </a:r>
            <a:endParaRPr lang="en-US" sz="2000" dirty="0">
              <a:latin typeface="Gotham Book" charset="0"/>
              <a:ea typeface="Gotham Book" charset="0"/>
              <a:cs typeface="Gotham Book" charset="0"/>
            </a:endParaRPr>
          </a:p>
          <a:p>
            <a:r>
              <a:rPr lang="en-US" sz="2000" dirty="0">
                <a:latin typeface="Gotham Book" charset="0"/>
                <a:ea typeface="Gotham Book" charset="0"/>
                <a:cs typeface="Gotham Book" charset="0"/>
              </a:rPr>
              <a:t>Further Resources for Learning</a:t>
            </a:r>
          </a:p>
          <a:p>
            <a:endParaRPr lang="en-US" sz="2000" dirty="0">
              <a:latin typeface="Gotham Book" charset="0"/>
              <a:ea typeface="Gotham Book" charset="0"/>
              <a:cs typeface="Gotham Book" charset="0"/>
            </a:endParaRPr>
          </a:p>
          <a:p>
            <a:pPr marL="0" indent="0">
              <a:buNone/>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1800" i="1" dirty="0">
              <a:solidFill>
                <a:schemeClr val="accent2"/>
              </a:solidFill>
              <a:latin typeface="Gotham Book" charset="0"/>
              <a:ea typeface="Gotham Book" charset="0"/>
              <a:cs typeface="Gotham Book" charset="0"/>
            </a:endParaRPr>
          </a:p>
          <a:p>
            <a:pPr lvl="1">
              <a:lnSpc>
                <a:spcPct val="100000"/>
              </a:lnSpc>
            </a:pPr>
            <a:endParaRPr lang="en-US" sz="1800" dirty="0">
              <a:latin typeface="Gotham Book" charset="0"/>
              <a:ea typeface="Gotham Book" charset="0"/>
              <a:cs typeface="Gotham Book" charset="0"/>
            </a:endParaRPr>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spTree>
    <p:extLst>
      <p:ext uri="{BB962C8B-B14F-4D97-AF65-F5344CB8AC3E}">
        <p14:creationId xmlns:p14="http://schemas.microsoft.com/office/powerpoint/2010/main" val="76068072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4"/>
          </p:nvPr>
        </p:nvSpPr>
        <p:spPr>
          <a:xfrm>
            <a:off x="398323" y="1301395"/>
            <a:ext cx="11209908" cy="4938209"/>
          </a:xfrm>
        </p:spPr>
        <p:style>
          <a:lnRef idx="2">
            <a:schemeClr val="accent2"/>
          </a:lnRef>
          <a:fillRef idx="1">
            <a:schemeClr val="lt1"/>
          </a:fillRef>
          <a:effectRef idx="0">
            <a:schemeClr val="accent2"/>
          </a:effectRef>
          <a:fontRef idx="minor">
            <a:schemeClr val="dk1"/>
          </a:fontRef>
        </p:style>
        <p:txBody>
          <a:bodyPr>
            <a:normAutofit/>
          </a:bodyPr>
          <a:lstStyle/>
          <a:p>
            <a:pPr>
              <a:lnSpc>
                <a:spcPct val="100000"/>
              </a:lnSpc>
            </a:pPr>
            <a:endParaRPr lang="en-US" sz="2000" dirty="0">
              <a:latin typeface="Gotham Book" charset="0"/>
              <a:ea typeface="Gotham Book" charset="0"/>
              <a:cs typeface="Gotham Book" charset="0"/>
            </a:endParaRPr>
          </a:p>
          <a:p>
            <a:pPr marL="0" indent="0" algn="ctr">
              <a:buNone/>
            </a:pPr>
            <a:endParaRPr lang="en-US" sz="3200" dirty="0">
              <a:latin typeface="Gotham Book" charset="0"/>
              <a:ea typeface="Gotham Book" charset="0"/>
              <a:cs typeface="Gotham Book" charset="0"/>
            </a:endParaRPr>
          </a:p>
          <a:p>
            <a:pPr marL="0" indent="0" algn="ctr">
              <a:buNone/>
            </a:pPr>
            <a:endParaRPr lang="en-US" sz="3200" dirty="0">
              <a:latin typeface="Gotham Book" charset="0"/>
              <a:ea typeface="Gotham Book" charset="0"/>
              <a:cs typeface="Gotham Book" charset="0"/>
            </a:endParaRPr>
          </a:p>
          <a:p>
            <a:endParaRPr lang="en-US" sz="2000" dirty="0">
              <a:latin typeface="Gotham Book" charset="0"/>
              <a:ea typeface="Gotham Book" charset="0"/>
              <a:cs typeface="Gotham Book" charset="0"/>
            </a:endParaRPr>
          </a:p>
          <a:p>
            <a:pPr marL="0" indent="0">
              <a:buNone/>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1800" i="1" dirty="0">
              <a:solidFill>
                <a:schemeClr val="accent2"/>
              </a:solidFill>
              <a:latin typeface="Gotham Book" charset="0"/>
              <a:ea typeface="Gotham Book" charset="0"/>
              <a:cs typeface="Gotham Book" charset="0"/>
            </a:endParaRPr>
          </a:p>
          <a:p>
            <a:pPr lvl="1">
              <a:lnSpc>
                <a:spcPct val="100000"/>
              </a:lnSpc>
            </a:pPr>
            <a:endParaRPr lang="en-US" sz="1800" dirty="0">
              <a:latin typeface="Gotham Book" charset="0"/>
              <a:ea typeface="Gotham Book" charset="0"/>
              <a:cs typeface="Gotham Book" charset="0"/>
            </a:endParaRPr>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pic>
        <p:nvPicPr>
          <p:cNvPr id="8" name="Picture 7" descr="A picture containing object&#10;&#10;Description automatically generated">
            <a:extLst>
              <a:ext uri="{FF2B5EF4-FFF2-40B4-BE49-F238E27FC236}">
                <a16:creationId xmlns:a16="http://schemas.microsoft.com/office/drawing/2014/main" id="{88408533-B7AB-402C-97E5-242542D7A6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4212" y="2259426"/>
            <a:ext cx="1947693" cy="2339148"/>
          </a:xfrm>
          <a:prstGeom prst="rect">
            <a:avLst/>
          </a:prstGeom>
        </p:spPr>
      </p:pic>
      <p:sp>
        <p:nvSpPr>
          <p:cNvPr id="9" name="Rectangle 8">
            <a:extLst>
              <a:ext uri="{FF2B5EF4-FFF2-40B4-BE49-F238E27FC236}">
                <a16:creationId xmlns:a16="http://schemas.microsoft.com/office/drawing/2014/main" id="{33227011-651E-48DE-8896-5C590E6D95E6}"/>
              </a:ext>
            </a:extLst>
          </p:cNvPr>
          <p:cNvSpPr/>
          <p:nvPr/>
        </p:nvSpPr>
        <p:spPr>
          <a:xfrm>
            <a:off x="1488141" y="2922494"/>
            <a:ext cx="2743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Graph Database</a:t>
            </a:r>
          </a:p>
        </p:txBody>
      </p:sp>
      <p:sp>
        <p:nvSpPr>
          <p:cNvPr id="10" name="Rectangle 9">
            <a:extLst>
              <a:ext uri="{FF2B5EF4-FFF2-40B4-BE49-F238E27FC236}">
                <a16:creationId xmlns:a16="http://schemas.microsoft.com/office/drawing/2014/main" id="{B1AC30EF-B596-46BE-8C3E-681F6A5976C8}"/>
              </a:ext>
            </a:extLst>
          </p:cNvPr>
          <p:cNvSpPr/>
          <p:nvPr/>
        </p:nvSpPr>
        <p:spPr>
          <a:xfrm>
            <a:off x="8184776" y="2926976"/>
            <a:ext cx="2743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t>GraphQL</a:t>
            </a:r>
            <a:endParaRPr lang="en-US" sz="2800" dirty="0"/>
          </a:p>
        </p:txBody>
      </p:sp>
    </p:spTree>
    <p:extLst>
      <p:ext uri="{BB962C8B-B14F-4D97-AF65-F5344CB8AC3E}">
        <p14:creationId xmlns:p14="http://schemas.microsoft.com/office/powerpoint/2010/main" val="425202885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Evolution of Clients</a:t>
            </a:r>
          </a:p>
        </p:txBody>
      </p:sp>
      <p:sp>
        <p:nvSpPr>
          <p:cNvPr id="5" name="Content Placeholder 4"/>
          <p:cNvSpPr>
            <a:spLocks noGrp="1"/>
          </p:cNvSpPr>
          <p:nvPr>
            <p:ph type="body" sz="quarter" idx="14"/>
          </p:nvPr>
        </p:nvSpPr>
        <p:spPr>
          <a:xfrm>
            <a:off x="398323" y="1301395"/>
            <a:ext cx="11209908" cy="4938209"/>
          </a:xfrm>
        </p:spPr>
        <p:style>
          <a:lnRef idx="2">
            <a:schemeClr val="accent2"/>
          </a:lnRef>
          <a:fillRef idx="1">
            <a:schemeClr val="lt1"/>
          </a:fillRef>
          <a:effectRef idx="0">
            <a:schemeClr val="accent2"/>
          </a:effectRef>
          <a:fontRef idx="minor">
            <a:schemeClr val="dk1"/>
          </a:fontRef>
        </p:style>
        <p:txBody>
          <a:bodyPr>
            <a:normAutofit/>
          </a:bodyPr>
          <a:lstStyle/>
          <a:p>
            <a:pPr>
              <a:lnSpc>
                <a:spcPct val="100000"/>
              </a:lnSpc>
            </a:pPr>
            <a:endParaRPr lang="en-US" sz="2000" dirty="0">
              <a:latin typeface="Gotham Book" charset="0"/>
              <a:ea typeface="Gotham Book" charset="0"/>
              <a:cs typeface="Gotham Book" charset="0"/>
            </a:endParaRPr>
          </a:p>
          <a:p>
            <a:pPr marL="0" indent="0">
              <a:buNone/>
            </a:pPr>
            <a:endParaRPr lang="en-US" sz="2000" dirty="0">
              <a:latin typeface="Gotham Book" charset="0"/>
              <a:ea typeface="Gotham Book" charset="0"/>
              <a:cs typeface="Gotham Book" charset="0"/>
            </a:endParaRPr>
          </a:p>
          <a:p>
            <a:endParaRPr lang="en-US" sz="2000" dirty="0">
              <a:latin typeface="Gotham Book" charset="0"/>
              <a:ea typeface="Gotham Book" charset="0"/>
              <a:cs typeface="Gotham Book" charset="0"/>
            </a:endParaRPr>
          </a:p>
          <a:p>
            <a:endParaRPr lang="en-US" sz="2000" dirty="0">
              <a:latin typeface="Gotham Book" charset="0"/>
              <a:ea typeface="Gotham Book" charset="0"/>
              <a:cs typeface="Gotham Book" charset="0"/>
            </a:endParaRPr>
          </a:p>
          <a:p>
            <a:endParaRPr lang="en-US" sz="2000" dirty="0">
              <a:latin typeface="Gotham Book" charset="0"/>
              <a:ea typeface="Gotham Book" charset="0"/>
              <a:cs typeface="Gotham Book" charset="0"/>
            </a:endParaRPr>
          </a:p>
          <a:p>
            <a:pPr marL="0" indent="0">
              <a:buNone/>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1800" i="1" dirty="0">
              <a:solidFill>
                <a:schemeClr val="accent2"/>
              </a:solidFill>
              <a:latin typeface="Gotham Book" charset="0"/>
              <a:ea typeface="Gotham Book" charset="0"/>
              <a:cs typeface="Gotham Book" charset="0"/>
            </a:endParaRPr>
          </a:p>
          <a:p>
            <a:pPr lvl="1">
              <a:lnSpc>
                <a:spcPct val="100000"/>
              </a:lnSpc>
            </a:pPr>
            <a:endParaRPr lang="en-US" sz="1800" dirty="0">
              <a:latin typeface="Gotham Book" charset="0"/>
              <a:ea typeface="Gotham Book" charset="0"/>
              <a:cs typeface="Gotham Book" charset="0"/>
            </a:endParaRPr>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pic>
        <p:nvPicPr>
          <p:cNvPr id="4" name="Picture 3" descr="Desktop Applications">
            <a:extLst>
              <a:ext uri="{FF2B5EF4-FFF2-40B4-BE49-F238E27FC236}">
                <a16:creationId xmlns:a16="http://schemas.microsoft.com/office/drawing/2014/main" id="{DCE1E47C-1D10-4C35-B5C2-C5228E268B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261" y="1067391"/>
            <a:ext cx="2009658" cy="2009658"/>
          </a:xfrm>
          <a:prstGeom prst="rect">
            <a:avLst/>
          </a:prstGeom>
        </p:spPr>
      </p:pic>
      <p:pic>
        <p:nvPicPr>
          <p:cNvPr id="8" name="Picture 7" descr="Mobile device">
            <a:extLst>
              <a:ext uri="{FF2B5EF4-FFF2-40B4-BE49-F238E27FC236}">
                <a16:creationId xmlns:a16="http://schemas.microsoft.com/office/drawing/2014/main" id="{2FC80C5A-769B-4E39-96F9-FAC7A5270B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602" y="4222727"/>
            <a:ext cx="2009658" cy="2009658"/>
          </a:xfrm>
          <a:prstGeom prst="rect">
            <a:avLst/>
          </a:prstGeom>
        </p:spPr>
      </p:pic>
      <p:pic>
        <p:nvPicPr>
          <p:cNvPr id="10" name="Picture 9" descr="Server">
            <a:extLst>
              <a:ext uri="{FF2B5EF4-FFF2-40B4-BE49-F238E27FC236}">
                <a16:creationId xmlns:a16="http://schemas.microsoft.com/office/drawing/2014/main" id="{0ED92CCA-C125-4DFC-AFD4-D9EACC030F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8283" y="1933575"/>
            <a:ext cx="2318014" cy="2990850"/>
          </a:xfrm>
          <a:prstGeom prst="rect">
            <a:avLst/>
          </a:prstGeom>
        </p:spPr>
      </p:pic>
      <p:cxnSp>
        <p:nvCxnSpPr>
          <p:cNvPr id="12" name="Straight Arrow Connector 11">
            <a:extLst>
              <a:ext uri="{FF2B5EF4-FFF2-40B4-BE49-F238E27FC236}">
                <a16:creationId xmlns:a16="http://schemas.microsoft.com/office/drawing/2014/main" id="{14CF3637-9543-412C-A775-744E3EEBD274}"/>
              </a:ext>
            </a:extLst>
          </p:cNvPr>
          <p:cNvCxnSpPr>
            <a:stCxn id="4" idx="3"/>
          </p:cNvCxnSpPr>
          <p:nvPr/>
        </p:nvCxnSpPr>
        <p:spPr>
          <a:xfrm>
            <a:off x="2814919" y="2072220"/>
            <a:ext cx="5468469" cy="1226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descr="Web">
            <a:extLst>
              <a:ext uri="{FF2B5EF4-FFF2-40B4-BE49-F238E27FC236}">
                <a16:creationId xmlns:a16="http://schemas.microsoft.com/office/drawing/2014/main" id="{F33654C6-EA76-4AAF-AA8E-ED3E7994A0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5262" y="2537687"/>
            <a:ext cx="2009657" cy="2009657"/>
          </a:xfrm>
          <a:prstGeom prst="rect">
            <a:avLst/>
          </a:prstGeom>
        </p:spPr>
      </p:pic>
      <p:cxnSp>
        <p:nvCxnSpPr>
          <p:cNvPr id="16" name="Straight Arrow Connector 15">
            <a:extLst>
              <a:ext uri="{FF2B5EF4-FFF2-40B4-BE49-F238E27FC236}">
                <a16:creationId xmlns:a16="http://schemas.microsoft.com/office/drawing/2014/main" id="{00025B52-754B-4CCC-92FE-F8F03D1A4E5E}"/>
              </a:ext>
            </a:extLst>
          </p:cNvPr>
          <p:cNvCxnSpPr/>
          <p:nvPr/>
        </p:nvCxnSpPr>
        <p:spPr>
          <a:xfrm flipV="1">
            <a:off x="2814919" y="3542515"/>
            <a:ext cx="5468469" cy="238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298C0DC-3667-4FBB-84F7-3EF9E22CFBA6}"/>
              </a:ext>
            </a:extLst>
          </p:cNvPr>
          <p:cNvCxnSpPr>
            <a:stCxn id="8" idx="3"/>
          </p:cNvCxnSpPr>
          <p:nvPr/>
        </p:nvCxnSpPr>
        <p:spPr>
          <a:xfrm flipV="1">
            <a:off x="2766260" y="3992500"/>
            <a:ext cx="5381770" cy="1235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descr="API">
            <a:extLst>
              <a:ext uri="{FF2B5EF4-FFF2-40B4-BE49-F238E27FC236}">
                <a16:creationId xmlns:a16="http://schemas.microsoft.com/office/drawing/2014/main" id="{95543FD4-B672-4932-821A-DED1F0CEF8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4576" y="3039690"/>
            <a:ext cx="1755518" cy="1755518"/>
          </a:xfrm>
          <a:prstGeom prst="rect">
            <a:avLst/>
          </a:prstGeom>
        </p:spPr>
      </p:pic>
      <p:pic>
        <p:nvPicPr>
          <p:cNvPr id="21" name="Picture 20" descr="API">
            <a:extLst>
              <a:ext uri="{FF2B5EF4-FFF2-40B4-BE49-F238E27FC236}">
                <a16:creationId xmlns:a16="http://schemas.microsoft.com/office/drawing/2014/main" id="{2C2A0EA4-2A53-41B2-9E8A-D857FDDC86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4576" y="4437654"/>
            <a:ext cx="1755518" cy="1755518"/>
          </a:xfrm>
          <a:prstGeom prst="rect">
            <a:avLst/>
          </a:prstGeom>
        </p:spPr>
      </p:pic>
      <p:pic>
        <p:nvPicPr>
          <p:cNvPr id="22" name="Picture 21" descr="API">
            <a:extLst>
              <a:ext uri="{FF2B5EF4-FFF2-40B4-BE49-F238E27FC236}">
                <a16:creationId xmlns:a16="http://schemas.microsoft.com/office/drawing/2014/main" id="{14186F19-61FE-435E-A171-F664485FDE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88717" y="1630483"/>
            <a:ext cx="1755518" cy="1755518"/>
          </a:xfrm>
          <a:prstGeom prst="rect">
            <a:avLst/>
          </a:prstGeom>
        </p:spPr>
      </p:pic>
    </p:spTree>
    <p:extLst>
      <p:ext uri="{BB962C8B-B14F-4D97-AF65-F5344CB8AC3E}">
        <p14:creationId xmlns:p14="http://schemas.microsoft.com/office/powerpoint/2010/main" val="19643476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History of Architectures</a:t>
            </a:r>
          </a:p>
        </p:txBody>
      </p:sp>
      <p:sp>
        <p:nvSpPr>
          <p:cNvPr id="5" name="Content Placeholder 4"/>
          <p:cNvSpPr>
            <a:spLocks noGrp="1"/>
          </p:cNvSpPr>
          <p:nvPr>
            <p:ph type="body" sz="quarter" idx="14"/>
          </p:nvPr>
        </p:nvSpPr>
        <p:spPr>
          <a:xfrm>
            <a:off x="398323" y="1301395"/>
            <a:ext cx="11209908" cy="4938209"/>
          </a:xfrm>
        </p:spPr>
        <p:style>
          <a:lnRef idx="2">
            <a:schemeClr val="accent2"/>
          </a:lnRef>
          <a:fillRef idx="1">
            <a:schemeClr val="lt1"/>
          </a:fillRef>
          <a:effectRef idx="0">
            <a:schemeClr val="accent2"/>
          </a:effectRef>
          <a:fontRef idx="minor">
            <a:schemeClr val="dk1"/>
          </a:fontRef>
        </p:style>
        <p:txBody>
          <a:bodyPr>
            <a:normAutofit/>
          </a:bodyPr>
          <a:lstStyle/>
          <a:p>
            <a:pPr>
              <a:lnSpc>
                <a:spcPct val="100000"/>
              </a:lnSpc>
            </a:pPr>
            <a:endParaRPr lang="en-US" sz="2000" dirty="0">
              <a:latin typeface="Gotham Book" charset="0"/>
              <a:ea typeface="Gotham Book" charset="0"/>
              <a:cs typeface="Gotham Book" charset="0"/>
            </a:endParaRPr>
          </a:p>
          <a:p>
            <a:pPr marL="0" indent="0">
              <a:buNone/>
            </a:pPr>
            <a:endParaRPr lang="en-US" sz="2000" dirty="0">
              <a:latin typeface="Gotham Book" charset="0"/>
              <a:ea typeface="Gotham Book" charset="0"/>
              <a:cs typeface="Gotham Book" charset="0"/>
            </a:endParaRPr>
          </a:p>
          <a:p>
            <a:endParaRPr lang="en-US" sz="2000" dirty="0">
              <a:latin typeface="Gotham Book" charset="0"/>
              <a:ea typeface="Gotham Book" charset="0"/>
              <a:cs typeface="Gotham Book" charset="0"/>
            </a:endParaRPr>
          </a:p>
          <a:p>
            <a:endParaRPr lang="en-US" sz="2000" dirty="0">
              <a:latin typeface="Gotham Book" charset="0"/>
              <a:ea typeface="Gotham Book" charset="0"/>
              <a:cs typeface="Gotham Book" charset="0"/>
            </a:endParaRPr>
          </a:p>
          <a:p>
            <a:pPr marL="0" indent="0">
              <a:buNone/>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marL="0" indent="0">
              <a:lnSpc>
                <a:spcPct val="100000"/>
              </a:lnSpc>
              <a:buNone/>
            </a:pPr>
            <a:endParaRPr lang="en-US" sz="2000" dirty="0">
              <a:latin typeface="Gotham Book" charset="0"/>
              <a:ea typeface="Gotham Book" charset="0"/>
              <a:cs typeface="Gotham Book" charset="0"/>
            </a:endParaRPr>
          </a:p>
          <a:p>
            <a:pPr>
              <a:lnSpc>
                <a:spcPct val="100000"/>
              </a:lnSpc>
            </a:pPr>
            <a:endParaRPr lang="en-US" sz="1800" i="1" dirty="0">
              <a:solidFill>
                <a:schemeClr val="accent2"/>
              </a:solidFill>
              <a:latin typeface="Gotham Book" charset="0"/>
              <a:ea typeface="Gotham Book" charset="0"/>
              <a:cs typeface="Gotham Book" charset="0"/>
            </a:endParaRPr>
          </a:p>
          <a:p>
            <a:pPr lvl="1">
              <a:lnSpc>
                <a:spcPct val="100000"/>
              </a:lnSpc>
            </a:pPr>
            <a:endParaRPr lang="en-US" sz="1800" dirty="0">
              <a:latin typeface="Gotham Book" charset="0"/>
              <a:ea typeface="Gotham Book" charset="0"/>
              <a:cs typeface="Gotham Book" charset="0"/>
            </a:endParaRPr>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sp>
        <p:nvSpPr>
          <p:cNvPr id="2" name="Rectangle 1">
            <a:extLst>
              <a:ext uri="{FF2B5EF4-FFF2-40B4-BE49-F238E27FC236}">
                <a16:creationId xmlns:a16="http://schemas.microsoft.com/office/drawing/2014/main" id="{89F5B640-DA84-4A2D-8A40-DED8BB4725AC}"/>
              </a:ext>
            </a:extLst>
          </p:cNvPr>
          <p:cNvSpPr/>
          <p:nvPr/>
        </p:nvSpPr>
        <p:spPr>
          <a:xfrm>
            <a:off x="854402" y="1764728"/>
            <a:ext cx="1971675" cy="942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Monolithic API</a:t>
            </a:r>
          </a:p>
        </p:txBody>
      </p:sp>
      <p:sp>
        <p:nvSpPr>
          <p:cNvPr id="7" name="Rectangle 6">
            <a:extLst>
              <a:ext uri="{FF2B5EF4-FFF2-40B4-BE49-F238E27FC236}">
                <a16:creationId xmlns:a16="http://schemas.microsoft.com/office/drawing/2014/main" id="{56B8FFDD-2D0C-4315-8190-6797671CED03}"/>
              </a:ext>
            </a:extLst>
          </p:cNvPr>
          <p:cNvSpPr/>
          <p:nvPr/>
        </p:nvSpPr>
        <p:spPr>
          <a:xfrm>
            <a:off x="883198" y="3677407"/>
            <a:ext cx="1971675" cy="942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SOA Based API</a:t>
            </a:r>
          </a:p>
        </p:txBody>
      </p:sp>
      <p:sp>
        <p:nvSpPr>
          <p:cNvPr id="8" name="Rectangle 7">
            <a:extLst>
              <a:ext uri="{FF2B5EF4-FFF2-40B4-BE49-F238E27FC236}">
                <a16:creationId xmlns:a16="http://schemas.microsoft.com/office/drawing/2014/main" id="{CCC346C6-7459-49C2-B6AE-F8312AF57B48}"/>
              </a:ext>
            </a:extLst>
          </p:cNvPr>
          <p:cNvSpPr/>
          <p:nvPr/>
        </p:nvSpPr>
        <p:spPr>
          <a:xfrm>
            <a:off x="4643438" y="2934414"/>
            <a:ext cx="1971675" cy="942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Microservice /REST API</a:t>
            </a:r>
          </a:p>
        </p:txBody>
      </p:sp>
      <p:sp>
        <p:nvSpPr>
          <p:cNvPr id="11" name="Rectangle 10">
            <a:extLst>
              <a:ext uri="{FF2B5EF4-FFF2-40B4-BE49-F238E27FC236}">
                <a16:creationId xmlns:a16="http://schemas.microsoft.com/office/drawing/2014/main" id="{4FC526A6-B077-4244-942C-529A154FF961}"/>
              </a:ext>
            </a:extLst>
          </p:cNvPr>
          <p:cNvSpPr/>
          <p:nvPr/>
        </p:nvSpPr>
        <p:spPr>
          <a:xfrm>
            <a:off x="8105209" y="1764727"/>
            <a:ext cx="1971675" cy="942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GraphQL</a:t>
            </a:r>
            <a:r>
              <a:rPr lang="en-US" dirty="0"/>
              <a:t> API</a:t>
            </a:r>
          </a:p>
        </p:txBody>
      </p:sp>
      <p:sp>
        <p:nvSpPr>
          <p:cNvPr id="12" name="Rectangle 11">
            <a:extLst>
              <a:ext uri="{FF2B5EF4-FFF2-40B4-BE49-F238E27FC236}">
                <a16:creationId xmlns:a16="http://schemas.microsoft.com/office/drawing/2014/main" id="{97BBBA03-5584-49AB-8FDC-A78404D3C970}"/>
              </a:ext>
            </a:extLst>
          </p:cNvPr>
          <p:cNvSpPr/>
          <p:nvPr/>
        </p:nvSpPr>
        <p:spPr>
          <a:xfrm>
            <a:off x="8109405" y="3677407"/>
            <a:ext cx="1971675" cy="942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grpc</a:t>
            </a:r>
            <a:endParaRPr lang="en-US" dirty="0"/>
          </a:p>
        </p:txBody>
      </p:sp>
      <p:cxnSp>
        <p:nvCxnSpPr>
          <p:cNvPr id="15" name="Straight Connector 14">
            <a:extLst>
              <a:ext uri="{FF2B5EF4-FFF2-40B4-BE49-F238E27FC236}">
                <a16:creationId xmlns:a16="http://schemas.microsoft.com/office/drawing/2014/main" id="{16104B6F-F452-4F4F-92B3-07B727C77183}"/>
              </a:ext>
            </a:extLst>
          </p:cNvPr>
          <p:cNvCxnSpPr/>
          <p:nvPr/>
        </p:nvCxnSpPr>
        <p:spPr>
          <a:xfrm>
            <a:off x="3629025" y="1301395"/>
            <a:ext cx="0" cy="4938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565AF0-A654-4DC3-8678-9BB1333BD59B}"/>
              </a:ext>
            </a:extLst>
          </p:cNvPr>
          <p:cNvCxnSpPr/>
          <p:nvPr/>
        </p:nvCxnSpPr>
        <p:spPr>
          <a:xfrm>
            <a:off x="7629525" y="1301395"/>
            <a:ext cx="0" cy="4938209"/>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3A20B3D-F1CE-4C3A-8AFB-1918C3912A1A}"/>
              </a:ext>
            </a:extLst>
          </p:cNvPr>
          <p:cNvSpPr/>
          <p:nvPr/>
        </p:nvSpPr>
        <p:spPr>
          <a:xfrm>
            <a:off x="1143000" y="5556605"/>
            <a:ext cx="1214432" cy="386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Past</a:t>
            </a:r>
          </a:p>
        </p:txBody>
      </p:sp>
      <p:sp>
        <p:nvSpPr>
          <p:cNvPr id="20" name="Rectangle 19">
            <a:extLst>
              <a:ext uri="{FF2B5EF4-FFF2-40B4-BE49-F238E27FC236}">
                <a16:creationId xmlns:a16="http://schemas.microsoft.com/office/drawing/2014/main" id="{CADE58A5-232C-4D25-8577-915E472C0A1A}"/>
              </a:ext>
            </a:extLst>
          </p:cNvPr>
          <p:cNvSpPr/>
          <p:nvPr/>
        </p:nvSpPr>
        <p:spPr>
          <a:xfrm>
            <a:off x="5022059" y="5556605"/>
            <a:ext cx="1214432" cy="386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Present</a:t>
            </a:r>
          </a:p>
        </p:txBody>
      </p:sp>
      <p:sp>
        <p:nvSpPr>
          <p:cNvPr id="21" name="Rectangle 20">
            <a:extLst>
              <a:ext uri="{FF2B5EF4-FFF2-40B4-BE49-F238E27FC236}">
                <a16:creationId xmlns:a16="http://schemas.microsoft.com/office/drawing/2014/main" id="{4EAD7C82-56DD-414A-A6A3-EB8F650C1B75}"/>
              </a:ext>
            </a:extLst>
          </p:cNvPr>
          <p:cNvSpPr/>
          <p:nvPr/>
        </p:nvSpPr>
        <p:spPr>
          <a:xfrm>
            <a:off x="8483830" y="5555372"/>
            <a:ext cx="1214432" cy="386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Future</a:t>
            </a:r>
          </a:p>
        </p:txBody>
      </p:sp>
    </p:spTree>
    <p:extLst>
      <p:ext uri="{BB962C8B-B14F-4D97-AF65-F5344CB8AC3E}">
        <p14:creationId xmlns:p14="http://schemas.microsoft.com/office/powerpoint/2010/main" val="25801707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Common Problems in REST API</a:t>
            </a:r>
          </a:p>
        </p:txBody>
      </p:sp>
      <p:sp>
        <p:nvSpPr>
          <p:cNvPr id="5" name="Content Placeholder 4"/>
          <p:cNvSpPr>
            <a:spLocks noGrp="1"/>
          </p:cNvSpPr>
          <p:nvPr>
            <p:ph type="body" sz="quarter" idx="14"/>
          </p:nvPr>
        </p:nvSpPr>
        <p:spPr>
          <a:xfrm>
            <a:off x="398323" y="1301395"/>
            <a:ext cx="11209908" cy="4938209"/>
          </a:xfrm>
        </p:spPr>
        <p:style>
          <a:lnRef idx="2">
            <a:schemeClr val="accent2"/>
          </a:lnRef>
          <a:fillRef idx="1">
            <a:schemeClr val="lt1"/>
          </a:fillRef>
          <a:effectRef idx="0">
            <a:schemeClr val="accent2"/>
          </a:effectRef>
          <a:fontRef idx="minor">
            <a:schemeClr val="dk1"/>
          </a:fontRef>
        </p:style>
        <p:txBody>
          <a:bodyPr>
            <a:normAutofit/>
          </a:bodyPr>
          <a:lstStyle/>
          <a:p>
            <a:pPr>
              <a:lnSpc>
                <a:spcPct val="100000"/>
              </a:lnSpc>
            </a:pPr>
            <a:endParaRPr lang="en-US" sz="2000" dirty="0">
              <a:latin typeface="Gotham Book" charset="0"/>
              <a:ea typeface="Gotham Book" charset="0"/>
              <a:cs typeface="Gotham Book" charset="0"/>
            </a:endParaRPr>
          </a:p>
          <a:p>
            <a:r>
              <a:rPr lang="en-US" sz="2000" dirty="0">
                <a:latin typeface="Gotham Book" charset="0"/>
                <a:ea typeface="Gotham Book" charset="0"/>
                <a:cs typeface="Gotham Book" charset="0"/>
              </a:rPr>
              <a:t>REST API helps to solve many scenarios.</a:t>
            </a:r>
          </a:p>
          <a:p>
            <a:r>
              <a:rPr lang="en-US" sz="2000" dirty="0">
                <a:latin typeface="Gotham Book" charset="0"/>
                <a:ea typeface="Gotham Book" charset="0"/>
                <a:cs typeface="Gotham Book" charset="0"/>
              </a:rPr>
              <a:t>As the functionalities change, the endpoints change.</a:t>
            </a:r>
          </a:p>
          <a:p>
            <a:r>
              <a:rPr lang="en-US" sz="2000" dirty="0">
                <a:latin typeface="Gotham Book" charset="0"/>
                <a:ea typeface="Gotham Book" charset="0"/>
                <a:cs typeface="Gotham Book" charset="0"/>
              </a:rPr>
              <a:t>Different clients expecting different results would result in endpoint change.</a:t>
            </a:r>
          </a:p>
          <a:p>
            <a:r>
              <a:rPr lang="en-US" sz="2000" dirty="0">
                <a:latin typeface="Gotham Book" charset="0"/>
                <a:ea typeface="Gotham Book" charset="0"/>
                <a:cs typeface="Gotham Book" charset="0"/>
              </a:rPr>
              <a:t>API might be returning major chunk of whole table, and this comes with a cost to network.</a:t>
            </a:r>
          </a:p>
          <a:p>
            <a:endParaRPr lang="en-US" sz="2000" dirty="0">
              <a:latin typeface="Gotham Book" charset="0"/>
              <a:ea typeface="Gotham Book" charset="0"/>
              <a:cs typeface="Gotham Book" charset="0"/>
            </a:endParaRPr>
          </a:p>
          <a:p>
            <a:endParaRPr lang="en-US" sz="2000" dirty="0">
              <a:latin typeface="Gotham Book" charset="0"/>
              <a:ea typeface="Gotham Book" charset="0"/>
              <a:cs typeface="Gotham Book" charset="0"/>
            </a:endParaRPr>
          </a:p>
          <a:p>
            <a:pPr marL="0" indent="0">
              <a:buNone/>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1800" i="1" dirty="0">
              <a:solidFill>
                <a:schemeClr val="accent2"/>
              </a:solidFill>
              <a:latin typeface="Gotham Book" charset="0"/>
              <a:ea typeface="Gotham Book" charset="0"/>
              <a:cs typeface="Gotham Book" charset="0"/>
            </a:endParaRPr>
          </a:p>
          <a:p>
            <a:pPr lvl="1">
              <a:lnSpc>
                <a:spcPct val="100000"/>
              </a:lnSpc>
            </a:pPr>
            <a:endParaRPr lang="en-US" sz="1800" dirty="0">
              <a:latin typeface="Gotham Book" charset="0"/>
              <a:ea typeface="Gotham Book" charset="0"/>
              <a:cs typeface="Gotham Book" charset="0"/>
            </a:endParaRPr>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spTree>
    <p:extLst>
      <p:ext uri="{BB962C8B-B14F-4D97-AF65-F5344CB8AC3E}">
        <p14:creationId xmlns:p14="http://schemas.microsoft.com/office/powerpoint/2010/main" val="419113188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Common Problems in REST API</a:t>
            </a:r>
          </a:p>
        </p:txBody>
      </p:sp>
      <p:sp>
        <p:nvSpPr>
          <p:cNvPr id="5" name="Content Placeholder 4"/>
          <p:cNvSpPr>
            <a:spLocks noGrp="1"/>
          </p:cNvSpPr>
          <p:nvPr>
            <p:ph type="body" sz="quarter" idx="14"/>
          </p:nvPr>
        </p:nvSpPr>
        <p:spPr>
          <a:xfrm>
            <a:off x="398323" y="1301395"/>
            <a:ext cx="11209908" cy="4938209"/>
          </a:xfrm>
        </p:spPr>
        <p:style>
          <a:lnRef idx="2">
            <a:schemeClr val="accent2"/>
          </a:lnRef>
          <a:fillRef idx="1">
            <a:schemeClr val="lt1"/>
          </a:fillRef>
          <a:effectRef idx="0">
            <a:schemeClr val="accent2"/>
          </a:effectRef>
          <a:fontRef idx="minor">
            <a:schemeClr val="dk1"/>
          </a:fontRef>
        </p:style>
        <p:txBody>
          <a:bodyPr>
            <a:normAutofit/>
          </a:bodyPr>
          <a:lstStyle/>
          <a:p>
            <a:pPr>
              <a:lnSpc>
                <a:spcPct val="100000"/>
              </a:lnSpc>
            </a:pPr>
            <a:endParaRPr lang="en-US" sz="2000" dirty="0">
              <a:latin typeface="Gotham Book" charset="0"/>
              <a:ea typeface="Gotham Book" charset="0"/>
              <a:cs typeface="Gotham Book" charset="0"/>
            </a:endParaRPr>
          </a:p>
          <a:p>
            <a:pPr marL="0" indent="0">
              <a:buNone/>
            </a:pPr>
            <a:endParaRPr lang="en-US" sz="2000" dirty="0">
              <a:latin typeface="Gotham Book" charset="0"/>
              <a:ea typeface="Gotham Book" charset="0"/>
              <a:cs typeface="Gotham Book" charset="0"/>
            </a:endParaRPr>
          </a:p>
          <a:p>
            <a:endParaRPr lang="en-US" sz="2000" dirty="0">
              <a:latin typeface="Gotham Book" charset="0"/>
              <a:ea typeface="Gotham Book" charset="0"/>
              <a:cs typeface="Gotham Book" charset="0"/>
            </a:endParaRPr>
          </a:p>
          <a:p>
            <a:pPr marL="0" indent="0">
              <a:buNone/>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1800" i="1" dirty="0">
              <a:solidFill>
                <a:schemeClr val="accent2"/>
              </a:solidFill>
              <a:latin typeface="Gotham Book" charset="0"/>
              <a:ea typeface="Gotham Book" charset="0"/>
              <a:cs typeface="Gotham Book" charset="0"/>
            </a:endParaRPr>
          </a:p>
          <a:p>
            <a:pPr lvl="1">
              <a:lnSpc>
                <a:spcPct val="100000"/>
              </a:lnSpc>
            </a:pPr>
            <a:endParaRPr lang="en-US" sz="1800" dirty="0">
              <a:latin typeface="Gotham Book" charset="0"/>
              <a:ea typeface="Gotham Book" charset="0"/>
              <a:cs typeface="Gotham Book" charset="0"/>
            </a:endParaRPr>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pic>
        <p:nvPicPr>
          <p:cNvPr id="7" name="Picture 6" descr="Web">
            <a:extLst>
              <a:ext uri="{FF2B5EF4-FFF2-40B4-BE49-F238E27FC236}">
                <a16:creationId xmlns:a16="http://schemas.microsoft.com/office/drawing/2014/main" id="{628DBD2A-BC66-4624-82F5-B5E1515A6D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046" y="1301395"/>
            <a:ext cx="2009657" cy="2009657"/>
          </a:xfrm>
          <a:prstGeom prst="rect">
            <a:avLst/>
          </a:prstGeom>
        </p:spPr>
      </p:pic>
      <p:pic>
        <p:nvPicPr>
          <p:cNvPr id="8" name="Picture 7" descr="Mobile device">
            <a:extLst>
              <a:ext uri="{FF2B5EF4-FFF2-40B4-BE49-F238E27FC236}">
                <a16:creationId xmlns:a16="http://schemas.microsoft.com/office/drawing/2014/main" id="{8FAA10A6-51B9-4551-AB6D-3E68C20756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046" y="3770499"/>
            <a:ext cx="2009658" cy="2009658"/>
          </a:xfrm>
          <a:prstGeom prst="rect">
            <a:avLst/>
          </a:prstGeom>
        </p:spPr>
      </p:pic>
      <p:pic>
        <p:nvPicPr>
          <p:cNvPr id="9" name="Picture 8" descr="Server">
            <a:extLst>
              <a:ext uri="{FF2B5EF4-FFF2-40B4-BE49-F238E27FC236}">
                <a16:creationId xmlns:a16="http://schemas.microsoft.com/office/drawing/2014/main" id="{BC77353D-E9CE-44FB-8564-33088842E4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8283" y="1933575"/>
            <a:ext cx="2318014" cy="2990850"/>
          </a:xfrm>
          <a:prstGeom prst="rect">
            <a:avLst/>
          </a:prstGeom>
        </p:spPr>
      </p:pic>
      <p:cxnSp>
        <p:nvCxnSpPr>
          <p:cNvPr id="4" name="Straight Arrow Connector 3">
            <a:extLst>
              <a:ext uri="{FF2B5EF4-FFF2-40B4-BE49-F238E27FC236}">
                <a16:creationId xmlns:a16="http://schemas.microsoft.com/office/drawing/2014/main" id="{9579BAED-D21E-46C0-BDE5-016E28C12FC2}"/>
              </a:ext>
            </a:extLst>
          </p:cNvPr>
          <p:cNvCxnSpPr>
            <a:stCxn id="7" idx="3"/>
            <a:endCxn id="9" idx="1"/>
          </p:cNvCxnSpPr>
          <p:nvPr/>
        </p:nvCxnSpPr>
        <p:spPr>
          <a:xfrm>
            <a:off x="2752703" y="2306224"/>
            <a:ext cx="5085580" cy="1122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DF72D42-4C0A-4A26-9CFC-43133E9A9BC9}"/>
              </a:ext>
            </a:extLst>
          </p:cNvPr>
          <p:cNvCxnSpPr/>
          <p:nvPr/>
        </p:nvCxnSpPr>
        <p:spPr>
          <a:xfrm flipV="1">
            <a:off x="2752703" y="3546949"/>
            <a:ext cx="5085580" cy="137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60400D0-26ED-49D3-91DF-5F5AFBDA0B75}"/>
              </a:ext>
            </a:extLst>
          </p:cNvPr>
          <p:cNvSpPr/>
          <p:nvPr/>
        </p:nvSpPr>
        <p:spPr>
          <a:xfrm>
            <a:off x="4159624" y="1757082"/>
            <a:ext cx="2226725" cy="549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EndPoint</a:t>
            </a:r>
            <a:r>
              <a:rPr lang="en-US" dirty="0"/>
              <a:t> 1</a:t>
            </a:r>
          </a:p>
        </p:txBody>
      </p:sp>
      <p:sp>
        <p:nvSpPr>
          <p:cNvPr id="13" name="Rectangle 12">
            <a:extLst>
              <a:ext uri="{FF2B5EF4-FFF2-40B4-BE49-F238E27FC236}">
                <a16:creationId xmlns:a16="http://schemas.microsoft.com/office/drawing/2014/main" id="{0E96D5A6-261D-4753-8033-3FCC0BFCE110}"/>
              </a:ext>
            </a:extLst>
          </p:cNvPr>
          <p:cNvSpPr/>
          <p:nvPr/>
        </p:nvSpPr>
        <p:spPr>
          <a:xfrm>
            <a:off x="4312024" y="5162912"/>
            <a:ext cx="2226725" cy="549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EndPoint</a:t>
            </a:r>
            <a:r>
              <a:rPr lang="en-US" dirty="0"/>
              <a:t> 2</a:t>
            </a:r>
          </a:p>
        </p:txBody>
      </p:sp>
      <p:sp>
        <p:nvSpPr>
          <p:cNvPr id="14" name="Rectangle 13">
            <a:extLst>
              <a:ext uri="{FF2B5EF4-FFF2-40B4-BE49-F238E27FC236}">
                <a16:creationId xmlns:a16="http://schemas.microsoft.com/office/drawing/2014/main" id="{4B7AD5CA-4D62-49E4-BE59-390606AE8AFB}"/>
              </a:ext>
            </a:extLst>
          </p:cNvPr>
          <p:cNvSpPr/>
          <p:nvPr/>
        </p:nvSpPr>
        <p:spPr>
          <a:xfrm>
            <a:off x="8014447" y="4924425"/>
            <a:ext cx="2510118" cy="1046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GraphQL</a:t>
            </a:r>
            <a:endParaRPr lang="en-US" dirty="0"/>
          </a:p>
        </p:txBody>
      </p:sp>
      <p:pic>
        <p:nvPicPr>
          <p:cNvPr id="15" name="Picture 14" descr="API">
            <a:extLst>
              <a:ext uri="{FF2B5EF4-FFF2-40B4-BE49-F238E27FC236}">
                <a16:creationId xmlns:a16="http://schemas.microsoft.com/office/drawing/2014/main" id="{B2A900F7-3B31-49E7-8747-DCB5377BBF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12024" y="2086055"/>
            <a:ext cx="1755518" cy="1755518"/>
          </a:xfrm>
          <a:prstGeom prst="rect">
            <a:avLst/>
          </a:prstGeom>
        </p:spPr>
      </p:pic>
      <p:pic>
        <p:nvPicPr>
          <p:cNvPr id="16" name="Picture 15" descr="API">
            <a:extLst>
              <a:ext uri="{FF2B5EF4-FFF2-40B4-BE49-F238E27FC236}">
                <a16:creationId xmlns:a16="http://schemas.microsoft.com/office/drawing/2014/main" id="{7D5B12A1-77FD-472A-8205-2A9BF6B591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19635" y="3546949"/>
            <a:ext cx="1755518" cy="1755518"/>
          </a:xfrm>
          <a:prstGeom prst="rect">
            <a:avLst/>
          </a:prstGeom>
        </p:spPr>
      </p:pic>
    </p:spTree>
    <p:extLst>
      <p:ext uri="{BB962C8B-B14F-4D97-AF65-F5344CB8AC3E}">
        <p14:creationId xmlns:p14="http://schemas.microsoft.com/office/powerpoint/2010/main" val="293910498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2926</TotalTime>
  <Words>855</Words>
  <Application>Microsoft Office PowerPoint</Application>
  <PresentationFormat>Widescreen</PresentationFormat>
  <Paragraphs>300</Paragraphs>
  <Slides>23</Slides>
  <Notes>16</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Calibri Light</vt:lpstr>
      <vt:lpstr>Gotham Book</vt:lpstr>
      <vt:lpstr>Office Theme</vt:lpstr>
      <vt:lpstr>1_Office Theme</vt:lpstr>
      <vt:lpstr>PowerPoint Presentation</vt:lpstr>
      <vt:lpstr>CincyDeliver 2019 Sponsors</vt:lpstr>
      <vt:lpstr>My Intro</vt:lpstr>
      <vt:lpstr>Agenda</vt:lpstr>
      <vt:lpstr>PowerPoint Presentation</vt:lpstr>
      <vt:lpstr>Evolution of Clients</vt:lpstr>
      <vt:lpstr>History of Architectures</vt:lpstr>
      <vt:lpstr>Common Problems in REST API</vt:lpstr>
      <vt:lpstr>Common Problems in REST API</vt:lpstr>
      <vt:lpstr>Overview of Graph QL</vt:lpstr>
      <vt:lpstr>Overview of Graph QL</vt:lpstr>
      <vt:lpstr>GraphQL vs SQL</vt:lpstr>
      <vt:lpstr>GraphQL vs SQL</vt:lpstr>
      <vt:lpstr>GraphQL vs SQL</vt:lpstr>
      <vt:lpstr>GraphQL vs SQL</vt:lpstr>
      <vt:lpstr>GraphQL vs SQL</vt:lpstr>
      <vt:lpstr>Graph QL Platforms</vt:lpstr>
      <vt:lpstr>What is Gridsome</vt:lpstr>
      <vt:lpstr>What is Gridsome</vt:lpstr>
      <vt:lpstr>What is Gridsome</vt:lpstr>
      <vt:lpstr>Reference </vt:lpstr>
      <vt:lpstr>JavaScript Themed Conference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Vue and Native Script Vue</dc:title>
  <dc:creator>Baskar Rao</dc:creator>
  <cp:lastModifiedBy>Rao, Baskar</cp:lastModifiedBy>
  <cp:revision>270</cp:revision>
  <dcterms:created xsi:type="dcterms:W3CDTF">2017-10-03T23:42:21Z</dcterms:created>
  <dcterms:modified xsi:type="dcterms:W3CDTF">2019-07-26T20:30:20Z</dcterms:modified>
</cp:coreProperties>
</file>