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6CB5E6-DEAC-48EC-80CE-A6179608E570}">
  <a:tblStyle styleId="{466CB5E6-DEAC-48EC-80CE-A6179608E5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1549b301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1549b301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1549b301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1549b301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1549b301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1549b301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1549b301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1549b301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1549b301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1549b301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1549b301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1549b301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1549b301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1549b301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1549b301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1549b301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1549b301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1549b301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1549b301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1549b301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1549b301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1549b301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1549b301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1549b301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1549b301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1549b301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1549b301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1549b301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DL Lab Project</a:t>
            </a:r>
            <a:endParaRPr/>
          </a:p>
        </p:txBody>
      </p:sp>
      <p:sp>
        <p:nvSpPr>
          <p:cNvPr id="86" name="Google Shape;86;p13"/>
          <p:cNvSpPr txBox="1"/>
          <p:nvPr>
            <p:ph idx="1" type="subTitle"/>
          </p:nvPr>
        </p:nvSpPr>
        <p:spPr>
          <a:xfrm>
            <a:off x="598100" y="2715936"/>
            <a:ext cx="82221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Avinesh Pambally (</a:t>
            </a:r>
            <a:r>
              <a:rPr lang="en"/>
              <a:t>24P0620003</a:t>
            </a:r>
            <a:r>
              <a:rPr lang="en"/>
              <a:t>)</a:t>
            </a:r>
            <a:endParaRPr/>
          </a:p>
          <a:p>
            <a:pPr indent="0" lvl="0" marL="0" rtl="0" algn="l">
              <a:spcBef>
                <a:spcPts val="0"/>
              </a:spcBef>
              <a:spcAft>
                <a:spcPts val="0"/>
              </a:spcAft>
              <a:buNone/>
            </a:pPr>
            <a:r>
              <a:rPr lang="en"/>
              <a:t>Chaturthi Naik (</a:t>
            </a:r>
            <a:r>
              <a:rPr lang="en"/>
              <a:t>24P0620004)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Technologies</a:t>
            </a:r>
            <a:endParaRPr/>
          </a:p>
        </p:txBody>
      </p:sp>
      <p:sp>
        <p:nvSpPr>
          <p:cNvPr id="139" name="Google Shape;139;p22"/>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Chroma</a:t>
            </a:r>
            <a:r>
              <a:rPr lang="en"/>
              <a:t>:</a:t>
            </a:r>
            <a:br>
              <a:rPr lang="en"/>
            </a:br>
            <a:r>
              <a:rPr lang="en"/>
              <a:t>Chroma is an open-source vector database optimized for storing and searching embeddings (vector representations of text). In RAG, Chroma stores the vectorized chunks of your documents and quickly retrieves the most relevant ones when a user asks a question.</a:t>
            </a:r>
            <a:endParaRPr/>
          </a:p>
          <a:p>
            <a:pPr indent="0" lvl="0" marL="0" rtl="0" algn="l">
              <a:spcBef>
                <a:spcPts val="1200"/>
              </a:spcBef>
              <a:spcAft>
                <a:spcPts val="1200"/>
              </a:spcAft>
              <a:buNone/>
            </a:pPr>
            <a:r>
              <a:rPr b="1" lang="en"/>
              <a:t>UnstructuredPDFLoader</a:t>
            </a:r>
            <a:r>
              <a:rPr lang="en"/>
              <a:t>:</a:t>
            </a:r>
            <a:br>
              <a:rPr lang="en"/>
            </a:br>
            <a:r>
              <a:rPr lang="en"/>
              <a:t>This is a document loader (often used with LangChain) that extracts text from PDF files, handling complex layouts and structures. It’s the first step in ingesting your data, turning raw PDFs into text documents that can be further processed</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Technologies</a:t>
            </a:r>
            <a:endParaRPr/>
          </a:p>
        </p:txBody>
      </p:sp>
      <p:sp>
        <p:nvSpPr>
          <p:cNvPr id="145" name="Google Shape;145;p23"/>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RecursiveCharacterTextSplitter</a:t>
            </a:r>
            <a:r>
              <a:rPr lang="en"/>
              <a:t>:</a:t>
            </a:r>
            <a:br>
              <a:rPr lang="en"/>
            </a:br>
            <a:r>
              <a:rPr lang="en"/>
              <a:t>A text splitter utility (from LangChain) that breaks large text documents into smaller, manageable chunks. Recursive splitting ensures chunks are of optimal size for embedding and LLM context windows, improving retrieval accuracy and model performance</a:t>
            </a:r>
            <a:r>
              <a:rPr lang="en"/>
              <a:t>.</a:t>
            </a:r>
            <a:endParaRPr/>
          </a:p>
          <a:p>
            <a:pPr indent="0" lvl="0" marL="0" rtl="0" algn="l">
              <a:spcBef>
                <a:spcPts val="1200"/>
              </a:spcBef>
              <a:spcAft>
                <a:spcPts val="1200"/>
              </a:spcAft>
              <a:buNone/>
            </a:pPr>
            <a:r>
              <a:rPr b="1" lang="en"/>
              <a:t>Gradio</a:t>
            </a:r>
            <a:r>
              <a:rPr lang="en"/>
              <a:t>:</a:t>
            </a:r>
            <a:br>
              <a:rPr lang="en"/>
            </a:br>
            <a:r>
              <a:rPr lang="en"/>
              <a:t>Gradio is a Python library for building interactive web interfaces for machine learning models. In this context, it’s used to create a simple chat UI where users can upload PDFs and interactively ask questions, seeing responses generated by the RAG pipeline</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51" name="Google Shape;151;p24"/>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PDF Ingestion</a:t>
            </a:r>
            <a:r>
              <a:rPr lang="en"/>
              <a:t> : Use UnstructuredPDFLoader to extract text from PDFs</a:t>
            </a:r>
            <a:endParaRPr/>
          </a:p>
          <a:p>
            <a:pPr indent="-342900" lvl="0" marL="457200" rtl="0" algn="l">
              <a:spcBef>
                <a:spcPts val="0"/>
              </a:spcBef>
              <a:spcAft>
                <a:spcPts val="0"/>
              </a:spcAft>
              <a:buSzPts val="1800"/>
              <a:buAutoNum type="arabicPeriod"/>
            </a:pPr>
            <a:r>
              <a:rPr b="1" lang="en"/>
              <a:t>Chunking </a:t>
            </a:r>
            <a:r>
              <a:rPr lang="en"/>
              <a:t>: Apply RecursiveCharacterTextSplitter to break the text into chunks</a:t>
            </a:r>
            <a:endParaRPr/>
          </a:p>
          <a:p>
            <a:pPr indent="-342900" lvl="0" marL="457200" rtl="0" algn="l">
              <a:spcBef>
                <a:spcPts val="0"/>
              </a:spcBef>
              <a:spcAft>
                <a:spcPts val="0"/>
              </a:spcAft>
              <a:buSzPts val="1800"/>
              <a:buAutoNum type="arabicPeriod"/>
            </a:pPr>
            <a:r>
              <a:rPr b="1" lang="en"/>
              <a:t>Embedding &amp; Storage</a:t>
            </a:r>
            <a:r>
              <a:rPr lang="en"/>
              <a:t> : Convert chunks into embeddings (vectors) and store them in Chroma</a:t>
            </a:r>
            <a:endParaRPr/>
          </a:p>
          <a:p>
            <a:pPr indent="-342900" lvl="0" marL="457200" rtl="0" algn="l">
              <a:spcBef>
                <a:spcPts val="0"/>
              </a:spcBef>
              <a:spcAft>
                <a:spcPts val="0"/>
              </a:spcAft>
              <a:buSzPts val="1800"/>
              <a:buAutoNum type="arabicPeriod"/>
            </a:pPr>
            <a:r>
              <a:rPr b="1" lang="en"/>
              <a:t>User Query</a:t>
            </a:r>
            <a:r>
              <a:rPr lang="en"/>
              <a:t> : User asks a question via a Gradio web interface</a:t>
            </a:r>
            <a:endParaRPr/>
          </a:p>
          <a:p>
            <a:pPr indent="-342900" lvl="0" marL="457200" rtl="0" algn="l">
              <a:spcBef>
                <a:spcPts val="0"/>
              </a:spcBef>
              <a:spcAft>
                <a:spcPts val="0"/>
              </a:spcAft>
              <a:buSzPts val="1800"/>
              <a:buAutoNum type="arabicPeriod"/>
            </a:pPr>
            <a:r>
              <a:rPr b="1" lang="en"/>
              <a:t>Retrieval </a:t>
            </a:r>
            <a:r>
              <a:rPr lang="en"/>
              <a:t>: The system retrieves the most relevant chunks from Chroma based on the query</a:t>
            </a:r>
            <a:endParaRPr/>
          </a:p>
          <a:p>
            <a:pPr indent="-342900" lvl="0" marL="457200" rtl="0" algn="l">
              <a:spcBef>
                <a:spcPts val="0"/>
              </a:spcBef>
              <a:spcAft>
                <a:spcPts val="0"/>
              </a:spcAft>
              <a:buSzPts val="1800"/>
              <a:buAutoNum type="arabicPeriod"/>
            </a:pPr>
            <a:r>
              <a:rPr b="1" lang="en"/>
              <a:t>Generation </a:t>
            </a:r>
            <a:r>
              <a:rPr lang="en"/>
              <a:t>: Ollama (running gemma3:4b) receives the query and retrieved context, generating a precise, context-aware answer</a:t>
            </a:r>
            <a:endParaRPr/>
          </a:p>
          <a:p>
            <a:pPr indent="-342900" lvl="0" marL="457200" rtl="0" algn="l">
              <a:spcBef>
                <a:spcPts val="0"/>
              </a:spcBef>
              <a:spcAft>
                <a:spcPts val="0"/>
              </a:spcAft>
              <a:buSzPts val="1800"/>
              <a:buAutoNum type="arabicPeriod"/>
            </a:pPr>
            <a:r>
              <a:rPr b="1" lang="en"/>
              <a:t>Interface </a:t>
            </a:r>
            <a:r>
              <a:rPr lang="en"/>
              <a:t>: The answer is displayed to the user in the Gradio interface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a:t>
            </a:r>
            <a:endParaRPr/>
          </a:p>
        </p:txBody>
      </p:sp>
      <p:pic>
        <p:nvPicPr>
          <p:cNvPr id="157" name="Google Shape;157;p25"/>
          <p:cNvPicPr preferRelativeResize="0"/>
          <p:nvPr/>
        </p:nvPicPr>
        <p:blipFill>
          <a:blip r:embed="rId3">
            <a:alphaModFix/>
          </a:blip>
          <a:stretch>
            <a:fillRect/>
          </a:stretch>
        </p:blipFill>
        <p:spPr>
          <a:xfrm>
            <a:off x="2637325" y="950638"/>
            <a:ext cx="3869350" cy="398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Observations</a:t>
            </a:r>
            <a:endParaRPr/>
          </a:p>
        </p:txBody>
      </p:sp>
      <p:sp>
        <p:nvSpPr>
          <p:cNvPr id="163" name="Google Shape;163;p26"/>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chatbot accurately retrieves and summarizes legal content when asked case-specific questions.</a:t>
            </a:r>
            <a:endParaRPr/>
          </a:p>
          <a:p>
            <a:pPr indent="0" lvl="0" marL="0" rtl="0" algn="l">
              <a:spcBef>
                <a:spcPts val="1200"/>
              </a:spcBef>
              <a:spcAft>
                <a:spcPts val="0"/>
              </a:spcAft>
              <a:buNone/>
            </a:pPr>
            <a:r>
              <a:rPr lang="en"/>
              <a:t>The use of multi-query reformulation improves the diversity and relevance of retrieved content.</a:t>
            </a:r>
            <a:endParaRPr/>
          </a:p>
          <a:p>
            <a:pPr indent="0" lvl="0" marL="0" rtl="0" algn="l">
              <a:spcBef>
                <a:spcPts val="1200"/>
              </a:spcBef>
              <a:spcAft>
                <a:spcPts val="0"/>
              </a:spcAft>
              <a:buNone/>
            </a:pPr>
            <a:r>
              <a:rPr lang="en"/>
              <a:t>Running the gemma3:4b model locally through Ollama offers privacy and reduces dependency on cloud APIs.</a:t>
            </a:r>
            <a:endParaRPr/>
          </a:p>
          <a:p>
            <a:pPr indent="0" lvl="0" marL="0" rtl="0" algn="l">
              <a:spcBef>
                <a:spcPts val="1200"/>
              </a:spcBef>
              <a:spcAft>
                <a:spcPts val="0"/>
              </a:spcAft>
              <a:buNone/>
            </a:pPr>
            <a:r>
              <a:rPr lang="en"/>
              <a:t>The Gradio UI provides an accessible way for users to interact with the chatbot.</a:t>
            </a:r>
            <a:endParaRPr/>
          </a:p>
          <a:p>
            <a:pPr indent="0" lvl="0" marL="0" rtl="0" algn="l">
              <a:spcBef>
                <a:spcPts val="1200"/>
              </a:spcBef>
              <a:spcAft>
                <a:spcPts val="1200"/>
              </a:spcAft>
              <a:buNone/>
            </a:pPr>
            <a:r>
              <a:rPr lang="en"/>
              <a:t>All answers are grounded strictly in the input document, ensuring trustworthy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RAG-based Legal Document Chatbot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RAG-based Legal Document Chatbot</a:t>
            </a:r>
            <a:endParaRPr/>
          </a:p>
        </p:txBody>
      </p:sp>
      <p:sp>
        <p:nvSpPr>
          <p:cNvPr id="97" name="Google Shape;97;p15"/>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Legal documents are often overwhelming due to jargon, long sentences, and confusing formatting</a:t>
            </a:r>
            <a:endParaRPr/>
          </a:p>
          <a:p>
            <a:pPr indent="0" lvl="0" marL="0" rtl="0" algn="l">
              <a:spcBef>
                <a:spcPts val="1200"/>
              </a:spcBef>
              <a:spcAft>
                <a:spcPts val="0"/>
              </a:spcAft>
              <a:buNone/>
            </a:pPr>
            <a:r>
              <a:rPr lang="en"/>
              <a:t>A chatbot is being developed to help answer questions about legal papers</a:t>
            </a:r>
            <a:endParaRPr/>
          </a:p>
          <a:p>
            <a:pPr indent="0" lvl="0" marL="0" rtl="0" algn="l">
              <a:spcBef>
                <a:spcPts val="1200"/>
              </a:spcBef>
              <a:spcAft>
                <a:spcPts val="0"/>
              </a:spcAft>
              <a:buNone/>
            </a:pPr>
            <a:r>
              <a:rPr lang="en"/>
              <a:t>Example: If asked about a landlord not returning a security deposit, the chatbot will:</a:t>
            </a:r>
            <a:endParaRPr/>
          </a:p>
          <a:p>
            <a:pPr indent="-334327" lvl="0" marL="457200" rtl="0" algn="l">
              <a:spcBef>
                <a:spcPts val="1200"/>
              </a:spcBef>
              <a:spcAft>
                <a:spcPts val="0"/>
              </a:spcAft>
              <a:buSzPct val="100000"/>
              <a:buChar char="●"/>
            </a:pPr>
            <a:r>
              <a:rPr lang="en"/>
              <a:t>Find relevant deposit information.</a:t>
            </a:r>
            <a:endParaRPr/>
          </a:p>
          <a:p>
            <a:pPr indent="-334327" lvl="0" marL="457200" rtl="0" algn="l">
              <a:spcBef>
                <a:spcPts val="0"/>
              </a:spcBef>
              <a:spcAft>
                <a:spcPts val="0"/>
              </a:spcAft>
              <a:buSzPct val="100000"/>
              <a:buChar char="●"/>
            </a:pPr>
            <a:r>
              <a:rPr lang="en"/>
              <a:t>Summarize deadlines, penalties, and next steps clearly.</a:t>
            </a:r>
            <a:endParaRPr/>
          </a:p>
          <a:p>
            <a:pPr indent="0" lvl="0" marL="0" rtl="0" algn="l">
              <a:spcBef>
                <a:spcPts val="1200"/>
              </a:spcBef>
              <a:spcAft>
                <a:spcPts val="0"/>
              </a:spcAft>
              <a:buNone/>
            </a:pPr>
            <a:r>
              <a:rPr lang="en"/>
              <a:t>Unlike basic chatbots, it focuses only on the specific document being questioned.</a:t>
            </a:r>
            <a:endParaRPr/>
          </a:p>
          <a:p>
            <a:pPr indent="0" lvl="0" marL="0" rtl="0" algn="l">
              <a:spcBef>
                <a:spcPts val="1200"/>
              </a:spcBef>
              <a:spcAft>
                <a:spcPts val="1200"/>
              </a:spcAft>
              <a:buNone/>
            </a:pPr>
            <a:r>
              <a:rPr lang="en"/>
              <a:t>The tool aims to make legal documents more accessible and reduce stress for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3" name="Google Shape;103;p16"/>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models can learn from vast amount of unstructured data and provide personalized, context-aware answers</a:t>
            </a:r>
            <a:endParaRPr/>
          </a:p>
          <a:p>
            <a:pPr indent="0" lvl="0" marL="0" rtl="0" algn="l">
              <a:spcBef>
                <a:spcPts val="1200"/>
              </a:spcBef>
              <a:spcAft>
                <a:spcPts val="0"/>
              </a:spcAft>
              <a:buNone/>
            </a:pPr>
            <a:r>
              <a:rPr lang="en"/>
              <a:t>This capability is driving shift from traditional search engines towards AI powered platforms for for general and enterprise use</a:t>
            </a:r>
            <a:endParaRPr/>
          </a:p>
          <a:p>
            <a:pPr indent="0" lvl="0" marL="0" rtl="0" algn="l">
              <a:spcBef>
                <a:spcPts val="1200"/>
              </a:spcBef>
              <a:spcAft>
                <a:spcPts val="0"/>
              </a:spcAft>
              <a:buNone/>
            </a:pPr>
            <a:r>
              <a:rPr lang="en" u="sng"/>
              <a:t>Two main approaches:</a:t>
            </a:r>
            <a:endParaRPr u="sng"/>
          </a:p>
          <a:p>
            <a:pPr indent="-342900" lvl="0" marL="457200" rtl="0" algn="l">
              <a:spcBef>
                <a:spcPts val="1200"/>
              </a:spcBef>
              <a:spcAft>
                <a:spcPts val="0"/>
              </a:spcAft>
              <a:buSzPts val="1800"/>
              <a:buChar char="●"/>
            </a:pPr>
            <a:r>
              <a:rPr lang="en"/>
              <a:t>Fine tuning</a:t>
            </a:r>
            <a:endParaRPr/>
          </a:p>
          <a:p>
            <a:pPr indent="-342900" lvl="0" marL="457200" rtl="0" algn="l">
              <a:spcBef>
                <a:spcPts val="0"/>
              </a:spcBef>
              <a:spcAft>
                <a:spcPts val="0"/>
              </a:spcAft>
              <a:buSzPts val="1800"/>
              <a:buChar char="●"/>
            </a:pPr>
            <a:r>
              <a:rPr lang="en"/>
              <a:t>Retrieval-Augmented Generation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9" name="Google Shape;109;p17"/>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Fine tuning:</a:t>
            </a:r>
            <a:br>
              <a:rPr lang="en"/>
            </a:br>
            <a:r>
              <a:rPr lang="en"/>
              <a:t>Training the model on specific data so the knowledge is embedded in the model weights. While this gives fast and precise results, it's complex and requires significant expertise and data preparation.</a:t>
            </a:r>
            <a:endParaRPr/>
          </a:p>
          <a:p>
            <a:pPr indent="0" lvl="0" marL="0" rtl="0" algn="l">
              <a:spcBef>
                <a:spcPts val="1200"/>
              </a:spcBef>
              <a:spcAft>
                <a:spcPts val="1200"/>
              </a:spcAft>
              <a:buNone/>
            </a:pPr>
            <a:r>
              <a:rPr b="1" lang="en" u="sng"/>
              <a:t>Retrieval-Augmented Generation:</a:t>
            </a:r>
            <a:br>
              <a:rPr b="1" lang="en" u="sng"/>
            </a:br>
            <a:r>
              <a:rPr lang="en"/>
              <a:t>More common and flexible. Here, the LLM retrieves relevant information from an external database and incorporates it into its response, allowing for dynamic and up-to-date knowledge without retraining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15" name="Google Shape;115;p18"/>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chatbot uses Retrieval-Augmented Generation (RAG), combining:</a:t>
            </a:r>
            <a:endParaRPr sz="2000"/>
          </a:p>
          <a:p>
            <a:pPr indent="-355600" lvl="0" marL="457200" rtl="0" algn="l">
              <a:spcBef>
                <a:spcPts val="1200"/>
              </a:spcBef>
              <a:spcAft>
                <a:spcPts val="0"/>
              </a:spcAft>
              <a:buSzPts val="2000"/>
              <a:buChar char="●"/>
            </a:pPr>
            <a:r>
              <a:rPr lang="en" sz="2000"/>
              <a:t>Semantic search to understand queries and find relevant document parts.</a:t>
            </a:r>
            <a:endParaRPr sz="2000"/>
          </a:p>
          <a:p>
            <a:pPr indent="-355600" lvl="0" marL="457200" rtl="0" algn="l">
              <a:spcBef>
                <a:spcPts val="0"/>
              </a:spcBef>
              <a:spcAft>
                <a:spcPts val="0"/>
              </a:spcAft>
              <a:buSzPts val="2000"/>
              <a:buChar char="●"/>
            </a:pPr>
            <a:r>
              <a:rPr lang="en" sz="2000"/>
              <a:t>Advanced language models to explain sections in simple, everyday language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21" name="Google Shape;121;p19"/>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Why RAG?</a:t>
            </a:r>
            <a:endParaRPr sz="2000"/>
          </a:p>
          <a:p>
            <a:pPr indent="0" lvl="0" marL="0" rtl="0" algn="l">
              <a:spcBef>
                <a:spcPts val="1200"/>
              </a:spcBef>
              <a:spcAft>
                <a:spcPts val="0"/>
              </a:spcAft>
              <a:buNone/>
            </a:pPr>
            <a:r>
              <a:rPr lang="en" sz="2000"/>
              <a:t>Local RAG lets you process and query sensitive PDF documents on your own machine, ensuring privacy and avoiding cloud dependencies</a:t>
            </a:r>
            <a:endParaRPr sz="2000"/>
          </a:p>
          <a:p>
            <a:pPr indent="0" lvl="0" marL="0" rtl="0" algn="l">
              <a:spcBef>
                <a:spcPts val="1200"/>
              </a:spcBef>
              <a:spcAft>
                <a:spcPts val="1200"/>
              </a:spcAft>
              <a:buNone/>
            </a:pPr>
            <a:r>
              <a:rPr lang="en" sz="2000"/>
              <a:t>It leverages open-source tools and local LLMs, making it cost-effective and customizable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Technologies</a:t>
            </a:r>
            <a:endParaRPr/>
          </a:p>
        </p:txBody>
      </p:sp>
      <p:graphicFrame>
        <p:nvGraphicFramePr>
          <p:cNvPr id="127" name="Google Shape;127;p20"/>
          <p:cNvGraphicFramePr/>
          <p:nvPr/>
        </p:nvGraphicFramePr>
        <p:xfrm>
          <a:off x="419100" y="1352550"/>
          <a:ext cx="3000000" cy="3000000"/>
        </p:xfrm>
        <a:graphic>
          <a:graphicData uri="http://schemas.openxmlformats.org/drawingml/2006/table">
            <a:tbl>
              <a:tblPr>
                <a:noFill/>
                <a:tableStyleId>{466CB5E6-DEAC-48EC-80CE-A6179608E570}</a:tableStyleId>
              </a:tblPr>
              <a:tblGrid>
                <a:gridCol w="3619500"/>
                <a:gridCol w="3619500"/>
              </a:tblGrid>
              <a:tr h="381000">
                <a:tc>
                  <a:txBody>
                    <a:bodyPr/>
                    <a:lstStyle/>
                    <a:p>
                      <a:pPr indent="0" lvl="0" marL="0" rtl="0" algn="l">
                        <a:spcBef>
                          <a:spcPts val="0"/>
                        </a:spcBef>
                        <a:spcAft>
                          <a:spcPts val="0"/>
                        </a:spcAft>
                        <a:buNone/>
                      </a:pPr>
                      <a:r>
                        <a:rPr b="1" lang="en">
                          <a:latin typeface="Cambria"/>
                          <a:ea typeface="Cambria"/>
                          <a:cs typeface="Cambria"/>
                          <a:sym typeface="Cambria"/>
                        </a:rPr>
                        <a:t>Component</a:t>
                      </a:r>
                      <a:endParaRPr b="1">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ambria"/>
                          <a:ea typeface="Cambria"/>
                          <a:cs typeface="Cambria"/>
                          <a:sym typeface="Cambria"/>
                        </a:rPr>
                        <a:t>Technology</a:t>
                      </a:r>
                      <a:endParaRPr b="1">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Orchestration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LangChain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Embedding &amp; LLM</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Ollama (nomic-embed-text &amp; gemma3:4b)</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Vector Store</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Chroma</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Text Extraction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UnstructuredPDFLoader</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Chunking</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RecursiveCharacterTextSpillter</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UI Interface</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Gradio</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Cambria"/>
                          <a:ea typeface="Cambria"/>
                          <a:cs typeface="Cambria"/>
                          <a:sym typeface="Cambria"/>
                        </a:rPr>
                        <a:t>Language</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a:ea typeface="Cambria"/>
                          <a:cs typeface="Cambria"/>
                          <a:sym typeface="Cambria"/>
                        </a:rPr>
                        <a:t>Python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Technologies</a:t>
            </a:r>
            <a:endParaRPr/>
          </a:p>
        </p:txBody>
      </p:sp>
      <p:sp>
        <p:nvSpPr>
          <p:cNvPr id="133" name="Google Shape;133;p21"/>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LangChain</a:t>
            </a:r>
            <a:r>
              <a:rPr lang="en"/>
              <a:t>:</a:t>
            </a:r>
            <a:br>
              <a:rPr lang="en"/>
            </a:br>
            <a:r>
              <a:rPr lang="en"/>
              <a:t>Python framework designed to build applications that combine large language models (LLMs) with external data sources. It simplifies the process of creating RAG pipelines by providing abstractions for document loading, splitting, embedding, storage, retrieval, and orchestration of queries and responses.</a:t>
            </a:r>
            <a:endParaRPr/>
          </a:p>
          <a:p>
            <a:pPr indent="0" lvl="0" marL="0" rtl="0" algn="l">
              <a:spcBef>
                <a:spcPts val="1200"/>
              </a:spcBef>
              <a:spcAft>
                <a:spcPts val="1200"/>
              </a:spcAft>
              <a:buNone/>
            </a:pPr>
            <a:r>
              <a:rPr b="1" lang="en"/>
              <a:t>Ollama</a:t>
            </a:r>
            <a:r>
              <a:rPr lang="en"/>
              <a:t>:</a:t>
            </a:r>
            <a:br>
              <a:rPr lang="en"/>
            </a:br>
            <a:r>
              <a:rPr lang="en"/>
              <a:t>Ollama is a tool for running large language models locally on your machine. The gemma3:4b is a specific 4-billion parameter model you can run with Ollama. In a RAG setup, Ollama serves as the LLM that generates answers based on both the user’s question and the retrieved context from your documents.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