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2D67EF-58F7-5930-2C57-EA0243D6CA4D}" v="51" dt="2025-04-27T17:59:10.275"/>
    <p1510:client id="{DD6B57FD-3CED-E82F-3C4A-8F01999F89EB}" v="211" dt="2025-04-27T18:10:08.2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36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5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8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6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3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7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3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3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6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5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5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3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eaviate.io/developers/weaviate" TargetMode="External"/><Relationship Id="rId2" Type="http://schemas.openxmlformats.org/officeDocument/2006/relationships/hyperlink" Target="https://fastapi.tiangolo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ltk.org/" TargetMode="External"/><Relationship Id="rId4" Type="http://schemas.openxmlformats.org/officeDocument/2006/relationships/hyperlink" Target="https://docs.celeryproject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F642132-805A-497E-9C84-8D6774339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E7F1DA-407F-41FD-AC0F-D9CAD1187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685800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67600" y="1371599"/>
            <a:ext cx="3390900" cy="2360429"/>
          </a:xfrm>
        </p:spPr>
        <p:txBody>
          <a:bodyPr>
            <a:normAutofit/>
          </a:bodyPr>
          <a:lstStyle/>
          <a:p>
            <a:r>
              <a:rPr lang="en-US" sz="2500">
                <a:solidFill>
                  <a:schemeClr val="bg2"/>
                </a:solidFill>
                <a:ea typeface="+mj-lt"/>
                <a:cs typeface="+mj-lt"/>
              </a:rPr>
              <a:t>AI-Powered Quiz Generation and Evaluation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67600" y="4114800"/>
            <a:ext cx="3390900" cy="13716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i="1">
                <a:solidFill>
                  <a:schemeClr val="bg2"/>
                </a:solidFill>
                <a:ea typeface="+mn-lt"/>
                <a:cs typeface="+mn-lt"/>
              </a:rPr>
              <a:t>By Rohit M. Ghosarwadkar and Seamus Rodrigues</a:t>
            </a:r>
            <a:br>
              <a:rPr lang="en-US" sz="2200" i="1">
                <a:solidFill>
                  <a:schemeClr val="bg2"/>
                </a:solidFill>
                <a:ea typeface="+mn-lt"/>
                <a:cs typeface="+mn-lt"/>
              </a:rPr>
            </a:br>
            <a:r>
              <a:rPr lang="en-US" sz="2200" i="1">
                <a:solidFill>
                  <a:schemeClr val="bg2"/>
                </a:solidFill>
                <a:ea typeface="+mn-lt"/>
                <a:cs typeface="+mn-lt"/>
              </a:rPr>
              <a:t> MSc AI, Part 1 – Goa University</a:t>
            </a:r>
            <a:endParaRPr lang="en-US" sz="2200">
              <a:solidFill>
                <a:schemeClr val="bg2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F75279C-C13D-99D1-1F5A-3914A94DCA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232" r="1678" b="5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BB8F75B-C884-4D2B-AE54-13C07B581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E3AF28-D9C6-A9C0-7515-C5BCB99FE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177" y="568842"/>
            <a:ext cx="3880229" cy="5709684"/>
          </a:xfrm>
        </p:spPr>
        <p:txBody>
          <a:bodyPr anchor="ctr">
            <a:normAutofit/>
          </a:bodyPr>
          <a:lstStyle/>
          <a:p>
            <a:pPr algn="ctr"/>
            <a:r>
              <a:rPr lang="en-US" sz="3600">
                <a:ea typeface="+mj-lt"/>
                <a:cs typeface="+mj-lt"/>
              </a:rPr>
              <a:t>Technology Stack</a:t>
            </a:r>
            <a:endParaRPr lang="en-US" sz="36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8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D3FD1-2BC7-AAB6-BEB5-B3B513511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568842"/>
            <a:ext cx="5426846" cy="57096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Languages: </a:t>
            </a:r>
            <a:r>
              <a:rPr lang="en-US" b="1" dirty="0">
                <a:ea typeface="+mj-lt"/>
                <a:cs typeface="+mj-lt"/>
              </a:rPr>
              <a:t>Python 3.11</a:t>
            </a:r>
            <a:r>
              <a:rPr lang="en-US" dirty="0">
                <a:ea typeface="+mj-lt"/>
                <a:cs typeface="+mj-lt"/>
              </a:rPr>
              <a:t>, </a:t>
            </a:r>
            <a:r>
              <a:rPr lang="en-US" b="1" dirty="0">
                <a:ea typeface="+mj-lt"/>
                <a:cs typeface="+mj-lt"/>
              </a:rPr>
              <a:t>TypeScript</a:t>
            </a:r>
            <a:endParaRPr lang="en-US" dirty="0"/>
          </a:p>
          <a:p>
            <a:r>
              <a:rPr lang="en-US">
                <a:ea typeface="+mj-lt"/>
                <a:cs typeface="+mj-lt"/>
              </a:rPr>
              <a:t>Frameworks: </a:t>
            </a:r>
            <a:r>
              <a:rPr lang="en-US" b="1" err="1">
                <a:ea typeface="+mj-lt"/>
                <a:cs typeface="+mj-lt"/>
              </a:rPr>
              <a:t>FastAPI</a:t>
            </a:r>
            <a:r>
              <a:rPr lang="en-US" b="1">
                <a:ea typeface="+mj-lt"/>
                <a:cs typeface="+mj-lt"/>
              </a:rPr>
              <a:t>, Celery, Next.js, React</a:t>
            </a:r>
            <a:endParaRPr lang="en-US"/>
          </a:p>
          <a:p>
            <a:r>
              <a:rPr lang="en-US">
                <a:ea typeface="+mj-lt"/>
                <a:cs typeface="+mj-lt"/>
              </a:rPr>
              <a:t>LLM Provider: </a:t>
            </a:r>
            <a:r>
              <a:rPr lang="en-US" b="1" err="1">
                <a:ea typeface="+mj-lt"/>
                <a:cs typeface="+mj-lt"/>
              </a:rPr>
              <a:t>Groq</a:t>
            </a:r>
            <a:r>
              <a:rPr lang="en-US" b="1">
                <a:ea typeface="+mj-lt"/>
                <a:cs typeface="+mj-lt"/>
              </a:rPr>
              <a:t> Cloud (Llama-3-70B)</a:t>
            </a:r>
            <a:endParaRPr lang="en-US"/>
          </a:p>
          <a:p>
            <a:r>
              <a:rPr lang="en-US" dirty="0">
                <a:ea typeface="+mj-lt"/>
                <a:cs typeface="+mj-lt"/>
              </a:rPr>
              <a:t>DevOps: </a:t>
            </a:r>
            <a:r>
              <a:rPr lang="en-US" b="1" dirty="0">
                <a:ea typeface="+mj-lt"/>
                <a:cs typeface="+mj-lt"/>
              </a:rPr>
              <a:t>Docker, GitHub Actions, </a:t>
            </a:r>
            <a:r>
              <a:rPr lang="en-US" b="1" dirty="0" err="1">
                <a:ea typeface="+mj-lt"/>
                <a:cs typeface="+mj-lt"/>
              </a:rPr>
              <a:t>Vercel</a:t>
            </a:r>
            <a:endParaRPr lang="en-US" dirty="0" err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814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3375F-B15C-A5EB-35F5-33CD05F18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ea typeface="+mj-lt"/>
                <a:cs typeface="+mj-lt"/>
              </a:rPr>
              <a:t>Challenges &amp; Mitigations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20628-90B6-375F-6B4C-86B1555C6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Parsing Errors</a:t>
            </a:r>
            <a:r>
              <a:rPr lang="en-US" dirty="0">
                <a:ea typeface="+mj-lt"/>
                <a:cs typeface="+mj-lt"/>
              </a:rPr>
              <a:t> → </a:t>
            </a:r>
            <a:r>
              <a:rPr lang="en-US" dirty="0" err="1">
                <a:ea typeface="+mj-lt"/>
                <a:cs typeface="+mj-lt"/>
              </a:rPr>
              <a:t>Pymupdf</a:t>
            </a:r>
            <a:r>
              <a:rPr lang="en-US" dirty="0">
                <a:ea typeface="+mj-lt"/>
                <a:cs typeface="+mj-lt"/>
              </a:rPr>
              <a:t> + OCR fallback.</a:t>
            </a:r>
            <a:endParaRPr lang="en-US" dirty="0"/>
          </a:p>
          <a:p>
            <a:r>
              <a:rPr lang="en-US" b="1">
                <a:ea typeface="+mj-lt"/>
                <a:cs typeface="+mj-lt"/>
              </a:rPr>
              <a:t>Latency</a:t>
            </a:r>
            <a:r>
              <a:rPr lang="en-US">
                <a:ea typeface="+mj-lt"/>
                <a:cs typeface="+mj-lt"/>
              </a:rPr>
              <a:t> → Optimal chunk sizing.</a:t>
            </a:r>
            <a:endParaRPr lang="en-US"/>
          </a:p>
          <a:p>
            <a:r>
              <a:rPr lang="en-US" b="1" dirty="0">
                <a:ea typeface="+mj-lt"/>
                <a:cs typeface="+mj-lt"/>
              </a:rPr>
              <a:t>Scalability</a:t>
            </a:r>
            <a:r>
              <a:rPr lang="en-US" dirty="0">
                <a:ea typeface="+mj-lt"/>
                <a:cs typeface="+mj-lt"/>
              </a:rPr>
              <a:t> → Redis + Celery workers.</a:t>
            </a:r>
            <a:endParaRPr lang="en-US" dirty="0"/>
          </a:p>
          <a:p>
            <a:r>
              <a:rPr lang="en-US" b="1" dirty="0">
                <a:ea typeface="+mj-lt"/>
                <a:cs typeface="+mj-lt"/>
              </a:rPr>
              <a:t>User Experience</a:t>
            </a:r>
            <a:r>
              <a:rPr lang="en-US" dirty="0">
                <a:ea typeface="+mj-lt"/>
                <a:cs typeface="+mj-lt"/>
              </a:rPr>
              <a:t> → Card-based quiz builder.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51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88A92C-0BD1-4D13-9480-9CA5056B1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50E0BE-0A13-43E4-9007-A06960852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1"/>
            <a:ext cx="6118275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AFC28-EB05-6834-A8EA-33B894342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389" y="914881"/>
            <a:ext cx="5212188" cy="96440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a typeface="+mj-lt"/>
                <a:cs typeface="+mj-lt"/>
              </a:rPr>
              <a:t>Future Work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26F22-AC1C-F5D9-AC89-EE5B2DCFA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040" y="2146570"/>
            <a:ext cx="5118965" cy="37544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Multilingual</a:t>
            </a:r>
          </a:p>
          <a:p>
            <a:r>
              <a:rPr lang="en-US" dirty="0"/>
              <a:t>App based</a:t>
            </a:r>
          </a:p>
          <a:p>
            <a:r>
              <a:rPr lang="en-US"/>
              <a:t>More advanced prompting</a:t>
            </a:r>
          </a:p>
          <a:p>
            <a:endParaRPr lang="en-US" dirty="0"/>
          </a:p>
        </p:txBody>
      </p:sp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id="{9F49502B-E4D7-9C18-492F-A4C6D14AB3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731" r="10316" b="-10"/>
          <a:stretch/>
        </p:blipFill>
        <p:spPr>
          <a:xfrm>
            <a:off x="7467600" y="10"/>
            <a:ext cx="4724400" cy="68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180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71857-ED55-866E-AF7E-082AEB41B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F6B97-8A4E-DCFA-EE36-6B1B76EBF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Unified AI platform for quiz creation, delivery, and evaluation.</a:t>
            </a:r>
          </a:p>
          <a:p>
            <a:r>
              <a:rPr lang="en-US" dirty="0">
                <a:ea typeface="+mj-lt"/>
                <a:cs typeface="+mj-lt"/>
              </a:rPr>
              <a:t>Real-time feedback makes better learning interesting</a:t>
            </a:r>
          </a:p>
          <a:p>
            <a:r>
              <a:rPr lang="en-US" dirty="0">
                <a:ea typeface="+mj-lt"/>
                <a:cs typeface="+mj-lt"/>
              </a:rPr>
              <a:t>Powered by Retrieval-Augmented Generation (RAG) for dynamic, context-aware quiz creation.</a:t>
            </a:r>
          </a:p>
          <a:p>
            <a:r>
              <a:rPr lang="en-US" dirty="0"/>
              <a:t>RAG is a powerful method to "not reinvent the wheel" and focus on faster solutions and deployment</a:t>
            </a:r>
          </a:p>
        </p:txBody>
      </p:sp>
    </p:spTree>
    <p:extLst>
      <p:ext uri="{BB962C8B-B14F-4D97-AF65-F5344CB8AC3E}">
        <p14:creationId xmlns:p14="http://schemas.microsoft.com/office/powerpoint/2010/main" val="3471509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0EBDD-0B18-6D71-1217-C0BEB210F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1B14E-E2E1-787B-9A97-59551F897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j-lt"/>
                <a:cs typeface="+mj-lt"/>
              </a:rPr>
              <a:t>FastAPI</a:t>
            </a:r>
            <a:r>
              <a:rPr lang="en-US" dirty="0">
                <a:ea typeface="+mj-lt"/>
                <a:cs typeface="+mj-lt"/>
              </a:rPr>
              <a:t> Documentation: </a:t>
            </a:r>
            <a:r>
              <a:rPr lang="en-US" dirty="0">
                <a:ea typeface="+mj-lt"/>
                <a:cs typeface="+mj-lt"/>
                <a:hlinkClick r:id="rId2"/>
              </a:rPr>
              <a:t>https://fastapi.tiangolo.com/</a:t>
            </a:r>
            <a:endParaRPr lang="en-US">
              <a:ea typeface="+mj-lt"/>
              <a:cs typeface="+mj-lt"/>
            </a:endParaRPr>
          </a:p>
          <a:p>
            <a:r>
              <a:rPr lang="en-US" dirty="0" err="1">
                <a:ea typeface="+mj-lt"/>
                <a:cs typeface="+mj-lt"/>
              </a:rPr>
              <a:t>Weaviate</a:t>
            </a:r>
            <a:r>
              <a:rPr lang="en-US" dirty="0">
                <a:ea typeface="+mj-lt"/>
                <a:cs typeface="+mj-lt"/>
              </a:rPr>
              <a:t> Documentation: </a:t>
            </a:r>
            <a:r>
              <a:rPr lang="en-US" dirty="0">
                <a:ea typeface="+mj-lt"/>
                <a:cs typeface="+mj-lt"/>
                <a:hlinkClick r:id="rId3"/>
              </a:rPr>
              <a:t>https://weaviate.io/developers/weaviate</a:t>
            </a:r>
            <a:endParaRPr lang="en-US">
              <a:ea typeface="+mj-lt"/>
              <a:cs typeface="+mj-lt"/>
            </a:endParaRPr>
          </a:p>
          <a:p>
            <a:r>
              <a:rPr lang="en-US" dirty="0">
                <a:ea typeface="+mj-lt"/>
                <a:cs typeface="+mj-lt"/>
              </a:rPr>
              <a:t>Medium articles on RAG</a:t>
            </a:r>
          </a:p>
          <a:p>
            <a:r>
              <a:rPr lang="en-US" dirty="0">
                <a:ea typeface="+mj-lt"/>
                <a:cs typeface="+mj-lt"/>
              </a:rPr>
              <a:t>Celery Documentation: </a:t>
            </a:r>
            <a:r>
              <a:rPr lang="en-US" dirty="0">
                <a:ea typeface="+mj-lt"/>
                <a:cs typeface="+mj-lt"/>
                <a:hlinkClick r:id="rId4"/>
              </a:rPr>
              <a:t>https://docs.celeryproject.org/</a:t>
            </a:r>
            <a:endParaRPr lang="en-US">
              <a:ea typeface="+mj-lt"/>
              <a:cs typeface="+mj-lt"/>
            </a:endParaRPr>
          </a:p>
          <a:p>
            <a:r>
              <a:rPr lang="en-US" dirty="0">
                <a:ea typeface="+mj-lt"/>
                <a:cs typeface="+mj-lt"/>
              </a:rPr>
              <a:t>NLTK Documentation: </a:t>
            </a:r>
            <a:r>
              <a:rPr lang="en-US" dirty="0">
                <a:ea typeface="+mj-lt"/>
                <a:cs typeface="+mj-lt"/>
                <a:hlinkClick r:id="rId5"/>
              </a:rPr>
              <a:t>https://www.nltk.org/</a:t>
            </a:r>
            <a:endParaRPr lang="en-US">
              <a:ea typeface="+mj-lt"/>
              <a:cs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73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C836CD-47B2-4287-AE51-D866B8697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50CAC8-10E2-4E31-9995-4EF170513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506" y="0"/>
            <a:ext cx="5426844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60D2BE-3318-1B81-2507-BDFE5C8DD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42" y="1371600"/>
            <a:ext cx="3870251" cy="411480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Introduction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2FD45-954F-70CE-B663-7A5AE6FC5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568842"/>
            <a:ext cx="5426845" cy="57734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AI is not just disrupting but it's revolutionizing education.</a:t>
            </a:r>
            <a:endParaRPr lang="en-US" dirty="0"/>
          </a:p>
          <a:p>
            <a:r>
              <a:rPr lang="en-US" dirty="0">
                <a:ea typeface="+mj-lt"/>
                <a:cs typeface="+mj-lt"/>
              </a:rPr>
              <a:t>How do we evolve in 2025 as teachers and students alike? </a:t>
            </a:r>
          </a:p>
          <a:p>
            <a:r>
              <a:rPr lang="en-US" dirty="0">
                <a:ea typeface="+mj-lt"/>
                <a:cs typeface="+mj-lt"/>
              </a:rPr>
              <a:t>Project: Automate quiz creation, delivery, evaluation.</a:t>
            </a:r>
            <a:endParaRPr lang="en-US" dirty="0"/>
          </a:p>
          <a:p>
            <a:r>
              <a:rPr lang="en-US" dirty="0">
                <a:ea typeface="+mj-lt"/>
                <a:cs typeface="+mj-lt"/>
              </a:rPr>
              <a:t>Benefits: Instant feedback, actionable insights for educators.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26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BC959F-CAB6-4E23-81DE-E0BBF2B7E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94DEED-5E0F-4E41-A445-58C14864C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767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63F1C2-5D44-2459-3F2A-C458BDDAC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371600"/>
            <a:ext cx="2742028" cy="4114800"/>
          </a:xfrm>
        </p:spPr>
        <p:txBody>
          <a:bodyPr anchor="ctr">
            <a:normAutofit/>
          </a:bodyPr>
          <a:lstStyle/>
          <a:p>
            <a:pPr algn="ctr"/>
            <a:r>
              <a:rPr lang="en-US" sz="3000">
                <a:solidFill>
                  <a:schemeClr val="bg2"/>
                </a:solidFill>
                <a:ea typeface="+mj-lt"/>
                <a:cs typeface="+mj-lt"/>
              </a:rPr>
              <a:t>Problem Statement</a:t>
            </a:r>
            <a:endParaRPr lang="en-US" sz="3000">
              <a:solidFill>
                <a:schemeClr val="bg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0" y="685800"/>
            <a:ext cx="67437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EB360-A580-AC0B-0553-F75AFB88C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0963" y="1270591"/>
            <a:ext cx="5631357" cy="43646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j-lt"/>
                <a:cs typeface="+mj-lt"/>
              </a:rPr>
              <a:t>Time-consuming quiz creation.</a:t>
            </a:r>
            <a:endParaRPr lang="en-US" sz="2000"/>
          </a:p>
          <a:p>
            <a:r>
              <a:rPr lang="en-US" sz="2000">
                <a:ea typeface="+mj-lt"/>
                <a:cs typeface="+mj-lt"/>
              </a:rPr>
              <a:t>Delayed feedback limits timely intervention.</a:t>
            </a:r>
            <a:endParaRPr lang="en-US" sz="2000"/>
          </a:p>
          <a:p>
            <a:r>
              <a:rPr lang="en-US" sz="2000">
                <a:ea typeface="+mj-lt"/>
                <a:cs typeface="+mj-lt"/>
              </a:rPr>
              <a:t>Lack of personalization.</a:t>
            </a:r>
            <a:endParaRPr lang="en-US" sz="2000"/>
          </a:p>
          <a:p>
            <a:r>
              <a:rPr lang="en-US" sz="2000">
                <a:ea typeface="+mj-lt"/>
                <a:cs typeface="+mj-lt"/>
              </a:rPr>
              <a:t>Fragmented toolchain.</a:t>
            </a:r>
            <a:endParaRPr lang="en-US" sz="2000"/>
          </a:p>
          <a:p>
            <a:r>
              <a:rPr lang="en-US" sz="2000" b="1">
                <a:ea typeface="+mj-lt"/>
                <a:cs typeface="+mj-lt"/>
              </a:rPr>
              <a:t>Need</a:t>
            </a:r>
            <a:r>
              <a:rPr lang="en-US" sz="2000">
                <a:ea typeface="+mj-lt"/>
                <a:cs typeface="+mj-lt"/>
              </a:rPr>
              <a:t>: Unified AI-enabled assessment platform.</a:t>
            </a: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790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D88A92C-0BD1-4D13-9480-9CA5056B1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50E0BE-0A13-43E4-9007-A06960852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1"/>
            <a:ext cx="6118275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674B1E-CADF-BBC6-8F34-46383B64A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389" y="914881"/>
            <a:ext cx="5212188" cy="96440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Objectives</a:t>
            </a:r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50D466E-B9CC-2038-B23C-65CA01E69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040" y="2146570"/>
            <a:ext cx="5118965" cy="37544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ea typeface="+mj-lt"/>
                <a:cs typeface="+mj-lt"/>
              </a:rPr>
              <a:t>Auto-generate quiz questions.</a:t>
            </a:r>
          </a:p>
          <a:p>
            <a:r>
              <a:rPr lang="en-US">
                <a:ea typeface="+mj-lt"/>
                <a:cs typeface="+mj-lt"/>
              </a:rPr>
              <a:t>Enable question curation by teachers.</a:t>
            </a:r>
          </a:p>
          <a:p>
            <a:r>
              <a:rPr lang="en-US">
                <a:ea typeface="+mj-lt"/>
                <a:cs typeface="+mj-lt"/>
              </a:rPr>
              <a:t>Deliver &amp; evaluate quizzes in real time.</a:t>
            </a:r>
          </a:p>
          <a:p>
            <a:r>
              <a:rPr lang="en-US">
                <a:ea typeface="+mj-lt"/>
                <a:cs typeface="+mj-lt"/>
              </a:rPr>
              <a:t>Offer immediate, individualized feedback.</a:t>
            </a:r>
          </a:p>
          <a:p>
            <a:endParaRPr lang="en-US"/>
          </a:p>
        </p:txBody>
      </p:sp>
      <p:pic>
        <p:nvPicPr>
          <p:cNvPr id="14" name="Picture 13" descr="Person with idea concept">
            <a:extLst>
              <a:ext uri="{FF2B5EF4-FFF2-40B4-BE49-F238E27FC236}">
                <a16:creationId xmlns:a16="http://schemas.microsoft.com/office/drawing/2014/main" id="{B9093F57-E87A-4CA1-FED9-C705E78E39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507" r="20577" b="-3"/>
          <a:stretch/>
        </p:blipFill>
        <p:spPr>
          <a:xfrm>
            <a:off x="7467600" y="10"/>
            <a:ext cx="4724400" cy="68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0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1C247-1E5B-4399-87F8-31C532F0A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F0F311-CB15-4C1D-937F-8DBB429D8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096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6F70DE8-A2A4-4336-A602-73036FEDC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724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DB49BE-6F5A-E5C4-05A9-66E0C909F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27" y="1371600"/>
            <a:ext cx="3702052" cy="41148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Approach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C37474-18AF-4624-880A-2ACF6A650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8C5CE-D97B-974B-2C11-8D00F946F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1800" y="520995"/>
            <a:ext cx="4724400" cy="58585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Upload PDF → Text Extraction → Vectorization.</a:t>
            </a:r>
            <a:endParaRPr lang="en-US" dirty="0"/>
          </a:p>
          <a:p>
            <a:r>
              <a:rPr lang="en-US" b="1" dirty="0">
                <a:ea typeface="+mj-lt"/>
                <a:cs typeface="+mj-lt"/>
              </a:rPr>
              <a:t>Question Generation</a:t>
            </a:r>
            <a:r>
              <a:rPr lang="en-US" dirty="0">
                <a:ea typeface="+mj-lt"/>
                <a:cs typeface="+mj-lt"/>
              </a:rPr>
              <a:t>: LLMs generate structured questions.</a:t>
            </a:r>
            <a:endParaRPr lang="en-US" dirty="0"/>
          </a:p>
          <a:p>
            <a:r>
              <a:rPr lang="en-US" b="1" dirty="0">
                <a:ea typeface="+mj-lt"/>
                <a:cs typeface="+mj-lt"/>
              </a:rPr>
              <a:t>Selection</a:t>
            </a:r>
            <a:r>
              <a:rPr lang="en-US" dirty="0">
                <a:ea typeface="+mj-lt"/>
                <a:cs typeface="+mj-lt"/>
              </a:rPr>
              <a:t>: Teachers curate quizzes.</a:t>
            </a:r>
            <a:endParaRPr lang="en-US" dirty="0"/>
          </a:p>
          <a:p>
            <a:r>
              <a:rPr lang="en-US" b="1" dirty="0">
                <a:ea typeface="+mj-lt"/>
                <a:cs typeface="+mj-lt"/>
              </a:rPr>
              <a:t>Delivery</a:t>
            </a:r>
            <a:r>
              <a:rPr lang="en-US" dirty="0">
                <a:ea typeface="+mj-lt"/>
                <a:cs typeface="+mj-lt"/>
              </a:rPr>
              <a:t>: Students attempt quizzes on web interface.</a:t>
            </a:r>
            <a:endParaRPr lang="en-US" dirty="0"/>
          </a:p>
          <a:p>
            <a:r>
              <a:rPr lang="en-US" b="1" dirty="0">
                <a:ea typeface="+mj-lt"/>
                <a:cs typeface="+mj-lt"/>
              </a:rPr>
              <a:t>Evaluation</a:t>
            </a:r>
            <a:r>
              <a:rPr lang="en-US" dirty="0">
                <a:ea typeface="+mj-lt"/>
                <a:cs typeface="+mj-lt"/>
              </a:rPr>
              <a:t>: LLM evaluates answers.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842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878FA-9E7D-063C-99BA-B5FB49FD1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ea typeface="+mj-lt"/>
                <a:cs typeface="+mj-lt"/>
              </a:rPr>
              <a:t>Retrieval-Augmented Generation (RAG)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DC1C0-BC8E-30EC-0184-D1C08999A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Combines </a:t>
            </a:r>
            <a:r>
              <a:rPr lang="en-US" b="1" dirty="0">
                <a:ea typeface="+mj-lt"/>
                <a:cs typeface="+mj-lt"/>
              </a:rPr>
              <a:t>Retriever</a:t>
            </a:r>
            <a:r>
              <a:rPr lang="en-US" dirty="0">
                <a:ea typeface="+mj-lt"/>
                <a:cs typeface="+mj-lt"/>
              </a:rPr>
              <a:t> + </a:t>
            </a:r>
            <a:r>
              <a:rPr lang="en-US" b="1" dirty="0">
                <a:ea typeface="+mj-lt"/>
                <a:cs typeface="+mj-lt"/>
              </a:rPr>
              <a:t>Generator</a:t>
            </a:r>
            <a:r>
              <a:rPr lang="en-US" dirty="0">
                <a:ea typeface="+mj-lt"/>
                <a:cs typeface="+mj-lt"/>
              </a:rPr>
              <a:t> (Llama-3).</a:t>
            </a:r>
            <a:endParaRPr lang="en-US" dirty="0"/>
          </a:p>
          <a:p>
            <a:r>
              <a:rPr lang="en-US" dirty="0">
                <a:ea typeface="+mj-lt"/>
                <a:cs typeface="+mj-lt"/>
              </a:rPr>
              <a:t>Contextual flexibility without retraining.</a:t>
            </a:r>
            <a:endParaRPr lang="en-US" dirty="0"/>
          </a:p>
          <a:p>
            <a:r>
              <a:rPr lang="en-US" dirty="0">
                <a:ea typeface="+mj-lt"/>
                <a:cs typeface="+mj-lt"/>
              </a:rPr>
              <a:t>Cost-efficient and scalable for diverse content.</a:t>
            </a:r>
            <a:endParaRPr lang="en-US" dirty="0"/>
          </a:p>
          <a:p>
            <a:r>
              <a:rPr lang="en-US" dirty="0">
                <a:ea typeface="+mj-lt"/>
                <a:cs typeface="+mj-lt"/>
              </a:rPr>
              <a:t>Vector store: </a:t>
            </a:r>
            <a:r>
              <a:rPr lang="en-US" b="1" dirty="0" err="1">
                <a:ea typeface="+mj-lt"/>
                <a:cs typeface="+mj-lt"/>
              </a:rPr>
              <a:t>Weaviate</a:t>
            </a:r>
            <a:r>
              <a:rPr lang="en-US" dirty="0">
                <a:ea typeface="+mj-lt"/>
                <a:cs typeface="+mj-lt"/>
              </a:rPr>
              <a:t> used for retrieval.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62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8E646A7-D148-4320-A501-0291AA75A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799"/>
            <a:ext cx="10820400" cy="13716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78A6F-CE13-9CE8-DBF8-8A35C3508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045" y="947223"/>
            <a:ext cx="9394874" cy="928467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ea typeface="+mj-lt"/>
                <a:cs typeface="+mj-lt"/>
              </a:rPr>
              <a:t>RAG vs Fine-Tuning</a:t>
            </a:r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1849DC7-6F29-576E-350C-74C3230197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61762" y="2696308"/>
          <a:ext cx="9268476" cy="3475892"/>
        </p:xfrm>
        <a:graphic>
          <a:graphicData uri="http://schemas.openxmlformats.org/drawingml/2006/table">
            <a:tbl>
              <a:tblPr bandRow="1">
                <a:noFill/>
                <a:tableStyleId>{5C22544A-7EE6-4342-B048-85BDC9FD1C3A}</a:tableStyleId>
              </a:tblPr>
              <a:tblGrid>
                <a:gridCol w="4719767">
                  <a:extLst>
                    <a:ext uri="{9D8B030D-6E8A-4147-A177-3AD203B41FA5}">
                      <a16:colId xmlns:a16="http://schemas.microsoft.com/office/drawing/2014/main" val="2307968365"/>
                    </a:ext>
                  </a:extLst>
                </a:gridCol>
                <a:gridCol w="4548709">
                  <a:extLst>
                    <a:ext uri="{9D8B030D-6E8A-4147-A177-3AD203B41FA5}">
                      <a16:colId xmlns:a16="http://schemas.microsoft.com/office/drawing/2014/main" val="2789739005"/>
                    </a:ext>
                  </a:extLst>
                </a:gridCol>
              </a:tblGrid>
              <a:tr h="868973">
                <a:tc>
                  <a:txBody>
                    <a:bodyPr/>
                    <a:lstStyle/>
                    <a:p>
                      <a:pPr algn="l"/>
                      <a:r>
                        <a:rPr lang="en-US" sz="3100" cap="none" spc="0">
                          <a:solidFill>
                            <a:schemeClr val="tx1"/>
                          </a:solidFill>
                          <a:effectLst/>
                        </a:rPr>
                        <a:t>RAG</a:t>
                      </a:r>
                    </a:p>
                  </a:txBody>
                  <a:tcPr marL="205269" marR="205269" marT="205269" marB="1026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100" cap="none" spc="0">
                          <a:solidFill>
                            <a:schemeClr val="tx1"/>
                          </a:solidFill>
                          <a:effectLst/>
                        </a:rPr>
                        <a:t>Fine-Tuning</a:t>
                      </a:r>
                    </a:p>
                  </a:txBody>
                  <a:tcPr marL="205269" marR="205269" marT="205269" marB="1026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243263"/>
                  </a:ext>
                </a:extLst>
              </a:tr>
              <a:tr h="868973">
                <a:tc>
                  <a:txBody>
                    <a:bodyPr/>
                    <a:lstStyle/>
                    <a:p>
                      <a:pPr algn="l"/>
                      <a:r>
                        <a:rPr lang="en-US" sz="3100" cap="none" spc="0">
                          <a:solidFill>
                            <a:schemeClr val="tx1"/>
                          </a:solidFill>
                          <a:effectLst/>
                        </a:rPr>
                        <a:t>Dynamic adaptability</a:t>
                      </a:r>
                    </a:p>
                  </a:txBody>
                  <a:tcPr marL="205269" marR="205269" marT="205269" marB="1026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100" cap="none" spc="0">
                          <a:solidFill>
                            <a:schemeClr val="tx1"/>
                          </a:solidFill>
                          <a:effectLst/>
                        </a:rPr>
                        <a:t>Domain specialization</a:t>
                      </a:r>
                    </a:p>
                  </a:txBody>
                  <a:tcPr marL="205269" marR="205269" marT="205269" marB="1026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381035"/>
                  </a:ext>
                </a:extLst>
              </a:tr>
              <a:tr h="868973">
                <a:tc>
                  <a:txBody>
                    <a:bodyPr/>
                    <a:lstStyle/>
                    <a:p>
                      <a:pPr algn="l"/>
                      <a:r>
                        <a:rPr lang="en-US" sz="3100" cap="none" spc="0">
                          <a:solidFill>
                            <a:schemeClr val="tx1"/>
                          </a:solidFill>
                          <a:effectLst/>
                        </a:rPr>
                        <a:t>Lower cost</a:t>
                      </a:r>
                    </a:p>
                  </a:txBody>
                  <a:tcPr marL="205269" marR="205269" marT="205269" marB="1026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100" cap="none" spc="0">
                          <a:solidFill>
                            <a:schemeClr val="tx1"/>
                          </a:solidFill>
                          <a:effectLst/>
                        </a:rPr>
                        <a:t>Lower runtime</a:t>
                      </a:r>
                    </a:p>
                  </a:txBody>
                  <a:tcPr marL="205269" marR="205269" marT="205269" marB="1026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4800176"/>
                  </a:ext>
                </a:extLst>
              </a:tr>
              <a:tr h="868973">
                <a:tc>
                  <a:txBody>
                    <a:bodyPr/>
                    <a:lstStyle/>
                    <a:p>
                      <a:pPr algn="l"/>
                      <a:r>
                        <a:rPr lang="en-US" sz="3100" cap="none" spc="0">
                          <a:solidFill>
                            <a:schemeClr val="tx1"/>
                          </a:solidFill>
                          <a:effectLst/>
                        </a:rPr>
                        <a:t>Ideal for varied content</a:t>
                      </a:r>
                    </a:p>
                  </a:txBody>
                  <a:tcPr marL="205269" marR="205269" marT="205269" marB="1026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100" cap="none" spc="0">
                          <a:solidFill>
                            <a:schemeClr val="tx1"/>
                          </a:solidFill>
                          <a:effectLst/>
                        </a:rPr>
                        <a:t>Best for niche topics</a:t>
                      </a:r>
                    </a:p>
                  </a:txBody>
                  <a:tcPr marL="205269" marR="205269" marT="205269" marB="1026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124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300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8C4B6-CF31-9BA1-FEB9-653B1B2FE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18" y="685801"/>
            <a:ext cx="3057379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500" kern="1200" cap="all" spc="300" baseline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System Architecture</a:t>
            </a:r>
          </a:p>
        </p:txBody>
      </p:sp>
      <p:pic>
        <p:nvPicPr>
          <p:cNvPr id="4" name="Content Placeholder 3" descr="A diagram of a software process&#10;&#10;AI-generated content may be incorrect.">
            <a:extLst>
              <a:ext uri="{FF2B5EF4-FFF2-40B4-BE49-F238E27FC236}">
                <a16:creationId xmlns:a16="http://schemas.microsoft.com/office/drawing/2014/main" id="{3DDD958C-39AB-8C5C-5425-08841D4A6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0200" y="1394461"/>
            <a:ext cx="6096000" cy="406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95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C836CD-47B2-4287-AE51-D866B8697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50CAC8-10E2-4E31-9995-4EF170513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506" y="0"/>
            <a:ext cx="5426844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F0040-5754-F529-48AB-C78204A08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42" y="1371600"/>
            <a:ext cx="3870251" cy="411480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Component Details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F11F-9C12-8D51-059C-C5A3C15B1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568842"/>
            <a:ext cx="5426845" cy="57734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File Upload</a:t>
            </a:r>
            <a:r>
              <a:rPr lang="en-US" dirty="0">
                <a:ea typeface="+mj-lt"/>
                <a:cs typeface="+mj-lt"/>
              </a:rPr>
              <a:t>: Save &amp; track upload progress.</a:t>
            </a:r>
            <a:endParaRPr lang="en-US" dirty="0"/>
          </a:p>
          <a:p>
            <a:r>
              <a:rPr lang="en-US" b="1">
                <a:ea typeface="+mj-lt"/>
                <a:cs typeface="+mj-lt"/>
              </a:rPr>
              <a:t>PDF Vectorizer</a:t>
            </a:r>
            <a:r>
              <a:rPr lang="en-US">
                <a:ea typeface="+mj-lt"/>
                <a:cs typeface="+mj-lt"/>
              </a:rPr>
              <a:t>: Sentence splitting for embeddings.</a:t>
            </a:r>
            <a:endParaRPr lang="en-US"/>
          </a:p>
          <a:p>
            <a:r>
              <a:rPr lang="en-US" b="1" dirty="0">
                <a:ea typeface="+mj-lt"/>
                <a:cs typeface="+mj-lt"/>
              </a:rPr>
              <a:t>Vector Operations</a:t>
            </a:r>
            <a:r>
              <a:rPr lang="en-US" dirty="0">
                <a:ea typeface="+mj-lt"/>
                <a:cs typeface="+mj-lt"/>
              </a:rPr>
              <a:t>: Storage in </a:t>
            </a:r>
            <a:r>
              <a:rPr lang="en-US" dirty="0" err="1">
                <a:ea typeface="+mj-lt"/>
                <a:cs typeface="+mj-lt"/>
              </a:rPr>
              <a:t>Weaviate</a:t>
            </a:r>
            <a:r>
              <a:rPr lang="en-US" dirty="0">
                <a:ea typeface="+mj-lt"/>
                <a:cs typeface="+mj-lt"/>
              </a:rPr>
              <a:t>.</a:t>
            </a:r>
            <a:endParaRPr lang="en-US" dirty="0"/>
          </a:p>
          <a:p>
            <a:r>
              <a:rPr lang="en-US" b="1" dirty="0">
                <a:ea typeface="+mj-lt"/>
                <a:cs typeface="+mj-lt"/>
              </a:rPr>
              <a:t>Question Generation</a:t>
            </a:r>
            <a:r>
              <a:rPr lang="en-US" dirty="0">
                <a:ea typeface="+mj-lt"/>
                <a:cs typeface="+mj-lt"/>
              </a:rPr>
              <a:t>: JSON output via LLM.</a:t>
            </a:r>
            <a:endParaRPr lang="en-US" dirty="0"/>
          </a:p>
          <a:p>
            <a:r>
              <a:rPr lang="en-US" b="1" dirty="0">
                <a:ea typeface="+mj-lt"/>
                <a:cs typeface="+mj-lt"/>
              </a:rPr>
              <a:t>Evaluation Service</a:t>
            </a:r>
            <a:r>
              <a:rPr lang="en-US" dirty="0">
                <a:ea typeface="+mj-lt"/>
                <a:cs typeface="+mj-lt"/>
              </a:rPr>
              <a:t>: Batch correctness evaluation.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56856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ClassicFrameVTI</vt:lpstr>
      <vt:lpstr>AI-Powered Quiz Generation and Evaluation Platform</vt:lpstr>
      <vt:lpstr>Introduction</vt:lpstr>
      <vt:lpstr>Problem Statement</vt:lpstr>
      <vt:lpstr>Objectives</vt:lpstr>
      <vt:lpstr>Approach</vt:lpstr>
      <vt:lpstr>Retrieval-Augmented Generation (RAG)</vt:lpstr>
      <vt:lpstr>RAG vs Fine-Tuning</vt:lpstr>
      <vt:lpstr>System Architecture</vt:lpstr>
      <vt:lpstr>Component Details</vt:lpstr>
      <vt:lpstr>Technology Stack</vt:lpstr>
      <vt:lpstr>Challenges &amp; Mitigations</vt:lpstr>
      <vt:lpstr>Future Work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77</cp:revision>
  <dcterms:created xsi:type="dcterms:W3CDTF">2025-04-27T17:56:01Z</dcterms:created>
  <dcterms:modified xsi:type="dcterms:W3CDTF">2025-04-27T18:10:39Z</dcterms:modified>
</cp:coreProperties>
</file>