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4DF9A05-4333-4ECB-A57B-DADA44F4B0F7}">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4029DF-B3F2-4CD5-B4CC-732FA5B6F28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56179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029DF-B3F2-4CD5-B4CC-732FA5B6F28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258784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44029DF-B3F2-4CD5-B4CC-732FA5B6F28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3174808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44029DF-B3F2-4CD5-B4CC-732FA5B6F280}"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24443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029DF-B3F2-4CD5-B4CC-732FA5B6F28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3228480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029DF-B3F2-4CD5-B4CC-732FA5B6F28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2369373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1CC1-59C1-D75F-CEB1-81905E422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0FF53D-9309-4B61-771F-00D2F8C3C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8936CC-D2A7-5E51-A640-429A57925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995A3-8BB0-5E78-DCD3-886B7F40502C}"/>
              </a:ext>
            </a:extLst>
          </p:cNvPr>
          <p:cNvSpPr>
            <a:spLocks noGrp="1"/>
          </p:cNvSpPr>
          <p:nvPr>
            <p:ph type="dt" sz="half" idx="10"/>
          </p:nvPr>
        </p:nvSpPr>
        <p:spPr/>
        <p:txBody>
          <a:bodyPr/>
          <a:lstStyle/>
          <a:p>
            <a:fld id="{144029DF-B3F2-4CD5-B4CC-732FA5B6F280}" type="datetimeFigureOut">
              <a:rPr lang="en-IN" smtClean="0"/>
              <a:t>12-06-2023</a:t>
            </a:fld>
            <a:endParaRPr lang="en-IN"/>
          </a:p>
        </p:txBody>
      </p:sp>
      <p:sp>
        <p:nvSpPr>
          <p:cNvPr id="6" name="Footer Placeholder 5">
            <a:extLst>
              <a:ext uri="{FF2B5EF4-FFF2-40B4-BE49-F238E27FC236}">
                <a16:creationId xmlns:a16="http://schemas.microsoft.com/office/drawing/2014/main" id="{9696C852-1EBA-DE6F-1E9A-3BAEBFA61C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5C333B-F9B8-A6E8-BE95-50EE40073E54}"/>
              </a:ext>
            </a:extLst>
          </p:cNvPr>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108608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029DF-B3F2-4CD5-B4CC-732FA5B6F28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198269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029DF-B3F2-4CD5-B4CC-732FA5B6F280}"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38188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029DF-B3F2-4CD5-B4CC-732FA5B6F28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200175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029DF-B3F2-4CD5-B4CC-732FA5B6F280}"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244279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029DF-B3F2-4CD5-B4CC-732FA5B6F280}"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65881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029DF-B3F2-4CD5-B4CC-732FA5B6F280}"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322097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029DF-B3F2-4CD5-B4CC-732FA5B6F280}"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113826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44029DF-B3F2-4CD5-B4CC-732FA5B6F280}" type="datetimeFigureOut">
              <a:rPr lang="en-IN" smtClean="0"/>
              <a:t>12-06-2023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66AACA6C-0C5F-46E6-B1EE-E37A5D96F51D}" type="slidenum">
              <a:rPr lang="en-IN" smtClean="0"/>
              <a:t>‹#›</a:t>
            </a:fld>
            <a:endParaRPr lang="en-IN"/>
          </a:p>
        </p:txBody>
      </p:sp>
    </p:spTree>
    <p:extLst>
      <p:ext uri="{BB962C8B-B14F-4D97-AF65-F5344CB8AC3E}">
        <p14:creationId xmlns:p14="http://schemas.microsoft.com/office/powerpoint/2010/main" val="366317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44029DF-B3F2-4CD5-B4CC-732FA5B6F280}" type="datetimeFigureOut">
              <a:rPr lang="en-IN" smtClean="0"/>
              <a:t>12-06-2023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6AACA6C-0C5F-46E6-B1EE-E37A5D96F51D}" type="slidenum">
              <a:rPr lang="en-IN" smtClean="0"/>
              <a:t>‹#›</a:t>
            </a:fld>
            <a:endParaRPr lang="en-IN"/>
          </a:p>
        </p:txBody>
      </p:sp>
    </p:spTree>
    <p:extLst>
      <p:ext uri="{BB962C8B-B14F-4D97-AF65-F5344CB8AC3E}">
        <p14:creationId xmlns:p14="http://schemas.microsoft.com/office/powerpoint/2010/main" val="1590307330"/>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15.xml" /></Relationships>
</file>

<file path=ppt/slides/_rels/slide1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5.xml" /></Relationships>
</file>

<file path=ppt/slides/_rels/slide21.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15.xml" /></Relationships>
</file>

<file path=ppt/slides/_rels/slide22.xml.rels><?xml version="1.0" encoding="UTF-8" standalone="yes"?>
<Relationships xmlns="http://schemas.openxmlformats.org/package/2006/relationships"><Relationship Id="rId3" Type="http://schemas.openxmlformats.org/officeDocument/2006/relationships/hyperlink" Target="https://www.frontiersin.org/articles/10.3389/fsufs.2019.00122/full" TargetMode="External" /><Relationship Id="rId2" Type="http://schemas.openxmlformats.org/officeDocument/2006/relationships/image" Target="../media/image12.jpg" /><Relationship Id="rId1" Type="http://schemas.openxmlformats.org/officeDocument/2006/relationships/slideLayout" Target="../slideLayouts/slideLayout15.xml" /><Relationship Id="rId4" Type="http://schemas.openxmlformats.org/officeDocument/2006/relationships/hyperlink" Target="https://creativecommons.org/licenses/by/3.0/" TargetMode="External" /></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illustrations/thank-you-text-message-note-394180/" TargetMode="External"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webp" /><Relationship Id="rId1" Type="http://schemas.openxmlformats.org/officeDocument/2006/relationships/slideLayout" Target="../slideLayouts/slideLayout1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15.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2EE4-CBE1-DFA1-867C-28EFF0BE1542}"/>
              </a:ext>
            </a:extLst>
          </p:cNvPr>
          <p:cNvSpPr>
            <a:spLocks noGrp="1"/>
          </p:cNvSpPr>
          <p:nvPr>
            <p:ph type="ctrTitle"/>
          </p:nvPr>
        </p:nvSpPr>
        <p:spPr/>
        <p:txBody>
          <a:bodyPr>
            <a:normAutofit/>
          </a:bodyPr>
          <a:lstStyle/>
          <a:p>
            <a:r>
              <a:rPr lang="en-US" dirty="0"/>
              <a:t>COMMUNITY SERVICE PROJECT</a:t>
            </a:r>
            <a:br>
              <a:rPr lang="en-US" dirty="0"/>
            </a:br>
            <a:r>
              <a:rPr lang="en-US" dirty="0"/>
              <a:t>PLANTATION</a:t>
            </a:r>
            <a:endParaRPr lang="en-IN" dirty="0"/>
          </a:p>
        </p:txBody>
      </p:sp>
      <p:sp>
        <p:nvSpPr>
          <p:cNvPr id="3" name="Subtitle 2">
            <a:extLst>
              <a:ext uri="{FF2B5EF4-FFF2-40B4-BE49-F238E27FC236}">
                <a16:creationId xmlns:a16="http://schemas.microsoft.com/office/drawing/2014/main" id="{C271B44C-0AD2-F954-A89F-820F95E335B1}"/>
              </a:ext>
            </a:extLst>
          </p:cNvPr>
          <p:cNvSpPr>
            <a:spLocks noGrp="1"/>
          </p:cNvSpPr>
          <p:nvPr>
            <p:ph type="subTitle" idx="1"/>
          </p:nvPr>
        </p:nvSpPr>
        <p:spPr>
          <a:xfrm>
            <a:off x="179294" y="5280846"/>
            <a:ext cx="11202707" cy="1496471"/>
          </a:xfrm>
        </p:spPr>
        <p:txBody>
          <a:bodyPr>
            <a:normAutofit fontScale="92500" lnSpcReduction="10000"/>
          </a:bodyPr>
          <a:lstStyle/>
          <a:p>
            <a:r>
              <a:rPr lang="en-US" dirty="0"/>
              <a:t>VISAKHA INSTITUTE OF ENGINEERING AND TECHNOLOGY</a:t>
            </a:r>
          </a:p>
          <a:p>
            <a:r>
              <a:rPr lang="en-US" dirty="0"/>
              <a:t>NARAVA</a:t>
            </a:r>
          </a:p>
          <a:p>
            <a:r>
              <a:rPr lang="en-US" dirty="0"/>
              <a:t>VISAKHAPATNAM,ANDHRAPRADESH</a:t>
            </a:r>
          </a:p>
          <a:p>
            <a:r>
              <a:rPr lang="en-US" dirty="0"/>
              <a:t>Department of Computer Science &amp; Engineering</a:t>
            </a:r>
            <a:endParaRPr lang="en-IN" dirty="0"/>
          </a:p>
        </p:txBody>
      </p:sp>
    </p:spTree>
    <p:extLst>
      <p:ext uri="{BB962C8B-B14F-4D97-AF65-F5344CB8AC3E}">
        <p14:creationId xmlns:p14="http://schemas.microsoft.com/office/powerpoint/2010/main" val="861639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9B2E-AF22-7881-1894-A9AFF9FF75B6}"/>
              </a:ext>
            </a:extLst>
          </p:cNvPr>
          <p:cNvSpPr>
            <a:spLocks noGrp="1"/>
          </p:cNvSpPr>
          <p:nvPr>
            <p:ph type="title"/>
          </p:nvPr>
        </p:nvSpPr>
        <p:spPr/>
        <p:txBody>
          <a:bodyPr/>
          <a:lstStyle/>
          <a:p>
            <a:r>
              <a:rPr lang="en-IN" dirty="0"/>
              <a:t>Plantation Procedure To My Team Work</a:t>
            </a:r>
          </a:p>
        </p:txBody>
      </p:sp>
      <p:pic>
        <p:nvPicPr>
          <p:cNvPr id="6" name="Picture Placeholder 5">
            <a:extLst>
              <a:ext uri="{FF2B5EF4-FFF2-40B4-BE49-F238E27FC236}">
                <a16:creationId xmlns:a16="http://schemas.microsoft.com/office/drawing/2014/main" id="{E319890A-AF03-DACD-CA74-10BBF7F556A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2234" b="32234"/>
          <a:stretch>
            <a:fillRect/>
          </a:stretch>
        </p:blipFill>
        <p:spPr/>
      </p:pic>
      <p:sp>
        <p:nvSpPr>
          <p:cNvPr id="4" name="Text Placeholder 3">
            <a:extLst>
              <a:ext uri="{FF2B5EF4-FFF2-40B4-BE49-F238E27FC236}">
                <a16:creationId xmlns:a16="http://schemas.microsoft.com/office/drawing/2014/main" id="{C4603C02-EA74-80C3-3AC9-AB9F00F0AAD0}"/>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IN" dirty="0"/>
              <a:t>Trees can be planted any time of the year that you can dig the proper planting hole. However, there are better times than others for multiple reasons.</a:t>
            </a:r>
          </a:p>
          <a:p>
            <a:pPr marL="285750" indent="-285750">
              <a:buFont typeface="Arial" panose="020B0604020202020204" pitchFamily="34" charset="0"/>
              <a:buChar char="•"/>
            </a:pPr>
            <a:r>
              <a:rPr lang="en-IN" dirty="0"/>
              <a:t>Suffice it to say , the more time you can put between when you plant a tree, and the arrival of summer, the better. That makes fall the very best time of year to relocate trees and shrubs or plant new ones.  Early spring is a popular time as well.</a:t>
            </a:r>
          </a:p>
          <a:p>
            <a:pPr marL="285750" indent="-285750">
              <a:buFont typeface="Arial" panose="020B0604020202020204" pitchFamily="34" charset="0"/>
              <a:buChar char="•"/>
            </a:pPr>
            <a:r>
              <a:rPr lang="en-IN" dirty="0"/>
              <a:t>My Team going for Visakhapatnam in tree plantation work and trees gather to Nursery is a place where plants are propagated and grown to a desired size. Mostly the plants concerned are for gardening.</a:t>
            </a:r>
          </a:p>
        </p:txBody>
      </p:sp>
    </p:spTree>
    <p:extLst>
      <p:ext uri="{BB962C8B-B14F-4D97-AF65-F5344CB8AC3E}">
        <p14:creationId xmlns:p14="http://schemas.microsoft.com/office/powerpoint/2010/main" val="360673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E6D7-A45D-114E-C049-6B3491D73C8E}"/>
              </a:ext>
            </a:extLst>
          </p:cNvPr>
          <p:cNvSpPr>
            <a:spLocks noGrp="1"/>
          </p:cNvSpPr>
          <p:nvPr>
            <p:ph type="title"/>
          </p:nvPr>
        </p:nvSpPr>
        <p:spPr/>
        <p:txBody>
          <a:bodyPr/>
          <a:lstStyle/>
          <a:p>
            <a:r>
              <a:rPr lang="en-IN" dirty="0"/>
              <a:t>NINE IMPORTANT STEPS</a:t>
            </a:r>
          </a:p>
        </p:txBody>
      </p:sp>
      <p:sp>
        <p:nvSpPr>
          <p:cNvPr id="3" name="Content Placeholder 2">
            <a:extLst>
              <a:ext uri="{FF2B5EF4-FFF2-40B4-BE49-F238E27FC236}">
                <a16:creationId xmlns:a16="http://schemas.microsoft.com/office/drawing/2014/main" id="{D1A99494-C09C-041B-90DC-45278B39D5CB}"/>
              </a:ext>
            </a:extLst>
          </p:cNvPr>
          <p:cNvSpPr>
            <a:spLocks noGrp="1"/>
          </p:cNvSpPr>
          <p:nvPr>
            <p:ph idx="1"/>
          </p:nvPr>
        </p:nvSpPr>
        <p:spPr/>
        <p:txBody>
          <a:bodyPr>
            <a:normAutofit/>
          </a:bodyPr>
          <a:lstStyle/>
          <a:p>
            <a:r>
              <a:rPr lang="en-IN" dirty="0"/>
              <a:t>1: Planning : Right Tree at Right Place</a:t>
            </a:r>
          </a:p>
          <a:p>
            <a:r>
              <a:rPr lang="en-IN" dirty="0"/>
              <a:t>Right tree means the species and full grown size of the tree is best suited for your home and the area you have available to plant the tree.</a:t>
            </a:r>
          </a:p>
          <a:p>
            <a:r>
              <a:rPr lang="en-IN" dirty="0"/>
              <a:t>Right place means the tree has enough space to grow to its full, mature height , and its root system has the space it needs to grow fully without interfering with surrounding infrastructure or underground pipes or utility lines.</a:t>
            </a:r>
          </a:p>
          <a:p>
            <a:r>
              <a:rPr lang="en-IN" dirty="0"/>
              <a:t>Don’t forget to plant to the west or east of your building to help reduce energy costs and save energy.</a:t>
            </a:r>
          </a:p>
          <a:p>
            <a:endParaRPr lang="en-IN" dirty="0"/>
          </a:p>
        </p:txBody>
      </p:sp>
    </p:spTree>
    <p:extLst>
      <p:ext uri="{BB962C8B-B14F-4D97-AF65-F5344CB8AC3E}">
        <p14:creationId xmlns:p14="http://schemas.microsoft.com/office/powerpoint/2010/main" val="45930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C8E9-7198-B0A3-9447-74355AA083FB}"/>
              </a:ext>
            </a:extLst>
          </p:cNvPr>
          <p:cNvSpPr>
            <a:spLocks noGrp="1"/>
          </p:cNvSpPr>
          <p:nvPr>
            <p:ph type="title"/>
          </p:nvPr>
        </p:nvSpPr>
        <p:spPr/>
        <p:txBody>
          <a:bodyPr/>
          <a:lstStyle/>
          <a:p>
            <a:r>
              <a:rPr lang="en-IN" dirty="0"/>
              <a:t>2:Dig a proper planting hole.</a:t>
            </a:r>
          </a:p>
        </p:txBody>
      </p:sp>
      <p:sp>
        <p:nvSpPr>
          <p:cNvPr id="3" name="Content Placeholder 2">
            <a:extLst>
              <a:ext uri="{FF2B5EF4-FFF2-40B4-BE49-F238E27FC236}">
                <a16:creationId xmlns:a16="http://schemas.microsoft.com/office/drawing/2014/main" id="{35BDE8B5-0CD2-7168-2A06-6AEDE7B6893C}"/>
              </a:ext>
            </a:extLst>
          </p:cNvPr>
          <p:cNvSpPr>
            <a:spLocks noGrp="1"/>
          </p:cNvSpPr>
          <p:nvPr>
            <p:ph idx="1"/>
          </p:nvPr>
        </p:nvSpPr>
        <p:spPr/>
        <p:txBody>
          <a:bodyPr/>
          <a:lstStyle/>
          <a:p>
            <a:r>
              <a:rPr lang="en-IN" dirty="0"/>
              <a:t>Once you select the prepare place and gather equipment to dig a planting hole. When preparing any hole for planting, make it three times wider than the current root mass but never deeper than the plant was growing in its previous environment.</a:t>
            </a:r>
          </a:p>
          <a:p>
            <a:r>
              <a:rPr lang="en-IN" dirty="0"/>
              <a:t>An even better guide with trees is to look for the flare of the trunk near the soil level. Don’t place the tree in the planting hole so deep that any part of that flare is covered with soil.</a:t>
            </a:r>
          </a:p>
          <a:p>
            <a:r>
              <a:rPr lang="en-IN" dirty="0"/>
              <a:t>The truth is, even nurseries sometimes put plants in containers too deeply. Make a habit of checking this.</a:t>
            </a:r>
          </a:p>
        </p:txBody>
      </p:sp>
    </p:spTree>
    <p:extLst>
      <p:ext uri="{BB962C8B-B14F-4D97-AF65-F5344CB8AC3E}">
        <p14:creationId xmlns:p14="http://schemas.microsoft.com/office/powerpoint/2010/main" val="293173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FC1F-D481-D2B7-5239-5A85347C60D2}"/>
              </a:ext>
            </a:extLst>
          </p:cNvPr>
          <p:cNvSpPr>
            <a:spLocks noGrp="1"/>
          </p:cNvSpPr>
          <p:nvPr>
            <p:ph type="title"/>
          </p:nvPr>
        </p:nvSpPr>
        <p:spPr/>
        <p:txBody>
          <a:bodyPr/>
          <a:lstStyle/>
          <a:p>
            <a:r>
              <a:rPr lang="en-IN" dirty="0"/>
              <a:t>3: Ensure root ball is 1-2 above soil.</a:t>
            </a:r>
          </a:p>
        </p:txBody>
      </p:sp>
      <p:sp>
        <p:nvSpPr>
          <p:cNvPr id="3" name="Content Placeholder 2">
            <a:extLst>
              <a:ext uri="{FF2B5EF4-FFF2-40B4-BE49-F238E27FC236}">
                <a16:creationId xmlns:a16="http://schemas.microsoft.com/office/drawing/2014/main" id="{5BBEE18A-CBA0-A10E-6138-53AF77917EF2}"/>
              </a:ext>
            </a:extLst>
          </p:cNvPr>
          <p:cNvSpPr>
            <a:spLocks noGrp="1"/>
          </p:cNvSpPr>
          <p:nvPr>
            <p:ph idx="1"/>
          </p:nvPr>
        </p:nvSpPr>
        <p:spPr/>
        <p:txBody>
          <a:bodyPr/>
          <a:lstStyle/>
          <a:p>
            <a:r>
              <a:rPr lang="en-IN" dirty="0"/>
              <a:t>Placing trees and shrubs in their new environment with up to 25% of the root ball higher than the surrounding soil level.</a:t>
            </a:r>
          </a:p>
          <a:p>
            <a:r>
              <a:rPr lang="en-IN" dirty="0"/>
              <a:t>Then taper soil up to cover all the roots and add a generous layer of mulch above that. Newly disturbed soil tends to settle, and shrubs and trees planted at grade can quickly settle, and grade and </a:t>
            </a:r>
            <a:r>
              <a:rPr lang="en-IN" dirty="0" err="1"/>
              <a:t>succund</a:t>
            </a:r>
            <a:r>
              <a:rPr lang="en-IN" dirty="0"/>
              <a:t> to root rot or disease.</a:t>
            </a:r>
          </a:p>
          <a:p>
            <a:r>
              <a:rPr lang="en-IN" dirty="0"/>
              <a:t>4: LOOSEN OUTSIDE ROOT FROM ROOT BALL</a:t>
            </a:r>
          </a:p>
          <a:p>
            <a:r>
              <a:rPr lang="en-IN" dirty="0"/>
              <a:t>Once the plant is out of its container, look at the roots. If they are densely bound in a circular pattern or have started growing in the shape of the container (even slightly), break up the pattern.</a:t>
            </a:r>
          </a:p>
        </p:txBody>
      </p:sp>
    </p:spTree>
    <p:extLst>
      <p:ext uri="{BB962C8B-B14F-4D97-AF65-F5344CB8AC3E}">
        <p14:creationId xmlns:p14="http://schemas.microsoft.com/office/powerpoint/2010/main" val="356512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0977-D977-F033-0490-960C57ABF1EE}"/>
              </a:ext>
            </a:extLst>
          </p:cNvPr>
          <p:cNvSpPr>
            <a:spLocks noGrp="1"/>
          </p:cNvSpPr>
          <p:nvPr>
            <p:ph type="title"/>
          </p:nvPr>
        </p:nvSpPr>
        <p:spPr/>
        <p:txBody>
          <a:bodyPr/>
          <a:lstStyle/>
          <a:p>
            <a:r>
              <a:rPr lang="en-IN" dirty="0"/>
              <a:t>5: Don’t amend the soil.</a:t>
            </a:r>
          </a:p>
        </p:txBody>
      </p:sp>
      <p:sp>
        <p:nvSpPr>
          <p:cNvPr id="3" name="Content Placeholder 2">
            <a:extLst>
              <a:ext uri="{FF2B5EF4-FFF2-40B4-BE49-F238E27FC236}">
                <a16:creationId xmlns:a16="http://schemas.microsoft.com/office/drawing/2014/main" id="{1958F6C1-F5D6-7143-AE1A-418ADC7D2649}"/>
              </a:ext>
            </a:extLst>
          </p:cNvPr>
          <p:cNvSpPr>
            <a:spLocks noGrp="1"/>
          </p:cNvSpPr>
          <p:nvPr>
            <p:ph idx="1"/>
          </p:nvPr>
        </p:nvSpPr>
        <p:spPr/>
        <p:txBody>
          <a:bodyPr/>
          <a:lstStyle/>
          <a:p>
            <a:r>
              <a:rPr lang="en-IN" dirty="0"/>
              <a:t>Contrary to traditional planting methods, contemporary research indicates that you should not amend the hole with additional organic material (unless you intend to amend the entire area where roots will eventually grow). Roots growing in amended soil rarely venture into harder native soil. The long-term affect is a smaller root system, reduced growth and a less hardy plant.</a:t>
            </a:r>
          </a:p>
          <a:p>
            <a:r>
              <a:rPr lang="en-IN" dirty="0"/>
              <a:t>6: ELIMINATE AIR POCKETS</a:t>
            </a:r>
          </a:p>
          <a:p>
            <a:r>
              <a:rPr lang="en-IN" dirty="0"/>
              <a:t>While you could lightly tamp or hand-pack the soil around the plant roots to ensure good soil-to-root contact, I prefer to add a stiff spray of water to the hole after back filling halfway.</a:t>
            </a:r>
          </a:p>
        </p:txBody>
      </p:sp>
    </p:spTree>
    <p:extLst>
      <p:ext uri="{BB962C8B-B14F-4D97-AF65-F5344CB8AC3E}">
        <p14:creationId xmlns:p14="http://schemas.microsoft.com/office/powerpoint/2010/main" val="381975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CB82-5003-3FBA-D076-D796D877A6D7}"/>
              </a:ext>
            </a:extLst>
          </p:cNvPr>
          <p:cNvSpPr>
            <a:spLocks noGrp="1"/>
          </p:cNvSpPr>
          <p:nvPr>
            <p:ph type="title"/>
          </p:nvPr>
        </p:nvSpPr>
        <p:spPr/>
        <p:txBody>
          <a:bodyPr/>
          <a:lstStyle/>
          <a:p>
            <a:r>
              <a:rPr lang="en-US" dirty="0"/>
              <a:t>7:Mulching</a:t>
            </a:r>
            <a:endParaRPr lang="en-IN" dirty="0"/>
          </a:p>
        </p:txBody>
      </p:sp>
      <p:sp>
        <p:nvSpPr>
          <p:cNvPr id="3" name="Content Placeholder 2">
            <a:extLst>
              <a:ext uri="{FF2B5EF4-FFF2-40B4-BE49-F238E27FC236}">
                <a16:creationId xmlns:a16="http://schemas.microsoft.com/office/drawing/2014/main" id="{27BBCBF3-6BB1-743A-9197-4E9237729A0C}"/>
              </a:ext>
            </a:extLst>
          </p:cNvPr>
          <p:cNvSpPr>
            <a:spLocks noGrp="1"/>
          </p:cNvSpPr>
          <p:nvPr>
            <p:ph idx="1"/>
          </p:nvPr>
        </p:nvSpPr>
        <p:spPr/>
        <p:txBody>
          <a:bodyPr>
            <a:normAutofit/>
          </a:bodyPr>
          <a:lstStyle/>
          <a:p>
            <a:r>
              <a:rPr lang="en-US" dirty="0"/>
              <a:t>Help save water and promotes healthy root growth . Placing mulch like wood chips around the base of your tree has many benefits , from reducing temperature , to keeping out weeds , to protecting from moisture extremes.</a:t>
            </a:r>
          </a:p>
          <a:p>
            <a:r>
              <a:rPr lang="en-US" dirty="0"/>
              <a:t>8:WATER PROPERLY UNTIL ESTSBLISHED.</a:t>
            </a:r>
          </a:p>
          <a:p>
            <a:r>
              <a:rPr lang="en-US" dirty="0"/>
              <a:t>The most important job you will have after planting is to keep plants and trees well-watered until establish.</a:t>
            </a:r>
          </a:p>
          <a:p>
            <a:r>
              <a:rPr lang="en-US" dirty="0"/>
              <a:t>9:FERTILIZING</a:t>
            </a:r>
          </a:p>
          <a:p>
            <a:r>
              <a:rPr lang="en-US" dirty="0"/>
              <a:t>If you plant to fertilize , I don’t suggest doing so until you know your trees or shrubs have taken to their new environment through successful establishment.</a:t>
            </a:r>
            <a:endParaRPr lang="en-IN" dirty="0"/>
          </a:p>
        </p:txBody>
      </p:sp>
    </p:spTree>
    <p:extLst>
      <p:ext uri="{BB962C8B-B14F-4D97-AF65-F5344CB8AC3E}">
        <p14:creationId xmlns:p14="http://schemas.microsoft.com/office/powerpoint/2010/main" val="662113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579-CD9A-DDCD-526B-AB977F7577D8}"/>
              </a:ext>
            </a:extLst>
          </p:cNvPr>
          <p:cNvSpPr>
            <a:spLocks noGrp="1"/>
          </p:cNvSpPr>
          <p:nvPr>
            <p:ph type="title"/>
          </p:nvPr>
        </p:nvSpPr>
        <p:spPr/>
        <p:txBody>
          <a:bodyPr/>
          <a:lstStyle/>
          <a:p>
            <a:r>
              <a:rPr lang="en-US" dirty="0"/>
              <a:t>EXPECTED OUTCOMES</a:t>
            </a:r>
            <a:endParaRPr lang="en-IN" dirty="0"/>
          </a:p>
        </p:txBody>
      </p:sp>
      <p:sp>
        <p:nvSpPr>
          <p:cNvPr id="3" name="Content Placeholder 2">
            <a:extLst>
              <a:ext uri="{FF2B5EF4-FFF2-40B4-BE49-F238E27FC236}">
                <a16:creationId xmlns:a16="http://schemas.microsoft.com/office/drawing/2014/main" id="{F8649132-A0C2-A36E-75D3-9B17AFC72FAB}"/>
              </a:ext>
            </a:extLst>
          </p:cNvPr>
          <p:cNvSpPr>
            <a:spLocks noGrp="1"/>
          </p:cNvSpPr>
          <p:nvPr>
            <p:ph sz="half" idx="1"/>
          </p:nvPr>
        </p:nvSpPr>
        <p:spPr/>
        <p:txBody>
          <a:bodyPr/>
          <a:lstStyle/>
          <a:p>
            <a:r>
              <a:rPr lang="en-US" dirty="0"/>
              <a:t>Unintended negative effects:</a:t>
            </a:r>
          </a:p>
          <a:p>
            <a:r>
              <a:rPr lang="en-US" dirty="0"/>
              <a:t>Reduced water supply</a:t>
            </a:r>
          </a:p>
          <a:p>
            <a:r>
              <a:rPr lang="en-US" dirty="0"/>
              <a:t>Destruction of native grasslands and spread of invasive tree species</a:t>
            </a:r>
          </a:p>
          <a:p>
            <a:r>
              <a:rPr lang="en-US" dirty="0"/>
              <a:t>Increased social inequity</a:t>
            </a:r>
          </a:p>
          <a:p>
            <a:r>
              <a:rPr lang="en-US" dirty="0"/>
              <a:t>Displacement of farmland</a:t>
            </a:r>
          </a:p>
          <a:p>
            <a:r>
              <a:rPr lang="en-US" dirty="0"/>
              <a:t>Increased deforestation</a:t>
            </a:r>
            <a:endParaRPr lang="en-IN" dirty="0"/>
          </a:p>
        </p:txBody>
      </p:sp>
      <p:sp>
        <p:nvSpPr>
          <p:cNvPr id="4" name="Content Placeholder 3">
            <a:extLst>
              <a:ext uri="{FF2B5EF4-FFF2-40B4-BE49-F238E27FC236}">
                <a16:creationId xmlns:a16="http://schemas.microsoft.com/office/drawing/2014/main" id="{89A8C5B4-24A0-D2BB-238F-6456AF785B89}"/>
              </a:ext>
            </a:extLst>
          </p:cNvPr>
          <p:cNvSpPr>
            <a:spLocks noGrp="1"/>
          </p:cNvSpPr>
          <p:nvPr>
            <p:ph sz="half" idx="2"/>
          </p:nvPr>
        </p:nvSpPr>
        <p:spPr/>
        <p:txBody>
          <a:bodyPr/>
          <a:lstStyle/>
          <a:p>
            <a:r>
              <a:rPr lang="en-US" dirty="0"/>
              <a:t>Potential beneficial outcomes:</a:t>
            </a:r>
          </a:p>
          <a:p>
            <a:r>
              <a:rPr lang="en-US" dirty="0"/>
              <a:t>Greater carbon and water storage</a:t>
            </a:r>
          </a:p>
          <a:p>
            <a:r>
              <a:rPr lang="en-US" dirty="0"/>
              <a:t>Reduced soil erosion</a:t>
            </a:r>
          </a:p>
          <a:p>
            <a:r>
              <a:rPr lang="en-US" dirty="0"/>
              <a:t>Increased landscape connectivity and native biodiversity</a:t>
            </a:r>
          </a:p>
          <a:p>
            <a:r>
              <a:rPr lang="en-US" dirty="0"/>
              <a:t>Provision of food, wood, and shade</a:t>
            </a:r>
          </a:p>
          <a:p>
            <a:r>
              <a:rPr lang="en-US" dirty="0"/>
              <a:t>Income generation.</a:t>
            </a:r>
            <a:endParaRPr lang="en-IN" dirty="0"/>
          </a:p>
        </p:txBody>
      </p:sp>
    </p:spTree>
    <p:extLst>
      <p:ext uri="{BB962C8B-B14F-4D97-AF65-F5344CB8AC3E}">
        <p14:creationId xmlns:p14="http://schemas.microsoft.com/office/powerpoint/2010/main" val="4226682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89C8-C462-7F97-67BC-5B29509E31A8}"/>
              </a:ext>
            </a:extLst>
          </p:cNvPr>
          <p:cNvSpPr>
            <a:spLocks noGrp="1"/>
          </p:cNvSpPr>
          <p:nvPr>
            <p:ph type="title"/>
          </p:nvPr>
        </p:nvSpPr>
        <p:spPr/>
        <p:txBody>
          <a:bodyPr/>
          <a:lstStyle/>
          <a:p>
            <a:r>
              <a:rPr lang="en-US" dirty="0"/>
              <a:t>TIME FRAME FOR THE COMMUNITY SERVICE PROJECT</a:t>
            </a:r>
            <a:endParaRPr lang="en-IN" dirty="0"/>
          </a:p>
        </p:txBody>
      </p:sp>
      <p:sp>
        <p:nvSpPr>
          <p:cNvPr id="3" name="Content Placeholder 2">
            <a:extLst>
              <a:ext uri="{FF2B5EF4-FFF2-40B4-BE49-F238E27FC236}">
                <a16:creationId xmlns:a16="http://schemas.microsoft.com/office/drawing/2014/main" id="{F4CA4EA2-4385-0645-ABFF-D335ABC87911}"/>
              </a:ext>
            </a:extLst>
          </p:cNvPr>
          <p:cNvSpPr>
            <a:spLocks noGrp="1"/>
          </p:cNvSpPr>
          <p:nvPr>
            <p:ph idx="1"/>
          </p:nvPr>
        </p:nvSpPr>
        <p:spPr/>
        <p:txBody>
          <a:bodyPr>
            <a:normAutofit fontScale="92500" lnSpcReduction="10000"/>
          </a:bodyPr>
          <a:lstStyle/>
          <a:p>
            <a:r>
              <a:rPr lang="en-US" dirty="0"/>
              <a:t>Schedule:</a:t>
            </a:r>
          </a:p>
          <a:p>
            <a:r>
              <a:rPr lang="en-US" dirty="0"/>
              <a:t>Socio-Economic  survey of the village/Habitation : A group of students under the guidance of faculty mentors conduct a socioeconomic survey of the village . They will interact with people to acquire basic knowledge on the project chosen for study and conduct the survey using a structured questionnaire.</a:t>
            </a:r>
          </a:p>
          <a:p>
            <a:r>
              <a:rPr lang="en-US" dirty="0"/>
              <a:t>Community awareness campaign : my team group takes up community awareness campaigns based on the above survey conducted by identifying the problems or vulnerable issues. That selection to tree plantation .</a:t>
            </a:r>
          </a:p>
          <a:p>
            <a:r>
              <a:rPr lang="en-US" dirty="0"/>
              <a:t>Main project: A group of my team numbers choose a topic related to their subject area and conduct a project which includes, data collection, interviews, internship in computer science engineering.</a:t>
            </a:r>
          </a:p>
          <a:p>
            <a:r>
              <a:rPr lang="en-US" dirty="0"/>
              <a:t>Report preparation: The team work should submit a project report duly signed by the mentor.</a:t>
            </a:r>
            <a:endParaRPr lang="en-IN" dirty="0"/>
          </a:p>
        </p:txBody>
      </p:sp>
    </p:spTree>
    <p:extLst>
      <p:ext uri="{BB962C8B-B14F-4D97-AF65-F5344CB8AC3E}">
        <p14:creationId xmlns:p14="http://schemas.microsoft.com/office/powerpoint/2010/main" val="819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8B7A-0182-F17B-B278-DEE231D00419}"/>
              </a:ext>
            </a:extLst>
          </p:cNvPr>
          <p:cNvSpPr>
            <a:spLocks noGrp="1"/>
          </p:cNvSpPr>
          <p:nvPr>
            <p:ph type="title"/>
          </p:nvPr>
        </p:nvSpPr>
        <p:spPr>
          <a:xfrm>
            <a:off x="732211" y="838200"/>
            <a:ext cx="3932237" cy="1600200"/>
          </a:xfrm>
        </p:spPr>
        <p:txBody>
          <a:bodyPr>
            <a:normAutofit fontScale="90000"/>
          </a:bodyPr>
          <a:lstStyle/>
          <a:p>
            <a:r>
              <a:rPr lang="en-US" dirty="0"/>
              <a:t>Complimenting the community service project the my team be involved to take up some awareness</a:t>
            </a:r>
            <a:endParaRPr lang="en-IN" dirty="0"/>
          </a:p>
        </p:txBody>
      </p:sp>
      <p:pic>
        <p:nvPicPr>
          <p:cNvPr id="6" name="Picture Placeholder 5">
            <a:extLst>
              <a:ext uri="{FF2B5EF4-FFF2-40B4-BE49-F238E27FC236}">
                <a16:creationId xmlns:a16="http://schemas.microsoft.com/office/drawing/2014/main" id="{1FE94A24-8A86-A7BC-3C75-1260776A156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4" name="Text Placeholder 3">
            <a:extLst>
              <a:ext uri="{FF2B5EF4-FFF2-40B4-BE49-F238E27FC236}">
                <a16:creationId xmlns:a16="http://schemas.microsoft.com/office/drawing/2014/main" id="{900AD29A-D6DF-79D4-9A95-1EB08EDFF64F}"/>
              </a:ext>
            </a:extLst>
          </p:cNvPr>
          <p:cNvSpPr>
            <a:spLocks noGrp="1"/>
          </p:cNvSpPr>
          <p:nvPr>
            <p:ph type="body" sz="half" idx="2"/>
          </p:nvPr>
        </p:nvSpPr>
        <p:spPr>
          <a:xfrm>
            <a:off x="839788" y="2438400"/>
            <a:ext cx="3932237" cy="4356846"/>
          </a:xfrm>
        </p:spPr>
        <p:txBody>
          <a:bodyPr>
            <a:normAutofit lnSpcReduction="10000"/>
          </a:bodyPr>
          <a:lstStyle/>
          <a:p>
            <a:r>
              <a:rPr lang="en-US" dirty="0"/>
              <a:t>That my team going for village in Visakhapatnam tree plantation of the awareness and importance of tree plantation is becoming more apparent as we observe the deterioration of the forests and  the ecosystem.</a:t>
            </a:r>
          </a:p>
          <a:p>
            <a:r>
              <a:rPr lang="en-US" dirty="0"/>
              <a:t>Soon after the inauguration the plantation drive started and the saplings were planted together by the  my team work in computer students of Visakhapatnam. </a:t>
            </a:r>
          </a:p>
          <a:p>
            <a:r>
              <a:rPr lang="en-US" dirty="0"/>
              <a:t>Set a good motivation for your tree planting activity.</a:t>
            </a:r>
          </a:p>
          <a:p>
            <a:r>
              <a:rPr lang="en-US" dirty="0"/>
              <a:t>Imagine a better world not just for you and you family but for all living beings.</a:t>
            </a:r>
            <a:endParaRPr lang="en-IN" dirty="0"/>
          </a:p>
        </p:txBody>
      </p:sp>
    </p:spTree>
    <p:extLst>
      <p:ext uri="{BB962C8B-B14F-4D97-AF65-F5344CB8AC3E}">
        <p14:creationId xmlns:p14="http://schemas.microsoft.com/office/powerpoint/2010/main" val="347027332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A07D-6DC2-922B-CA00-3A562BC64DDA}"/>
              </a:ext>
            </a:extLst>
          </p:cNvPr>
          <p:cNvSpPr>
            <a:spLocks noGrp="1"/>
          </p:cNvSpPr>
          <p:nvPr>
            <p:ph type="title"/>
          </p:nvPr>
        </p:nvSpPr>
        <p:spPr/>
        <p:txBody>
          <a:bodyPr/>
          <a:lstStyle/>
          <a:p>
            <a:r>
              <a:rPr lang="en-US" dirty="0"/>
              <a:t>DEDICATE:</a:t>
            </a:r>
            <a:endParaRPr lang="en-IN" dirty="0"/>
          </a:p>
        </p:txBody>
      </p:sp>
      <p:pic>
        <p:nvPicPr>
          <p:cNvPr id="6" name="Picture Placeholder 5">
            <a:extLst>
              <a:ext uri="{FF2B5EF4-FFF2-40B4-BE49-F238E27FC236}">
                <a16:creationId xmlns:a16="http://schemas.microsoft.com/office/drawing/2014/main" id="{2AB16F38-AFC5-2298-5074-560A29C9EBD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390" b="20390"/>
          <a:stretch>
            <a:fillRect/>
          </a:stretch>
        </p:blipFill>
        <p:spPr/>
      </p:pic>
      <p:sp>
        <p:nvSpPr>
          <p:cNvPr id="4" name="Text Placeholder 3">
            <a:extLst>
              <a:ext uri="{FF2B5EF4-FFF2-40B4-BE49-F238E27FC236}">
                <a16:creationId xmlns:a16="http://schemas.microsoft.com/office/drawing/2014/main" id="{52CF11DD-58A6-4524-052C-2794E3CCA971}"/>
              </a:ext>
            </a:extLst>
          </p:cNvPr>
          <p:cNvSpPr>
            <a:spLocks noGrp="1"/>
          </p:cNvSpPr>
          <p:nvPr>
            <p:ph type="body" sz="half" idx="2"/>
          </p:nvPr>
        </p:nvSpPr>
        <p:spPr/>
        <p:txBody>
          <a:bodyPr>
            <a:normAutofit lnSpcReduction="10000"/>
          </a:bodyPr>
          <a:lstStyle/>
          <a:p>
            <a:r>
              <a:rPr lang="en-US" dirty="0"/>
              <a:t>After planting and caring for your tree, mentally seal in the whale process. Think, “May the world be a better place due to this tree planting activity” and include any of your personal dedicated wishes too.</a:t>
            </a:r>
          </a:p>
          <a:p>
            <a:r>
              <a:rPr lang="en-US" dirty="0"/>
              <a:t>Delight in your efforts and celebrate. With this thought in your mind, ignite a feeling of joy in your heart. A job well delight to swell from the depths of your heart. Your one individual action, coupled with the same individual actions done by thousands and millions around the plant contains the seeds that can change our world.</a:t>
            </a:r>
            <a:endParaRPr lang="en-IN" dirty="0"/>
          </a:p>
        </p:txBody>
      </p:sp>
    </p:spTree>
    <p:extLst>
      <p:ext uri="{BB962C8B-B14F-4D97-AF65-F5344CB8AC3E}">
        <p14:creationId xmlns:p14="http://schemas.microsoft.com/office/powerpoint/2010/main" val="23218536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E850-50CF-4533-B216-3C4D9E20FE20}"/>
              </a:ext>
            </a:extLst>
          </p:cNvPr>
          <p:cNvSpPr>
            <a:spLocks noGrp="1"/>
          </p:cNvSpPr>
          <p:nvPr>
            <p:ph type="title"/>
          </p:nvPr>
        </p:nvSpPr>
        <p:spPr/>
        <p:txBody>
          <a:bodyPr/>
          <a:lstStyle/>
          <a:p>
            <a:r>
              <a:rPr lang="en-US" dirty="0"/>
              <a:t>PRESENTED BY:</a:t>
            </a:r>
            <a:endParaRPr lang="en-IN" dirty="0"/>
          </a:p>
        </p:txBody>
      </p:sp>
      <p:sp>
        <p:nvSpPr>
          <p:cNvPr id="3" name="Content Placeholder 2">
            <a:extLst>
              <a:ext uri="{FF2B5EF4-FFF2-40B4-BE49-F238E27FC236}">
                <a16:creationId xmlns:a16="http://schemas.microsoft.com/office/drawing/2014/main" id="{8C8CA0AB-2C10-AB39-076A-881C07FD660E}"/>
              </a:ext>
            </a:extLst>
          </p:cNvPr>
          <p:cNvSpPr>
            <a:spLocks noGrp="1"/>
          </p:cNvSpPr>
          <p:nvPr>
            <p:ph idx="1"/>
          </p:nvPr>
        </p:nvSpPr>
        <p:spPr/>
        <p:txBody>
          <a:bodyPr/>
          <a:lstStyle/>
          <a:p>
            <a:r>
              <a:rPr lang="en-US" dirty="0"/>
              <a:t>20NT1A0548 – KAVALA BHASKARA DURGA</a:t>
            </a:r>
          </a:p>
          <a:p>
            <a:r>
              <a:rPr lang="en-US" dirty="0"/>
              <a:t>20NT1A0549 -  KETHINENI ADARDA</a:t>
            </a:r>
          </a:p>
          <a:p>
            <a:r>
              <a:rPr lang="en-US" dirty="0"/>
              <a:t>20NT1A0550  - KONA VINEELA</a:t>
            </a:r>
          </a:p>
          <a:p>
            <a:r>
              <a:rPr lang="en-US" dirty="0"/>
              <a:t>20NT1A0527 – PANDULA ARJUNA RAO</a:t>
            </a:r>
            <a:endParaRPr lang="en-IN" dirty="0"/>
          </a:p>
        </p:txBody>
      </p:sp>
    </p:spTree>
    <p:extLst>
      <p:ext uri="{BB962C8B-B14F-4D97-AF65-F5344CB8AC3E}">
        <p14:creationId xmlns:p14="http://schemas.microsoft.com/office/powerpoint/2010/main" val="12820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665A-ED88-740D-4424-71A6F303B7A5}"/>
              </a:ext>
            </a:extLst>
          </p:cNvPr>
          <p:cNvSpPr>
            <a:spLocks noGrp="1"/>
          </p:cNvSpPr>
          <p:nvPr>
            <p:ph type="title"/>
          </p:nvPr>
        </p:nvSpPr>
        <p:spPr/>
        <p:txBody>
          <a:bodyPr/>
          <a:lstStyle/>
          <a:p>
            <a:r>
              <a:rPr lang="en-IN" dirty="0"/>
              <a:t>Planting Trees of village Awareness</a:t>
            </a:r>
          </a:p>
        </p:txBody>
      </p:sp>
      <p:pic>
        <p:nvPicPr>
          <p:cNvPr id="6" name="Picture Placeholder 5">
            <a:extLst>
              <a:ext uri="{FF2B5EF4-FFF2-40B4-BE49-F238E27FC236}">
                <a16:creationId xmlns:a16="http://schemas.microsoft.com/office/drawing/2014/main" id="{272675F1-C861-8F0E-E5A7-E1EE0A9A1FC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4" name="Text Placeholder 3">
            <a:extLst>
              <a:ext uri="{FF2B5EF4-FFF2-40B4-BE49-F238E27FC236}">
                <a16:creationId xmlns:a16="http://schemas.microsoft.com/office/drawing/2014/main" id="{6C8B6C00-6793-3AAA-1874-C2D9924DB2A8}"/>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IN" dirty="0"/>
              <a:t>Trees are the main source of oxygen.</a:t>
            </a:r>
          </a:p>
          <a:p>
            <a:pPr marL="285750" indent="-285750">
              <a:buFont typeface="Arial" panose="020B0604020202020204" pitchFamily="34" charset="0"/>
              <a:buChar char="•"/>
            </a:pPr>
            <a:r>
              <a:rPr lang="en-IN" dirty="0"/>
              <a:t>An average tree produces enough oxygen to fulfil the oxygen need of four people.</a:t>
            </a:r>
          </a:p>
          <a:p>
            <a:pPr marL="285750" indent="-285750">
              <a:buFont typeface="Arial" panose="020B0604020202020204" pitchFamily="34" charset="0"/>
              <a:buChar char="•"/>
            </a:pPr>
            <a:r>
              <a:rPr lang="en-IN" dirty="0"/>
              <a:t>Trees help in absorbing dust and other pollutants from the air, thus cleaning it.</a:t>
            </a:r>
          </a:p>
          <a:p>
            <a:pPr marL="285750" indent="-285750">
              <a:buFont typeface="Arial" panose="020B0604020202020204" pitchFamily="34" charset="0"/>
              <a:buChar char="•"/>
            </a:pPr>
            <a:r>
              <a:rPr lang="en-IN" dirty="0"/>
              <a:t>The land under the tree absorbs more rainwater and helps prevent floods.</a:t>
            </a:r>
          </a:p>
          <a:p>
            <a:pPr marL="285750" indent="-285750">
              <a:buFont typeface="Arial" panose="020B0604020202020204" pitchFamily="34" charset="0"/>
              <a:buChar char="•"/>
            </a:pPr>
            <a:r>
              <a:rPr lang="en-IN" dirty="0"/>
              <a:t>Trees also absorb a considerable amount of sound and help reducing noise pollution.</a:t>
            </a:r>
          </a:p>
          <a:p>
            <a:pPr marL="285750" indent="-285750">
              <a:buFont typeface="Arial" panose="020B0604020202020204" pitchFamily="34" charset="0"/>
              <a:buChar char="•"/>
            </a:pPr>
            <a:r>
              <a:rPr lang="en-IN" dirty="0"/>
              <a:t>Birds lay their eggs in the nests on the tree, thus trees also help in nurturing many species.</a:t>
            </a:r>
          </a:p>
        </p:txBody>
      </p:sp>
    </p:spTree>
    <p:extLst>
      <p:ext uri="{BB962C8B-B14F-4D97-AF65-F5344CB8AC3E}">
        <p14:creationId xmlns:p14="http://schemas.microsoft.com/office/powerpoint/2010/main" val="335377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A998-34BA-5202-6822-0078B8D8C6AC}"/>
              </a:ext>
            </a:extLst>
          </p:cNvPr>
          <p:cNvSpPr>
            <a:spLocks noGrp="1"/>
          </p:cNvSpPr>
          <p:nvPr>
            <p:ph type="title"/>
          </p:nvPr>
        </p:nvSpPr>
        <p:spPr/>
        <p:txBody>
          <a:bodyPr/>
          <a:lstStyle/>
          <a:p>
            <a:r>
              <a:rPr lang="en-IN" dirty="0"/>
              <a:t>Benefits of planting trees in team work</a:t>
            </a:r>
          </a:p>
        </p:txBody>
      </p:sp>
      <p:pic>
        <p:nvPicPr>
          <p:cNvPr id="6" name="Picture Placeholder 5">
            <a:extLst>
              <a:ext uri="{FF2B5EF4-FFF2-40B4-BE49-F238E27FC236}">
                <a16:creationId xmlns:a16="http://schemas.microsoft.com/office/drawing/2014/main" id="{C89AF0F7-CF7C-AD0B-5E8A-B21982A4A2C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990" b="26990"/>
          <a:stretch>
            <a:fillRect/>
          </a:stretch>
        </p:blipFill>
        <p:spPr/>
      </p:pic>
      <p:sp>
        <p:nvSpPr>
          <p:cNvPr id="4" name="Text Placeholder 3">
            <a:extLst>
              <a:ext uri="{FF2B5EF4-FFF2-40B4-BE49-F238E27FC236}">
                <a16:creationId xmlns:a16="http://schemas.microsoft.com/office/drawing/2014/main" id="{0EAF6D48-3E20-046E-29DE-37ADA43ECDC1}"/>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IN" dirty="0"/>
              <a:t>Many trees also have medicinal properties and are used in healthcare industries.</a:t>
            </a:r>
          </a:p>
          <a:p>
            <a:pPr marL="285750" indent="-285750">
              <a:buFont typeface="Arial" panose="020B0604020202020204" pitchFamily="34" charset="0"/>
              <a:buChar char="•"/>
            </a:pPr>
            <a:r>
              <a:rPr lang="en-IN" dirty="0"/>
              <a:t>They also save us from the harmful ultra violet rays. Which is responsible for skin cancer.</a:t>
            </a:r>
          </a:p>
          <a:p>
            <a:pPr marL="285750" indent="-285750">
              <a:buFont typeface="Arial" panose="020B0604020202020204" pitchFamily="34" charset="0"/>
              <a:buChar char="•"/>
            </a:pPr>
            <a:r>
              <a:rPr lang="en-IN" dirty="0"/>
              <a:t>Trees are also important for many industries, like timber, paper, rubber, silk etc…., helping in economic development.</a:t>
            </a:r>
          </a:p>
          <a:p>
            <a:pPr marL="285750" indent="-285750">
              <a:buFont typeface="Arial" panose="020B0604020202020204" pitchFamily="34" charset="0"/>
              <a:buChar char="•"/>
            </a:pPr>
            <a:r>
              <a:rPr lang="en-IN" dirty="0"/>
              <a:t>From roots to leaves, every part of a tree is beneficial to us…</a:t>
            </a:r>
          </a:p>
          <a:p>
            <a:pPr marL="285750" indent="-285750">
              <a:buFont typeface="Arial" panose="020B0604020202020204" pitchFamily="34" charset="0"/>
              <a:buChar char="•"/>
            </a:pPr>
            <a:r>
              <a:rPr lang="en-IN" dirty="0"/>
              <a:t>Trees are very important for life on our plant.</a:t>
            </a:r>
          </a:p>
        </p:txBody>
      </p:sp>
    </p:spTree>
    <p:extLst>
      <p:ext uri="{BB962C8B-B14F-4D97-AF65-F5344CB8AC3E}">
        <p14:creationId xmlns:p14="http://schemas.microsoft.com/office/powerpoint/2010/main" val="201684178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8906-A94B-4776-780A-45DF196C992E}"/>
              </a:ext>
            </a:extLst>
          </p:cNvPr>
          <p:cNvSpPr>
            <a:spLocks noGrp="1"/>
          </p:cNvSpPr>
          <p:nvPr>
            <p:ph type="title"/>
          </p:nvPr>
        </p:nvSpPr>
        <p:spPr/>
        <p:txBody>
          <a:bodyPr/>
          <a:lstStyle/>
          <a:p>
            <a:r>
              <a:rPr lang="en-IN" dirty="0"/>
              <a:t>ANALYZING OF TREE PLANTATION GRAPH</a:t>
            </a:r>
          </a:p>
        </p:txBody>
      </p:sp>
      <p:pic>
        <p:nvPicPr>
          <p:cNvPr id="6" name="Picture Placeholder 5">
            <a:extLst>
              <a:ext uri="{FF2B5EF4-FFF2-40B4-BE49-F238E27FC236}">
                <a16:creationId xmlns:a16="http://schemas.microsoft.com/office/drawing/2014/main" id="{1FF4C5D8-8AF3-DC71-767F-215209460158}"/>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829" r="13829"/>
          <a:stretch>
            <a:fillRect/>
          </a:stretch>
        </p:blipFill>
        <p:spPr>
          <a:xfrm>
            <a:off x="5180012" y="673661"/>
            <a:ext cx="6172200" cy="4873625"/>
          </a:xfrm>
        </p:spPr>
      </p:pic>
      <p:sp>
        <p:nvSpPr>
          <p:cNvPr id="4" name="Text Placeholder 3">
            <a:extLst>
              <a:ext uri="{FF2B5EF4-FFF2-40B4-BE49-F238E27FC236}">
                <a16:creationId xmlns:a16="http://schemas.microsoft.com/office/drawing/2014/main" id="{9F660E6D-84F9-139E-63E1-C4B229850CA1}"/>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IN" dirty="0"/>
              <a:t>In graph theory , a tree is an undirected graph in which any two vertices are connected by exactly one path or equivalently a connected acyclic undirected graph.</a:t>
            </a:r>
          </a:p>
          <a:p>
            <a:pPr marL="285750" indent="-285750">
              <a:buFont typeface="Arial" panose="020B0604020202020204" pitchFamily="34" charset="0"/>
              <a:buChar char="•"/>
            </a:pPr>
            <a:r>
              <a:rPr lang="en-IN" dirty="0"/>
              <a:t>A tree represents hierarchical structure in a graphical form.</a:t>
            </a:r>
          </a:p>
          <a:p>
            <a:pPr marL="285750" indent="-285750">
              <a:buFont typeface="Arial" panose="020B0604020202020204" pitchFamily="34" charset="0"/>
              <a:buChar char="•"/>
            </a:pPr>
            <a:r>
              <a:rPr lang="en-IN" dirty="0"/>
              <a:t>The elements of trees are called their nodes and the edges of the tree are called branches.</a:t>
            </a:r>
          </a:p>
          <a:p>
            <a:pPr marL="285750" indent="-285750">
              <a:buFont typeface="Arial" panose="020B0604020202020204" pitchFamily="34" charset="0"/>
              <a:buChar char="•"/>
            </a:pPr>
            <a:r>
              <a:rPr lang="en-IN" dirty="0"/>
              <a:t>A tree with n vertices has (n-1) edges.</a:t>
            </a:r>
          </a:p>
          <a:p>
            <a:pPr marL="285750" indent="-285750">
              <a:buFont typeface="Arial" panose="020B0604020202020204" pitchFamily="34" charset="0"/>
              <a:buChar char="•"/>
            </a:pPr>
            <a:r>
              <a:rPr lang="en-IN" dirty="0"/>
              <a:t>Trees provide many useful applications as simple as a family tree to as complex as trees in data structures of computer science. </a:t>
            </a:r>
          </a:p>
        </p:txBody>
      </p:sp>
      <p:sp>
        <p:nvSpPr>
          <p:cNvPr id="7" name="TextBox 6">
            <a:extLst>
              <a:ext uri="{FF2B5EF4-FFF2-40B4-BE49-F238E27FC236}">
                <a16:creationId xmlns:a16="http://schemas.microsoft.com/office/drawing/2014/main" id="{92BF1E27-0A0E-203A-BC04-F2955874D9AD}"/>
              </a:ext>
            </a:extLst>
          </p:cNvPr>
          <p:cNvSpPr txBox="1"/>
          <p:nvPr/>
        </p:nvSpPr>
        <p:spPr>
          <a:xfrm>
            <a:off x="5180012" y="5547286"/>
            <a:ext cx="6172200" cy="230832"/>
          </a:xfrm>
          <a:prstGeom prst="rect">
            <a:avLst/>
          </a:prstGeom>
          <a:noFill/>
        </p:spPr>
        <p:txBody>
          <a:bodyPr wrap="square" rtlCol="0">
            <a:spAutoFit/>
          </a:bodyPr>
          <a:lstStyle/>
          <a:p>
            <a:r>
              <a:rPr lang="en-IN" sz="900">
                <a:hlinkClick r:id="rId3" tooltip="https://www.frontiersin.org/articles/10.3389/fsufs.2019.00122/full"/>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489945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A3F698-EFDA-26ED-7FF8-DF31D63F95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274538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8944-845D-7BE2-D7BA-3CDCB9A721CE}"/>
              </a:ext>
            </a:extLst>
          </p:cNvPr>
          <p:cNvSpPr>
            <a:spLocks noGrp="1"/>
          </p:cNvSpPr>
          <p:nvPr>
            <p:ph type="title"/>
          </p:nvPr>
        </p:nvSpPr>
        <p:spPr/>
        <p:txBody>
          <a:bodyPr/>
          <a:lstStyle/>
          <a:p>
            <a:r>
              <a:rPr lang="en-US" dirty="0"/>
              <a:t>INTRODUCTION</a:t>
            </a:r>
            <a:endParaRPr lang="en-IN" dirty="0"/>
          </a:p>
        </p:txBody>
      </p:sp>
      <p:pic>
        <p:nvPicPr>
          <p:cNvPr id="6" name="Content Placeholder 5">
            <a:extLst>
              <a:ext uri="{FF2B5EF4-FFF2-40B4-BE49-F238E27FC236}">
                <a16:creationId xmlns:a16="http://schemas.microsoft.com/office/drawing/2014/main" id="{A4A33DC0-EE0D-A8B2-2EC3-DAAED975F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1590675"/>
            <a:ext cx="6251575" cy="3125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BB0A5ED6-6E19-1105-CA95-5F908D771CAC}"/>
              </a:ext>
            </a:extLst>
          </p:cNvPr>
          <p:cNvSpPr>
            <a:spLocks noGrp="1"/>
          </p:cNvSpPr>
          <p:nvPr>
            <p:ph type="body" sz="half" idx="2"/>
          </p:nvPr>
        </p:nvSpPr>
        <p:spPr>
          <a:xfrm>
            <a:off x="1073151" y="2260738"/>
            <a:ext cx="3547533" cy="4525544"/>
          </a:xfrm>
        </p:spPr>
        <p:txBody>
          <a:bodyPr>
            <a:normAutofit fontScale="92500"/>
          </a:bodyPr>
          <a:lstStyle/>
          <a:p>
            <a:pPr marL="285750" indent="-285750">
              <a:buFont typeface="Arial" panose="020B0604020202020204" pitchFamily="34" charset="0"/>
              <a:buChar char="•"/>
            </a:pPr>
            <a:r>
              <a:rPr lang="en-US" dirty="0"/>
              <a:t>A plantation is a long , artificially-Established forest, farm or estate, where crops are grow for sale, often in distant markets.</a:t>
            </a:r>
          </a:p>
          <a:p>
            <a:pPr marL="285750" indent="-285750">
              <a:buFont typeface="Arial" panose="020B0604020202020204" pitchFamily="34" charset="0"/>
              <a:buChar char="•"/>
            </a:pPr>
            <a:r>
              <a:rPr lang="en-US" dirty="0"/>
              <a:t>Tree plantation is the process of transferring of seedlings from one place to another for different purposes.</a:t>
            </a:r>
          </a:p>
          <a:p>
            <a:pPr marL="285750" indent="-285750">
              <a:buFont typeface="Arial" panose="020B0604020202020204" pitchFamily="34" charset="0"/>
              <a:buChar char="•"/>
            </a:pPr>
            <a:r>
              <a:rPr lang="en-US" dirty="0"/>
              <a:t>Furthermore, there are various reasons behind tree plantation but the most important are forestry, land reclamation, and landscaping.</a:t>
            </a:r>
          </a:p>
          <a:p>
            <a:pPr marL="285750" indent="-285750">
              <a:buFont typeface="Arial" panose="020B0604020202020204" pitchFamily="34" charset="0"/>
              <a:buChar char="•"/>
            </a:pPr>
            <a:r>
              <a:rPr lang="en-US" dirty="0"/>
              <a:t>Each process of tree plantation is important and unique in its own way.</a:t>
            </a:r>
          </a:p>
          <a:p>
            <a:pPr marL="285750" indent="-285750">
              <a:buFont typeface="Arial" panose="020B0604020202020204" pitchFamily="34" charset="0"/>
              <a:buChar char="•"/>
            </a:pPr>
            <a:r>
              <a:rPr lang="en-US" dirty="0"/>
              <a:t>Tree planting is the process of transplanting tree seedlings, generally for forestry, land reclamation , or landscaping purpose.</a:t>
            </a:r>
            <a:endParaRPr lang="en-IN" dirty="0"/>
          </a:p>
        </p:txBody>
      </p:sp>
    </p:spTree>
    <p:extLst>
      <p:ext uri="{BB962C8B-B14F-4D97-AF65-F5344CB8AC3E}">
        <p14:creationId xmlns:p14="http://schemas.microsoft.com/office/powerpoint/2010/main" val="214609195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2262-819F-CDFF-E03A-2EC175DB98D4}"/>
              </a:ext>
            </a:extLst>
          </p:cNvPr>
          <p:cNvSpPr>
            <a:spLocks noGrp="1"/>
          </p:cNvSpPr>
          <p:nvPr>
            <p:ph type="title"/>
          </p:nvPr>
        </p:nvSpPr>
        <p:spPr/>
        <p:txBody>
          <a:bodyPr/>
          <a:lstStyle/>
          <a:p>
            <a:r>
              <a:rPr lang="en-US" dirty="0"/>
              <a:t>What is Tree plantation ?</a:t>
            </a:r>
            <a:endParaRPr lang="en-IN" dirty="0"/>
          </a:p>
        </p:txBody>
      </p:sp>
      <p:pic>
        <p:nvPicPr>
          <p:cNvPr id="6" name="Picture Placeholder 5">
            <a:extLst>
              <a:ext uri="{FF2B5EF4-FFF2-40B4-BE49-F238E27FC236}">
                <a16:creationId xmlns:a16="http://schemas.microsoft.com/office/drawing/2014/main" id="{48BA5DBB-C6DB-735B-7CF0-377591A35F8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07" r="12007"/>
          <a:stretch>
            <a:fillRect/>
          </a:stretch>
        </p:blipFill>
        <p:spPr>
          <a:xfrm>
            <a:off x="5180012" y="1257300"/>
            <a:ext cx="6172200" cy="4608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72C11D22-7386-6BEA-A754-F379C81AAD44}"/>
              </a:ext>
            </a:extLst>
          </p:cNvPr>
          <p:cNvSpPr>
            <a:spLocks noGrp="1"/>
          </p:cNvSpPr>
          <p:nvPr>
            <p:ph type="body" sz="half" idx="2"/>
          </p:nvPr>
        </p:nvSpPr>
        <p:spPr>
          <a:xfrm>
            <a:off x="839788" y="2057399"/>
            <a:ext cx="3932237" cy="4873625"/>
          </a:xfrm>
        </p:spPr>
        <p:txBody>
          <a:bodyPr>
            <a:normAutofit fontScale="92500" lnSpcReduction="20000"/>
          </a:bodyPr>
          <a:lstStyle/>
          <a:p>
            <a:pPr marL="285750" indent="-285750">
              <a:buFont typeface="Arial" panose="020B0604020202020204" pitchFamily="34" charset="0"/>
              <a:buChar char="•"/>
            </a:pPr>
            <a:r>
              <a:rPr lang="en-US" dirty="0"/>
              <a:t>Tree-planting is the process of transplanting tree seedlings, generally for forestry, land reclamation, or landscaping purpose.</a:t>
            </a:r>
          </a:p>
          <a:p>
            <a:pPr marL="285750" indent="-285750">
              <a:buFont typeface="Arial" panose="020B0604020202020204" pitchFamily="34" charset="0"/>
              <a:buChar char="•"/>
            </a:pPr>
            <a:r>
              <a:rPr lang="en-US" dirty="0"/>
              <a:t>Trees contribute to their environment by providing oxygen, improving air quality, climate amelioration, conserving water, preserving soil, and supporting of photosynthesis, trees take in carbon dioxide and produce the oxygen we breathe.</a:t>
            </a:r>
          </a:p>
          <a:p>
            <a:pPr marL="285750" indent="-285750">
              <a:buFont typeface="Arial" panose="020B0604020202020204" pitchFamily="34" charset="0"/>
              <a:buChar char="•"/>
            </a:pPr>
            <a:r>
              <a:rPr lang="en-US" dirty="0"/>
              <a:t>A tree plantation , forest plantation, plantation forest or timber plantation is a forest planted for wood, usually by planting one type of tree as a monoculture forest.</a:t>
            </a:r>
          </a:p>
          <a:p>
            <a:pPr marL="285750" indent="-285750">
              <a:buFont typeface="Arial" panose="020B0604020202020204" pitchFamily="34" charset="0"/>
              <a:buChar char="•"/>
            </a:pPr>
            <a:r>
              <a:rPr lang="en-US" dirty="0"/>
              <a:t>Trees provide food, protection, and homes for many birds and mammals.</a:t>
            </a:r>
          </a:p>
          <a:p>
            <a:pPr marL="285750" indent="-285750">
              <a:buFont typeface="Arial" panose="020B0604020202020204" pitchFamily="34" charset="0"/>
              <a:buChar char="•"/>
            </a:pPr>
            <a:r>
              <a:rPr lang="en-US" dirty="0"/>
              <a:t>Trees help us giving us fruit, wood, flowers, and fuel.</a:t>
            </a:r>
          </a:p>
          <a:p>
            <a:pPr marL="285750" indent="-285750">
              <a:buFont typeface="Arial" panose="020B0604020202020204" pitchFamily="34" charset="0"/>
              <a:buChar char="•"/>
            </a:pPr>
            <a:endParaRPr lang="en-IN" dirty="0"/>
          </a:p>
        </p:txBody>
      </p:sp>
      <p:pic>
        <p:nvPicPr>
          <p:cNvPr id="3" name="Picture 4">
            <a:extLst>
              <a:ext uri="{FF2B5EF4-FFF2-40B4-BE49-F238E27FC236}">
                <a16:creationId xmlns:a16="http://schemas.microsoft.com/office/drawing/2014/main" id="{16FDA0DC-9CC1-EA9F-4B7D-0A1D12117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266" y="1204906"/>
            <a:ext cx="6529691" cy="4660906"/>
          </a:xfrm>
          <a:prstGeom prst="rect">
            <a:avLst/>
          </a:prstGeom>
        </p:spPr>
      </p:pic>
    </p:spTree>
    <p:extLst>
      <p:ext uri="{BB962C8B-B14F-4D97-AF65-F5344CB8AC3E}">
        <p14:creationId xmlns:p14="http://schemas.microsoft.com/office/powerpoint/2010/main" val="38728723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406C-D5C5-828E-7790-119E289D2D2F}"/>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AF9B5BD5-6847-46A0-4FA1-CC3C935EDAD5}"/>
              </a:ext>
            </a:extLst>
          </p:cNvPr>
          <p:cNvSpPr>
            <a:spLocks noGrp="1"/>
          </p:cNvSpPr>
          <p:nvPr>
            <p:ph sz="half" idx="1"/>
          </p:nvPr>
        </p:nvSpPr>
        <p:spPr>
          <a:xfrm>
            <a:off x="818712" y="2213322"/>
            <a:ext cx="5185873" cy="4447454"/>
          </a:xfrm>
        </p:spPr>
        <p:txBody>
          <a:bodyPr>
            <a:normAutofit fontScale="92500" lnSpcReduction="20000"/>
          </a:bodyPr>
          <a:lstStyle/>
          <a:p>
            <a:r>
              <a:rPr lang="en-US" dirty="0"/>
              <a:t>Protest cutting trees and promote plantation.</a:t>
            </a:r>
          </a:p>
          <a:p>
            <a:r>
              <a:rPr lang="en-US" dirty="0"/>
              <a:t>Stop using plastic tags, Bags for commodities in retail stores.</a:t>
            </a:r>
          </a:p>
          <a:p>
            <a:r>
              <a:rPr lang="en-US" dirty="0"/>
              <a:t>Foot path facilities. 95% of roads in India are missing foot paths, and, areas of plantations around roads to decrease the damage caused by pollution.</a:t>
            </a:r>
          </a:p>
          <a:p>
            <a:r>
              <a:rPr lang="en-US" dirty="0"/>
              <a:t>Promote plantation awareness at schools and educational institutes as they stand to make our tomorrow.</a:t>
            </a:r>
          </a:p>
          <a:p>
            <a:r>
              <a:rPr lang="en-US" dirty="0"/>
              <a:t>Basic community responsibility awareness.</a:t>
            </a:r>
            <a:endParaRPr lang="en-IN" dirty="0"/>
          </a:p>
        </p:txBody>
      </p:sp>
      <p:sp>
        <p:nvSpPr>
          <p:cNvPr id="4" name="Content Placeholder 3">
            <a:extLst>
              <a:ext uri="{FF2B5EF4-FFF2-40B4-BE49-F238E27FC236}">
                <a16:creationId xmlns:a16="http://schemas.microsoft.com/office/drawing/2014/main" id="{E0FDCB58-79AC-CF58-82C2-83C3F0CBB89F}"/>
              </a:ext>
            </a:extLst>
          </p:cNvPr>
          <p:cNvSpPr>
            <a:spLocks noGrp="1"/>
          </p:cNvSpPr>
          <p:nvPr>
            <p:ph sz="half" idx="2"/>
          </p:nvPr>
        </p:nvSpPr>
        <p:spPr>
          <a:xfrm>
            <a:off x="6187415" y="2222286"/>
            <a:ext cx="5194583" cy="4743289"/>
          </a:xfrm>
        </p:spPr>
        <p:txBody>
          <a:bodyPr>
            <a:normAutofit fontScale="92500" lnSpcReduction="20000"/>
          </a:bodyPr>
          <a:lstStyle/>
          <a:p>
            <a:r>
              <a:rPr lang="en-US" dirty="0"/>
              <a:t>Awareness and education of a greener environment</a:t>
            </a:r>
          </a:p>
          <a:p>
            <a:r>
              <a:rPr lang="en-US" dirty="0"/>
              <a:t>To Minimize usage of plastic promotional banners and other signs in political campaigns.</a:t>
            </a:r>
          </a:p>
          <a:p>
            <a:r>
              <a:rPr lang="en-US" dirty="0"/>
              <a:t>Advice to use alternate power, like solar and wind.</a:t>
            </a:r>
          </a:p>
          <a:p>
            <a:r>
              <a:rPr lang="en-US" dirty="0"/>
              <a:t>Improve soil structure and water infiltration reduce erosion and provide fodder, fuelwood and biomass for mulching.</a:t>
            </a:r>
          </a:p>
          <a:p>
            <a:r>
              <a:rPr lang="en-US" dirty="0"/>
              <a:t>To reduce the surface run-off discharge and checking soil erosion along the embankments.</a:t>
            </a:r>
          </a:p>
          <a:p>
            <a:r>
              <a:rPr lang="en-US" dirty="0"/>
              <a:t>To reduce temperature and increase humidity.</a:t>
            </a:r>
          </a:p>
          <a:p>
            <a:r>
              <a:rPr lang="en-US" dirty="0"/>
              <a:t>To reduce noise pollution to the neighboring household population.</a:t>
            </a:r>
            <a:endParaRPr lang="en-IN" dirty="0"/>
          </a:p>
        </p:txBody>
      </p:sp>
    </p:spTree>
    <p:extLst>
      <p:ext uri="{BB962C8B-B14F-4D97-AF65-F5344CB8AC3E}">
        <p14:creationId xmlns:p14="http://schemas.microsoft.com/office/powerpoint/2010/main" val="165231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7B24-D756-BB9B-0A90-8E14031675AF}"/>
              </a:ext>
            </a:extLst>
          </p:cNvPr>
          <p:cNvSpPr>
            <a:spLocks noGrp="1"/>
          </p:cNvSpPr>
          <p:nvPr>
            <p:ph type="title"/>
          </p:nvPr>
        </p:nvSpPr>
        <p:spPr/>
        <p:txBody>
          <a:bodyPr/>
          <a:lstStyle/>
          <a:p>
            <a:r>
              <a:rPr lang="en-US" dirty="0"/>
              <a:t>IMPLEMENTATION OF COMMUNITY SERVICE PROJECT</a:t>
            </a:r>
            <a:endParaRPr lang="en-IN" dirty="0"/>
          </a:p>
        </p:txBody>
      </p:sp>
      <p:pic>
        <p:nvPicPr>
          <p:cNvPr id="6" name="Picture Placeholder 5">
            <a:extLst>
              <a:ext uri="{FF2B5EF4-FFF2-40B4-BE49-F238E27FC236}">
                <a16:creationId xmlns:a16="http://schemas.microsoft.com/office/drawing/2014/main" id="{470638F2-9261-3EA5-270C-B480210DA05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8B211E09-921C-84EF-2B5C-C4569A42444C}"/>
              </a:ext>
            </a:extLst>
          </p:cNvPr>
          <p:cNvSpPr>
            <a:spLocks noGrp="1"/>
          </p:cNvSpPr>
          <p:nvPr>
            <p:ph type="body" sz="half" idx="2"/>
          </p:nvPr>
        </p:nvSpPr>
        <p:spPr>
          <a:xfrm>
            <a:off x="839788" y="2057399"/>
            <a:ext cx="3932237" cy="4970929"/>
          </a:xfrm>
        </p:spPr>
        <p:txBody>
          <a:bodyPr>
            <a:normAutofit/>
          </a:bodyPr>
          <a:lstStyle/>
          <a:p>
            <a:r>
              <a:rPr lang="en-US" dirty="0"/>
              <a:t>I had the pleasure of a day of tree planting with nearly 10 graduate students, their partners, and Laura de olden of the graduate program office on Saturday, oct.10.This was one of many community building events our graduate students are participating in this year – connecting with each other and with staff and faculty outside the </a:t>
            </a:r>
            <a:r>
              <a:rPr lang="en-IN" dirty="0"/>
              <a:t>(often) virtual classroom.</a:t>
            </a:r>
          </a:p>
          <a:p>
            <a:r>
              <a:rPr lang="en-IN" dirty="0"/>
              <a:t>We worked in shifts for nearly five hours at the cedar ridge preserve in Hopewell, a beautiful green space right in Princeton’s backyard. This event was part of a series of tree plantings organized by the local D&amp;R Greenway Land Trust, which conserves more than 20,000 acres of land in central new jersey. </a:t>
            </a:r>
          </a:p>
        </p:txBody>
      </p:sp>
    </p:spTree>
    <p:extLst>
      <p:ext uri="{BB962C8B-B14F-4D97-AF65-F5344CB8AC3E}">
        <p14:creationId xmlns:p14="http://schemas.microsoft.com/office/powerpoint/2010/main" val="36977006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BB52-BCCC-9522-0BE0-5762567C4212}"/>
              </a:ext>
            </a:extLst>
          </p:cNvPr>
          <p:cNvSpPr>
            <a:spLocks noGrp="1"/>
          </p:cNvSpPr>
          <p:nvPr>
            <p:ph type="title"/>
          </p:nvPr>
        </p:nvSpPr>
        <p:spPr>
          <a:xfrm>
            <a:off x="502024" y="98612"/>
            <a:ext cx="4126566" cy="888813"/>
          </a:xfrm>
        </p:spPr>
        <p:txBody>
          <a:bodyPr>
            <a:normAutofit fontScale="90000"/>
          </a:bodyPr>
          <a:lstStyle/>
          <a:p>
            <a:r>
              <a:rPr lang="en-IN" dirty="0"/>
              <a:t>Community Service My Team Planning </a:t>
            </a:r>
          </a:p>
        </p:txBody>
      </p:sp>
      <p:pic>
        <p:nvPicPr>
          <p:cNvPr id="10" name="Picture Placeholder 9">
            <a:extLst>
              <a:ext uri="{FF2B5EF4-FFF2-40B4-BE49-F238E27FC236}">
                <a16:creationId xmlns:a16="http://schemas.microsoft.com/office/drawing/2014/main" id="{FEA5473A-EC41-C2CD-BE6D-2918BC6FA23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527" b="17527"/>
          <a:stretch>
            <a:fillRect/>
          </a:stretch>
        </p:blipFill>
        <p:spPr>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84C5CF1C-3B2C-B292-C68A-6E61610F63EE}"/>
              </a:ext>
            </a:extLst>
          </p:cNvPr>
          <p:cNvSpPr>
            <a:spLocks noGrp="1"/>
          </p:cNvSpPr>
          <p:nvPr>
            <p:ph type="body" sz="half" idx="2"/>
          </p:nvPr>
        </p:nvSpPr>
        <p:spPr>
          <a:xfrm>
            <a:off x="397248" y="170330"/>
            <a:ext cx="4231342" cy="7475257"/>
          </a:xfrm>
        </p:spPr>
        <p:txBody>
          <a:bodyPr>
            <a:noAutofit/>
          </a:bodyPr>
          <a:lstStyle/>
          <a:p>
            <a:r>
              <a:rPr lang="en-IN" dirty="0"/>
              <a:t>The following key stages are often used when developing  a community project:</a:t>
            </a:r>
          </a:p>
          <a:p>
            <a:r>
              <a:rPr lang="en-IN" dirty="0"/>
              <a:t>1: analysis of prevailing situation</a:t>
            </a:r>
          </a:p>
          <a:p>
            <a:r>
              <a:rPr lang="en-IN" dirty="0"/>
              <a:t>2: problem assessment</a:t>
            </a:r>
          </a:p>
          <a:p>
            <a:r>
              <a:rPr lang="en-IN" dirty="0"/>
              <a:t>3: solicitation of public participation in prioritizing local needs</a:t>
            </a:r>
          </a:p>
          <a:p>
            <a:r>
              <a:rPr lang="en-IN" dirty="0"/>
              <a:t>4: assessment of the finance and other resources required to implement the project</a:t>
            </a:r>
          </a:p>
          <a:p>
            <a:r>
              <a:rPr lang="en-IN" dirty="0"/>
              <a:t>5: There is more than one way to get local projects initiated. Most approaches are interlinked and not mutually exclusive. Common to all of them is the need to plan locally the content and intended outcome of each project, in order to improve its prospects for successful implementation.</a:t>
            </a:r>
          </a:p>
          <a:p>
            <a:r>
              <a:rPr lang="en-IN" dirty="0"/>
              <a:t>6: keeping local political leaders, community leaders and the general public informed of progress during project design and implementation.</a:t>
            </a:r>
          </a:p>
        </p:txBody>
      </p:sp>
    </p:spTree>
    <p:extLst>
      <p:ext uri="{BB962C8B-B14F-4D97-AF65-F5344CB8AC3E}">
        <p14:creationId xmlns:p14="http://schemas.microsoft.com/office/powerpoint/2010/main" val="131900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0A26-A4A5-AADA-661D-BAFC2A60D3C4}"/>
              </a:ext>
            </a:extLst>
          </p:cNvPr>
          <p:cNvSpPr>
            <a:spLocks noGrp="1"/>
          </p:cNvSpPr>
          <p:nvPr>
            <p:ph type="title"/>
          </p:nvPr>
        </p:nvSpPr>
        <p:spPr/>
        <p:txBody>
          <a:bodyPr/>
          <a:lstStyle/>
          <a:p>
            <a:r>
              <a:rPr lang="en-IN" dirty="0"/>
              <a:t>Plantation Procedure</a:t>
            </a:r>
          </a:p>
        </p:txBody>
      </p:sp>
      <p:sp>
        <p:nvSpPr>
          <p:cNvPr id="3" name="Content Placeholder 2">
            <a:extLst>
              <a:ext uri="{FF2B5EF4-FFF2-40B4-BE49-F238E27FC236}">
                <a16:creationId xmlns:a16="http://schemas.microsoft.com/office/drawing/2014/main" id="{6F9E87FC-82EF-92CA-1B94-4F2896072995}"/>
              </a:ext>
            </a:extLst>
          </p:cNvPr>
          <p:cNvSpPr>
            <a:spLocks noGrp="1"/>
          </p:cNvSpPr>
          <p:nvPr>
            <p:ph idx="1"/>
          </p:nvPr>
        </p:nvSpPr>
        <p:spPr>
          <a:xfrm>
            <a:off x="838200" y="1825624"/>
            <a:ext cx="10515600" cy="5032375"/>
          </a:xfrm>
        </p:spPr>
        <p:txBody>
          <a:bodyPr/>
          <a:lstStyle/>
          <a:p>
            <a:r>
              <a:rPr lang="en-IN" dirty="0"/>
              <a:t>This simple exercise prepares young kids to plant trees . Begin by making cards that illustrate, either with words or drawings, the steps for tree planting (or ask the kids to draw the steps). The drawings and words are on one side on the other you or the kids can wrote an inspiring phrase such as we plant the future you can laminate the cards with clear tape to prevent damage to the drawings . The following come from peace Corps/Paraguay:</a:t>
            </a:r>
          </a:p>
          <a:p>
            <a:r>
              <a:rPr lang="en-IN" dirty="0"/>
              <a:t>Cleaning the site</a:t>
            </a:r>
          </a:p>
          <a:p>
            <a:r>
              <a:rPr lang="en-IN" dirty="0"/>
              <a:t>Digging a hole</a:t>
            </a:r>
          </a:p>
          <a:p>
            <a:r>
              <a:rPr lang="en-IN" dirty="0"/>
              <a:t>Obtaining the plant</a:t>
            </a:r>
          </a:p>
          <a:p>
            <a:r>
              <a:rPr lang="en-IN" dirty="0"/>
              <a:t>Watering the seedling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892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7C06-2685-0DF5-3343-DED2C439CF0D}"/>
              </a:ext>
            </a:extLst>
          </p:cNvPr>
          <p:cNvSpPr>
            <a:spLocks noGrp="1"/>
          </p:cNvSpPr>
          <p:nvPr>
            <p:ph type="title"/>
          </p:nvPr>
        </p:nvSpPr>
        <p:spPr/>
        <p:txBody>
          <a:bodyPr>
            <a:normAutofit fontScale="90000"/>
          </a:bodyPr>
          <a:lstStyle/>
          <a:p>
            <a:r>
              <a:rPr lang="en-IN" dirty="0"/>
              <a:t>Simple steps to planting </a:t>
            </a:r>
            <a:r>
              <a:rPr lang="en-IN"/>
              <a:t>a tree</a:t>
            </a:r>
            <a:br>
              <a:rPr lang="en-IN"/>
            </a:br>
            <a:endParaRPr lang="en-IN" dirty="0"/>
          </a:p>
        </p:txBody>
      </p:sp>
      <p:sp>
        <p:nvSpPr>
          <p:cNvPr id="3" name="Content Placeholder 2">
            <a:extLst>
              <a:ext uri="{FF2B5EF4-FFF2-40B4-BE49-F238E27FC236}">
                <a16:creationId xmlns:a16="http://schemas.microsoft.com/office/drawing/2014/main" id="{AD208012-8DF8-B0CD-A3D9-9C2D545C0010}"/>
              </a:ext>
            </a:extLst>
          </p:cNvPr>
          <p:cNvSpPr>
            <a:spLocks noGrp="1"/>
          </p:cNvSpPr>
          <p:nvPr>
            <p:ph idx="1"/>
          </p:nvPr>
        </p:nvSpPr>
        <p:spPr/>
        <p:txBody>
          <a:bodyPr>
            <a:normAutofit/>
          </a:bodyPr>
          <a:lstStyle/>
          <a:p>
            <a:r>
              <a:rPr lang="en-IN" dirty="0"/>
              <a:t>Removing the plant from the pot</a:t>
            </a:r>
          </a:p>
          <a:p>
            <a:r>
              <a:rPr lang="en-IN" dirty="0"/>
              <a:t>Placing the plant in the hole</a:t>
            </a:r>
          </a:p>
          <a:p>
            <a:r>
              <a:rPr lang="en-IN" dirty="0"/>
              <a:t>Covering the roots with soil</a:t>
            </a:r>
          </a:p>
          <a:p>
            <a:r>
              <a:rPr lang="en-IN" dirty="0"/>
              <a:t>Gently packing the soil around the tree</a:t>
            </a:r>
          </a:p>
          <a:p>
            <a:r>
              <a:rPr lang="en-IN" dirty="0"/>
              <a:t>Watering the plant its new home</a:t>
            </a:r>
          </a:p>
          <a:p>
            <a:r>
              <a:rPr lang="en-IN" dirty="0"/>
              <a:t>Putting up a fence to keep animals from eating the seedling</a:t>
            </a:r>
          </a:p>
          <a:p>
            <a:r>
              <a:rPr lang="en-IN" dirty="0"/>
              <a:t>Place the plant in the hole and back fill it with soil to cover the roots</a:t>
            </a:r>
          </a:p>
          <a:p>
            <a:r>
              <a:rPr lang="en-IN" dirty="0"/>
              <a:t>This trick makes the most of any rain that comes which is important in our climate</a:t>
            </a:r>
          </a:p>
          <a:p>
            <a:r>
              <a:rPr lang="en-IN" dirty="0"/>
              <a:t>Make sure the soil around the plant is firm</a:t>
            </a:r>
          </a:p>
        </p:txBody>
      </p:sp>
    </p:spTree>
    <p:extLst>
      <p:ext uri="{BB962C8B-B14F-4D97-AF65-F5344CB8AC3E}">
        <p14:creationId xmlns:p14="http://schemas.microsoft.com/office/powerpoint/2010/main" val="2628700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1051</TotalTime>
  <Words>2247</Words>
  <Application>Microsoft Office PowerPoint</Application>
  <PresentationFormat>Widescreen</PresentationFormat>
  <Paragraphs>137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Quotable</vt:lpstr>
      <vt:lpstr>COMMUNITY SERVICE PROJECT PLANTATION</vt:lpstr>
      <vt:lpstr>PRESENTED BY:</vt:lpstr>
      <vt:lpstr>INTRODUCTION</vt:lpstr>
      <vt:lpstr>What is Tree plantation ?</vt:lpstr>
      <vt:lpstr>OBJECTIVES</vt:lpstr>
      <vt:lpstr>IMPLEMENTATION OF COMMUNITY SERVICE PROJECT</vt:lpstr>
      <vt:lpstr>Community Service My Team Planning </vt:lpstr>
      <vt:lpstr>Plantation Procedure</vt:lpstr>
      <vt:lpstr>Simple steps to planting a tree </vt:lpstr>
      <vt:lpstr>Plantation Procedure To My Team Work</vt:lpstr>
      <vt:lpstr>NINE IMPORTANT STEPS</vt:lpstr>
      <vt:lpstr>2:Dig a proper planting hole.</vt:lpstr>
      <vt:lpstr>3: Ensure root ball is 1-2 above soil.</vt:lpstr>
      <vt:lpstr>5: Don’t amend the soil.</vt:lpstr>
      <vt:lpstr>7:Mulching</vt:lpstr>
      <vt:lpstr>EXPECTED OUTCOMES</vt:lpstr>
      <vt:lpstr>TIME FRAME FOR THE COMMUNITY SERVICE PROJECT</vt:lpstr>
      <vt:lpstr>Complimenting the community service project the my team be involved to take up some awareness</vt:lpstr>
      <vt:lpstr>DEDICATE:</vt:lpstr>
      <vt:lpstr>Planting Trees of village Awareness</vt:lpstr>
      <vt:lpstr>Benefits of planting trees in team work</vt:lpstr>
      <vt:lpstr>ANALYZING OF TREE PLANTATION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SERVICE PROJECT PLANTATION</dc:title>
  <dc:creator>maha.kavala8790@gmail.com</dc:creator>
  <cp:lastModifiedBy>Chakra Kavala</cp:lastModifiedBy>
  <cp:revision>4</cp:revision>
  <dcterms:created xsi:type="dcterms:W3CDTF">2022-10-26T06:20:16Z</dcterms:created>
  <dcterms:modified xsi:type="dcterms:W3CDTF">2023-06-12T15:13:29Z</dcterms:modified>
</cp:coreProperties>
</file>