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5" r:id="rId4"/>
  </p:sldMasterIdLst>
  <p:notesMasterIdLst>
    <p:notesMasterId r:id="rId38"/>
  </p:notesMasterIdLst>
  <p:sldIdLst>
    <p:sldId id="256" r:id="rId5"/>
    <p:sldId id="868" r:id="rId6"/>
    <p:sldId id="911" r:id="rId7"/>
    <p:sldId id="912" r:id="rId8"/>
    <p:sldId id="942" r:id="rId9"/>
    <p:sldId id="941" r:id="rId10"/>
    <p:sldId id="916" r:id="rId11"/>
    <p:sldId id="918" r:id="rId12"/>
    <p:sldId id="913" r:id="rId13"/>
    <p:sldId id="914" r:id="rId14"/>
    <p:sldId id="903" r:id="rId15"/>
    <p:sldId id="906" r:id="rId16"/>
    <p:sldId id="905" r:id="rId17"/>
    <p:sldId id="907" r:id="rId18"/>
    <p:sldId id="908" r:id="rId19"/>
    <p:sldId id="909" r:id="rId20"/>
    <p:sldId id="910" r:id="rId21"/>
    <p:sldId id="915" r:id="rId22"/>
    <p:sldId id="920" r:id="rId23"/>
    <p:sldId id="921" r:id="rId24"/>
    <p:sldId id="922" r:id="rId25"/>
    <p:sldId id="923" r:id="rId26"/>
    <p:sldId id="919" r:id="rId27"/>
    <p:sldId id="929" r:id="rId28"/>
    <p:sldId id="930" r:id="rId29"/>
    <p:sldId id="933" r:id="rId30"/>
    <p:sldId id="935" r:id="rId31"/>
    <p:sldId id="932" r:id="rId32"/>
    <p:sldId id="934" r:id="rId33"/>
    <p:sldId id="938" r:id="rId34"/>
    <p:sldId id="936" r:id="rId35"/>
    <p:sldId id="940" r:id="rId36"/>
    <p:sldId id="267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3806" autoAdjust="0"/>
  </p:normalViewPr>
  <p:slideViewPr>
    <p:cSldViewPr snapToGrid="0">
      <p:cViewPr varScale="1">
        <p:scale>
          <a:sx n="56" d="100"/>
          <a:sy n="56" d="100"/>
        </p:scale>
        <p:origin x="10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103B50-3B43-4700-9D9C-33EF347343CC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49EC84-56AD-4BA5-BD49-B477B6F54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729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Advantages of Containers </a:t>
            </a:r>
          </a:p>
          <a:p>
            <a:r>
              <a:rPr lang="en-GB" dirty="0"/>
              <a:t>I Performance: Near-native application performance </a:t>
            </a:r>
          </a:p>
          <a:p>
            <a:r>
              <a:rPr lang="en-GB" dirty="0"/>
              <a:t>I Freedom: Bring your own software environment </a:t>
            </a:r>
          </a:p>
          <a:p>
            <a:r>
              <a:rPr lang="en-GB" dirty="0"/>
              <a:t>I Reproducibility: Package complex software applications into easy to manage, verifiable software units </a:t>
            </a:r>
          </a:p>
          <a:p>
            <a:r>
              <a:rPr lang="en-GB" dirty="0"/>
              <a:t>I Compatibility: Built on open standards available in all major Linux distributions </a:t>
            </a:r>
          </a:p>
          <a:p>
            <a:r>
              <a:rPr lang="en-GB" dirty="0"/>
              <a:t>I Portability: Build once, run (almost) anywhere</a:t>
            </a:r>
          </a:p>
          <a:p>
            <a:endParaRPr lang="en-GB" dirty="0"/>
          </a:p>
          <a:p>
            <a:r>
              <a:rPr lang="en-GB" dirty="0"/>
              <a:t>Containers limitations</a:t>
            </a:r>
          </a:p>
          <a:p>
            <a:r>
              <a:rPr lang="en-GB" dirty="0"/>
              <a:t>Architecture-dependent: </a:t>
            </a:r>
          </a:p>
          <a:p>
            <a:endParaRPr lang="en-GB" dirty="0"/>
          </a:p>
          <a:p>
            <a:r>
              <a:rPr lang="en-GB" dirty="0"/>
              <a:t>Always limited by CPU architecture (x86 64, ARM) and binary format (ELF) I </a:t>
            </a:r>
          </a:p>
          <a:p>
            <a:endParaRPr lang="en-GB" dirty="0"/>
          </a:p>
          <a:p>
            <a:r>
              <a:rPr lang="en-GB" dirty="0"/>
              <a:t>Portability: Requires </a:t>
            </a:r>
            <a:r>
              <a:rPr lang="en-GB" dirty="0" err="1"/>
              <a:t>glibc</a:t>
            </a:r>
            <a:r>
              <a:rPr lang="en-GB" dirty="0"/>
              <a:t> and kernel compatibility between host and container; also requires any other kernel-user space API compatibility (e.g., OFED/IB, NVIDIA/GPUs) I</a:t>
            </a:r>
          </a:p>
          <a:p>
            <a:endParaRPr lang="en-GB" dirty="0"/>
          </a:p>
          <a:p>
            <a:r>
              <a:rPr lang="en-GB" dirty="0"/>
              <a:t>Filesystem isolation: filesystem paths are (mostly) different when viewed inside and outside container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49EC84-56AD-4BA5-BD49-B477B6F54BE9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418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5DB50-30C0-2F96-E64F-0DCBDF315D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0A8435-F16C-CDE1-A8B1-FB71B0242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62E07-5922-7EED-E11C-FCE6CA9C0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35EF-A6EE-47AC-A495-9B6E931EEBD2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20CC0-728F-D7B0-5455-65812FFB7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EA18B-63D4-7790-C25C-B9D31B719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4E64-422E-4D95-8435-B8890217B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771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9938A-B2E6-CADD-2A02-448BD4669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15964A-ECB7-6996-E8F7-015331AA2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7FE57-FEA4-7AE0-8943-92D94DEF8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35EF-A6EE-47AC-A495-9B6E931EEBD2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7079A-A782-0640-9ED9-FAA379697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449A9-8C3F-2A8A-FD16-BFAEFF06D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4E64-422E-4D95-8435-B8890217B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2751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BF4E1C-1B98-0C1D-F2AF-9A516D66CF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97B3D7-40B5-135A-541D-2EAA591D2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CB72F-0A9A-494A-DAC9-F7F5BACAE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35EF-A6EE-47AC-A495-9B6E931EEBD2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1B1E2-607C-585F-4AC4-EA570367A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7C7F6-8BC5-78BE-9A22-8921CD720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4E64-422E-4D95-8435-B8890217B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7033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27381" y="1412776"/>
            <a:ext cx="9601067" cy="1728192"/>
          </a:xfrm>
        </p:spPr>
        <p:txBody>
          <a:bodyPr anchor="b"/>
          <a:lstStyle>
            <a:lvl1pPr>
              <a:defRPr baseline="0">
                <a:solidFill>
                  <a:srgbClr val="0A648F"/>
                </a:solidFill>
                <a:latin typeface="Georgia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526456" y="3212853"/>
            <a:ext cx="9601993" cy="1152525"/>
          </a:xfrm>
        </p:spPr>
        <p:txBody>
          <a:bodyPr/>
          <a:lstStyle>
            <a:lvl1pPr marL="0" indent="0">
              <a:buNone/>
              <a:defRPr sz="2400" b="0"/>
            </a:lvl1pPr>
            <a:lvl2pPr marL="457200" indent="0">
              <a:buNone/>
              <a:defRPr b="0"/>
            </a:lvl2pPr>
            <a:lvl3pPr marL="914400" indent="0">
              <a:buNone/>
              <a:defRPr b="0"/>
            </a:lvl3pPr>
            <a:lvl4pPr marL="1371600" indent="0">
              <a:buNone/>
              <a:defRPr b="0"/>
            </a:lvl4pPr>
            <a:lvl5pPr marL="1828800" indent="0">
              <a:buNone/>
              <a:defRPr b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56" y="432726"/>
            <a:ext cx="3728540" cy="62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652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C08F7-53C9-2490-D4E1-C29888717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625EE-1F3D-BD16-BBEE-09847C146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B46F4-2A53-6C17-1DB7-79B44E2FD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35EF-A6EE-47AC-A495-9B6E931EEBD2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61EBB-0912-3F49-76C5-AFA730593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E366B-EF8D-821A-63D1-58C150F42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4E64-422E-4D95-8435-B8890217B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01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C2EE3-A334-2661-DD2E-FC69A7FD4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4C6BF-344C-EFA4-20A8-F299B3AED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81214-47D9-E0F6-475C-B87A9EAB0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35EF-A6EE-47AC-A495-9B6E931EEBD2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688F9-1DA2-DD2D-5B55-78067D6A3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3E45F-E87B-C24A-8E27-A78342AB4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4E64-422E-4D95-8435-B8890217B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0601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0CD76-BD39-5E14-7FC0-3DDDA5F94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43756-7B60-CBA7-5FAB-4E45B5F32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11E440-6688-3A1C-43C7-60E08613F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AEEBDB-C2EA-B774-08B3-00EB00F04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35EF-A6EE-47AC-A495-9B6E931EEBD2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1D88B3-5628-DE12-EE32-F0989A541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0DEC0-2544-BC88-ECD0-D0AE83C8C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4E64-422E-4D95-8435-B8890217B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42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7E7BB-A9A1-A208-C880-372F2FBC8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7B194-F878-B06D-1780-6C8DA66D2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0EC181-9917-E3E8-A3B6-4E05FA7FB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A22C12-C593-6A2B-40E4-5A845FB32E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AEFB28-386E-A285-192D-861750D2CB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A530D1-DD34-9DA1-AC31-85D882D07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35EF-A6EE-47AC-A495-9B6E931EEBD2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4AC165-8239-FCB3-48CF-BFC81438E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4AA57C-8A7D-CADE-F084-E359600C1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4E64-422E-4D95-8435-B8890217B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8631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F5357-6F58-8707-68C7-CD61EEC02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1E68DB-2E82-3FC3-465A-E5B56B73D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35EF-A6EE-47AC-A495-9B6E931EEBD2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B002AD-975A-54C2-014C-A5AD98EF4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4F8EDF-147D-A9DD-6B55-4C1E9DB82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4E64-422E-4D95-8435-B8890217B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5129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46EC6A-DCA9-480E-76DE-E212DF08E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35EF-A6EE-47AC-A495-9B6E931EEBD2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94576C-D261-474B-0CAF-6F1305E8D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ABFC1A-E111-10B2-FBE5-BBB3C5B61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4E64-422E-4D95-8435-B8890217B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292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FEC2C-27D5-D66A-645A-73AC623CF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0BBC7-128F-E82E-D59F-509B163A6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14BEA1-34DB-47F9-91BB-88F1E72418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7695C6-7C0F-088D-1523-2AD11AFC6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35EF-A6EE-47AC-A495-9B6E931EEBD2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D84BEC-DED9-FDE8-18C3-76B323014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C7062-057F-CBA5-1B3F-A88EFCCDE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4E64-422E-4D95-8435-B8890217B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0431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2A586-D325-F185-A5A4-6B5344A8E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0BEFD0-781B-ADBB-A83D-3DE27633A6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FBB430-49CB-0D71-9F16-47AF2084F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E1742E-2D63-6342-4003-7E576AB3F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35EF-A6EE-47AC-A495-9B6E931EEBD2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246BFF-314A-9C31-B114-B11710C98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98F9E-AFD6-E27C-1E39-560D16119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4E64-422E-4D95-8435-B8890217B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1824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F6E3E0-3EA3-7F43-7DA2-D70AC4E42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52731-E490-6B01-F8E4-9378480D6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0D25F-7059-3AB0-918C-258A821B53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F35EF-A6EE-47AC-A495-9B6E931EEBD2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FAE45-2D9E-B94F-0470-F1F921BA3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79648-525F-BE96-0296-4C6332E37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E4E64-422E-4D95-8435-B8890217B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417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baskerville.ac.uk/cheatshee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baskerville.ac.uk/apps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s.baskerville.ac.uk/" TargetMode="External"/><Relationship Id="rId2" Type="http://schemas.openxmlformats.org/officeDocument/2006/relationships/hyperlink" Target="https://docs.baskerville.ac.uk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docs.baskerville.ac.uk/self-install" TargetMode="External"/><Relationship Id="rId4" Type="http://schemas.openxmlformats.org/officeDocument/2006/relationships/hyperlink" Target="https://portal.baskerville.ac.uk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9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Baskerville</a:t>
            </a:r>
            <a:endParaRPr lang="en-GB" sz="7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GB" sz="3600" dirty="0"/>
              <a:t>Self-Install for Python Apptainer Mon 27-11-2023</a:t>
            </a:r>
          </a:p>
          <a:p>
            <a:r>
              <a:rPr lang="en-GB" sz="3600" dirty="0"/>
              <a:t>Baskerville RSE </a:t>
            </a:r>
            <a:r>
              <a:rPr lang="en-GB" sz="3600" dirty="0" err="1"/>
              <a:t>SimonH</a:t>
            </a:r>
            <a:endParaRPr lang="en-GB" sz="36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5A2A5FE-3B21-49E2-B81B-6DF5295DD562}"/>
              </a:ext>
            </a:extLst>
          </p:cNvPr>
          <p:cNvGrpSpPr/>
          <p:nvPr/>
        </p:nvGrpSpPr>
        <p:grpSpPr>
          <a:xfrm>
            <a:off x="4367093" y="307296"/>
            <a:ext cx="960359" cy="877088"/>
            <a:chOff x="4215988" y="5793696"/>
            <a:chExt cx="960359" cy="877088"/>
          </a:xfrm>
        </p:grpSpPr>
        <p:pic>
          <p:nvPicPr>
            <p:cNvPr id="7" name="Picture 6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167B3AEE-392A-4D4A-8A2D-4C48F7AE3B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74BDA31-106D-446F-97BF-1C085E419056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076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F584FD-23D2-4ADF-8806-EEFA9167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dirty="0">
                <a:solidFill>
                  <a:schemeClr val="bg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Check Quota</a:t>
            </a:r>
            <a:endParaRPr lang="en-GB" sz="2400" b="1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E4B1E2-8BAE-1DBE-0DD0-52E85B5D65D6}"/>
              </a:ext>
            </a:extLst>
          </p:cNvPr>
          <p:cNvSpPr txBox="1"/>
          <p:nvPr/>
        </p:nvSpPr>
        <p:spPr>
          <a:xfrm>
            <a:off x="838200" y="1690688"/>
            <a:ext cx="932687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Python packages can require many gigabytes of storage. By default they are installed in your /home directory. Be sure to run the </a:t>
            </a:r>
            <a:r>
              <a:rPr lang="en-GB" sz="2400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my_quota</a:t>
            </a:r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 command before installing to make sure that you have space.</a:t>
            </a:r>
          </a:p>
          <a:p>
            <a:pPr fontAlgn="base"/>
            <a:endParaRPr lang="en-GB" sz="2400" dirty="0">
              <a:solidFill>
                <a:srgbClr val="212529"/>
              </a:solidFill>
              <a:latin typeface="Libre Franklin" pitchFamily="2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400" i="0" dirty="0">
                <a:effectLst/>
                <a:latin typeface="Raleway" pitchFamily="2" charset="0"/>
                <a:hlinkClick r:id="rId2"/>
              </a:rPr>
              <a:t>https://docs.baskerville.ac.uk/cheatsheet</a:t>
            </a:r>
            <a:endParaRPr lang="en-GB" sz="2400" i="0" dirty="0">
              <a:effectLst/>
              <a:latin typeface="Raleway" pitchFamily="2" charset="0"/>
            </a:endParaRPr>
          </a:p>
          <a:p>
            <a:pPr fontAlgn="base"/>
            <a:endParaRPr lang="en-GB" sz="2400" i="0" dirty="0">
              <a:effectLst/>
              <a:latin typeface="Raleway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F76D0C8-BD1F-6678-222E-D8C512D6B1C7}"/>
              </a:ext>
            </a:extLst>
          </p:cNvPr>
          <p:cNvGrpSpPr/>
          <p:nvPr/>
        </p:nvGrpSpPr>
        <p:grpSpPr>
          <a:xfrm>
            <a:off x="11210925" y="5980912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659AB8F2-AE30-832C-E607-50A16A56E1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4AB1C98-594E-F907-0032-08CAC0C02F07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58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F584FD-23D2-4ADF-8806-EEFA9167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dirty="0">
                <a:solidFill>
                  <a:schemeClr val="bg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Self-installing Python software</a:t>
            </a:r>
            <a:endParaRPr lang="en-GB" sz="2400" b="1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CEDA9E-BF8F-EDCD-5E14-287ACC211027}"/>
              </a:ext>
            </a:extLst>
          </p:cNvPr>
          <p:cNvSpPr txBox="1"/>
          <p:nvPr/>
        </p:nvSpPr>
        <p:spPr>
          <a:xfrm>
            <a:off x="838200" y="1690688"/>
            <a:ext cx="9326877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GB" sz="2400" b="0" i="0" dirty="0">
                <a:effectLst/>
                <a:latin typeface="Raleway" panose="020B0604020202020204" pitchFamily="2" charset="0"/>
              </a:rPr>
              <a:t>We provide </a:t>
            </a:r>
            <a:r>
              <a:rPr lang="en-GB" sz="2400" b="0" i="0" u="none" strike="noStrike" dirty="0">
                <a:effectLst/>
                <a:latin typeface="Raleway" panose="020B0604020202020204" pitchFamily="2" charset="0"/>
                <a:hlinkClick r:id="rId2"/>
              </a:rPr>
              <a:t>some Python software</a:t>
            </a:r>
            <a:r>
              <a:rPr lang="en-GB" sz="2400" b="0" i="0" dirty="0">
                <a:effectLst/>
                <a:latin typeface="Raleway" panose="020B0604020202020204" pitchFamily="2" charset="0"/>
              </a:rPr>
              <a:t>. To install your own Python software on top of these we recommend using a virtual environment. To create this:</a:t>
            </a:r>
            <a:endParaRPr lang="en-GB" sz="2400" dirty="0">
              <a:solidFill>
                <a:srgbClr val="212529"/>
              </a:solidFill>
              <a:effectLst/>
              <a:latin typeface="Libre Franklin" panose="020B0604020202020204" pitchFamily="2" charset="0"/>
              <a:ea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GB" sz="2400" b="0" i="0" dirty="0">
                <a:effectLst/>
                <a:latin typeface="Raleway" pitchFamily="2" charset="0"/>
              </a:rPr>
              <a:t> Load the required modules</a:t>
            </a:r>
          </a:p>
          <a:p>
            <a:pPr>
              <a:buFont typeface="+mj-lt"/>
              <a:buAutoNum type="arabicPeriod"/>
            </a:pPr>
            <a:r>
              <a:rPr lang="en-GB" sz="2400" b="0" i="0" dirty="0">
                <a:effectLst/>
                <a:latin typeface="Raleway" pitchFamily="2" charset="0"/>
              </a:rPr>
              <a:t> In a suitable directory, create a virtual environment:</a:t>
            </a:r>
          </a:p>
          <a:p>
            <a:pPr>
              <a:buFont typeface="+mj-lt"/>
              <a:buAutoNum type="arabicPeriod"/>
            </a:pPr>
            <a:endParaRPr lang="en-GB" sz="2400" b="0" i="0" dirty="0">
              <a:effectLst/>
              <a:latin typeface="Raleway" pitchFamily="2" charset="0"/>
            </a:endParaRPr>
          </a:p>
          <a:p>
            <a:pPr>
              <a:buFont typeface="+mj-lt"/>
              <a:buAutoNum type="arabicPeriod"/>
            </a:pPr>
            <a:endParaRPr lang="en-GB" sz="2400" dirty="0">
              <a:latin typeface="Raleway" pitchFamily="2" charset="0"/>
            </a:endParaRPr>
          </a:p>
          <a:p>
            <a:pPr>
              <a:buFont typeface="+mj-lt"/>
              <a:buAutoNum type="arabicPeriod"/>
            </a:pPr>
            <a:r>
              <a:rPr lang="en-GB" sz="2400" b="0" i="0" dirty="0">
                <a:effectLst/>
                <a:latin typeface="Raleway" pitchFamily="2" charset="0"/>
              </a:rPr>
              <a:t> Activate the virtual environment.</a:t>
            </a:r>
          </a:p>
          <a:p>
            <a:pPr>
              <a:buFont typeface="+mj-lt"/>
              <a:buAutoNum type="arabicPeriod"/>
            </a:pPr>
            <a:endParaRPr lang="en-GB" sz="2400" dirty="0">
              <a:latin typeface="Raleway" pitchFamily="2" charset="0"/>
            </a:endParaRPr>
          </a:p>
          <a:p>
            <a:pPr>
              <a:buFont typeface="+mj-lt"/>
              <a:buAutoNum type="arabicPeriod"/>
            </a:pPr>
            <a:endParaRPr lang="en-GB" sz="2400" b="0" i="0" dirty="0">
              <a:effectLst/>
              <a:latin typeface="Raleway" pitchFamily="2" charset="0"/>
            </a:endParaRPr>
          </a:p>
          <a:p>
            <a:pPr>
              <a:buFont typeface="+mj-lt"/>
              <a:buAutoNum type="arabicPeriod"/>
            </a:pPr>
            <a:r>
              <a:rPr lang="en-GB" sz="2400" i="0" dirty="0">
                <a:effectLst/>
                <a:latin typeface="Raleway" pitchFamily="2" charset="0"/>
              </a:rPr>
              <a:t> </a:t>
            </a:r>
            <a:r>
              <a:rPr lang="en-GB" sz="2400" b="0" i="0" dirty="0">
                <a:effectLst/>
                <a:latin typeface="Raleway" pitchFamily="2" charset="0"/>
              </a:rPr>
              <a:t>Install your Python software, for example:</a:t>
            </a:r>
          </a:p>
          <a:p>
            <a:pPr>
              <a:buFont typeface="+mj-lt"/>
              <a:buAutoNum type="arabicPeriod"/>
            </a:pPr>
            <a:endParaRPr lang="en-GB" sz="2400" dirty="0">
              <a:latin typeface="Raleway" pitchFamily="2" charset="0"/>
            </a:endParaRPr>
          </a:p>
          <a:p>
            <a:pPr>
              <a:buFont typeface="+mj-lt"/>
              <a:buAutoNum type="arabicPeriod"/>
            </a:pPr>
            <a:endParaRPr lang="en-GB" sz="2400" i="0" dirty="0">
              <a:effectLst/>
              <a:latin typeface="Raleway" pitchFamily="2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FB695EF1-0C65-EE66-4ABC-8132E7237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733254"/>
            <a:ext cx="9326877" cy="4334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python -m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venv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--system-site-packages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venvname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38D454-90F5-1F9E-E381-F7C5F0B0D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763475"/>
            <a:ext cx="9326877" cy="4334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source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venvname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/bin/activate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3DE467-E0FD-CBDF-987A-1F4B86694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9" y="5842513"/>
            <a:ext cx="9326877" cy="4334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pip install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packagename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AED3516-DBC2-AE52-3CE7-6028ADB04C81}"/>
              </a:ext>
            </a:extLst>
          </p:cNvPr>
          <p:cNvGrpSpPr/>
          <p:nvPr/>
        </p:nvGrpSpPr>
        <p:grpSpPr>
          <a:xfrm>
            <a:off x="11210925" y="5980912"/>
            <a:ext cx="960359" cy="877088"/>
            <a:chOff x="4215988" y="5793696"/>
            <a:chExt cx="960359" cy="877088"/>
          </a:xfrm>
        </p:grpSpPr>
        <p:pic>
          <p:nvPicPr>
            <p:cNvPr id="12" name="Picture 11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927AAC26-7422-C27E-ADBC-174477C761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544E3C5-5EFB-8B6F-0F7D-62528032E830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2185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F584FD-23D2-4ADF-8806-EEFA9167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dirty="0">
                <a:solidFill>
                  <a:schemeClr val="bg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Using Self-installed Python software</a:t>
            </a:r>
            <a:endParaRPr lang="en-GB" sz="2400" b="1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CEDA9E-BF8F-EDCD-5E14-287ACC211027}"/>
              </a:ext>
            </a:extLst>
          </p:cNvPr>
          <p:cNvSpPr txBox="1"/>
          <p:nvPr/>
        </p:nvSpPr>
        <p:spPr>
          <a:xfrm>
            <a:off x="838200" y="1690688"/>
            <a:ext cx="932687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GB" sz="2400" b="0" i="0" dirty="0">
                <a:effectLst/>
                <a:latin typeface="Raleway" pitchFamily="2" charset="0"/>
              </a:rPr>
              <a:t>To use the Python software installed in the virtual environment:</a:t>
            </a:r>
          </a:p>
          <a:p>
            <a:pPr>
              <a:buFont typeface="+mj-lt"/>
              <a:buAutoNum type="arabicPeriod"/>
            </a:pPr>
            <a:endParaRPr lang="en-GB" sz="2400" dirty="0">
              <a:latin typeface="Raleway" pitchFamily="2" charset="0"/>
            </a:endParaRPr>
          </a:p>
          <a:p>
            <a:pPr algn="l">
              <a:buFont typeface="+mj-lt"/>
              <a:buAutoNum type="arabicPeriod"/>
            </a:pPr>
            <a:r>
              <a:rPr lang="en-GB" sz="2400" b="0" i="0" dirty="0">
                <a:effectLst/>
                <a:latin typeface="Raleway" pitchFamily="2" charset="0"/>
              </a:rPr>
              <a:t> Load the same modules as used when creating the virtual environment</a:t>
            </a:r>
          </a:p>
          <a:p>
            <a:pPr>
              <a:buFont typeface="+mj-lt"/>
              <a:buAutoNum type="arabicPeriod"/>
            </a:pPr>
            <a:r>
              <a:rPr lang="en-GB" sz="2400" i="0" dirty="0">
                <a:effectLst/>
                <a:latin typeface="Raleway" pitchFamily="2" charset="0"/>
              </a:rPr>
              <a:t> </a:t>
            </a:r>
            <a:r>
              <a:rPr lang="en-GB" sz="2400" b="0" i="0" dirty="0">
                <a:effectLst/>
                <a:latin typeface="Raleway" pitchFamily="2" charset="0"/>
              </a:rPr>
              <a:t>Activate the virtual environment</a:t>
            </a:r>
          </a:p>
          <a:p>
            <a:pPr>
              <a:buFont typeface="+mj-lt"/>
              <a:buAutoNum type="arabicPeriod"/>
            </a:pPr>
            <a:endParaRPr lang="en-GB" sz="2400" dirty="0">
              <a:latin typeface="Raleway" pitchFamily="2" charset="0"/>
            </a:endParaRPr>
          </a:p>
          <a:p>
            <a:pPr>
              <a:buFont typeface="+mj-lt"/>
              <a:buAutoNum type="arabicPeriod"/>
            </a:pPr>
            <a:endParaRPr lang="en-GB" sz="2400" dirty="0">
              <a:latin typeface="Raleway" pitchFamily="2" charset="0"/>
            </a:endParaRPr>
          </a:p>
          <a:p>
            <a:pPr>
              <a:buFont typeface="+mj-lt"/>
              <a:buAutoNum type="arabicPeriod"/>
            </a:pPr>
            <a:r>
              <a:rPr lang="en-GB" sz="2400" b="0" i="0" dirty="0">
                <a:effectLst/>
                <a:latin typeface="Raleway" pitchFamily="2" charset="0"/>
              </a:rPr>
              <a:t>Use your Python software</a:t>
            </a:r>
          </a:p>
          <a:p>
            <a:endParaRPr lang="en-GB" sz="2400" dirty="0">
              <a:latin typeface="Raleway" pitchFamily="2" charset="0"/>
            </a:endParaRPr>
          </a:p>
          <a:p>
            <a:pPr>
              <a:buFont typeface="+mj-lt"/>
              <a:buAutoNum type="arabicPeriod"/>
            </a:pPr>
            <a:endParaRPr lang="en-GB" sz="2400" i="0" dirty="0">
              <a:effectLst/>
              <a:latin typeface="Raleway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38D454-90F5-1F9E-E381-F7C5F0B0D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8" y="3704884"/>
            <a:ext cx="9326877" cy="4334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source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venvname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/bin/activate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4080D3D-6FC8-CB71-7168-632314259486}"/>
              </a:ext>
            </a:extLst>
          </p:cNvPr>
          <p:cNvGrpSpPr/>
          <p:nvPr/>
        </p:nvGrpSpPr>
        <p:grpSpPr>
          <a:xfrm>
            <a:off x="11210925" y="5980912"/>
            <a:ext cx="960359" cy="877088"/>
            <a:chOff x="4215988" y="5793696"/>
            <a:chExt cx="960359" cy="877088"/>
          </a:xfrm>
        </p:grpSpPr>
        <p:pic>
          <p:nvPicPr>
            <p:cNvPr id="10" name="Picture 9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B32EB404-D6E1-C09D-1FB2-487C86F125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CA478BE-30AA-F71F-6CC5-8902CA2371A7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2850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F584FD-23D2-4ADF-8806-EEFA9167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i="0" dirty="0">
                <a:solidFill>
                  <a:schemeClr val="bg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Installing Python Packages from Source</a:t>
            </a:r>
            <a:endParaRPr lang="en-GB" sz="2400" b="1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CEDA9E-BF8F-EDCD-5E14-287ACC211027}"/>
              </a:ext>
            </a:extLst>
          </p:cNvPr>
          <p:cNvSpPr txBox="1"/>
          <p:nvPr/>
        </p:nvSpPr>
        <p:spPr>
          <a:xfrm>
            <a:off x="838200" y="1690688"/>
            <a:ext cx="932687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endParaRPr lang="en-GB" sz="2400" b="0" i="0" dirty="0">
              <a:solidFill>
                <a:srgbClr val="212529"/>
              </a:solidFill>
              <a:effectLst/>
              <a:latin typeface="Libre Franklin" panose="020B0604020202020204" pitchFamily="2" charset="0"/>
            </a:endParaRPr>
          </a:p>
          <a:p>
            <a:pPr fontAlgn="base"/>
            <a:r>
              <a:rPr lang="en-GB" sz="2400" b="0" i="0" dirty="0">
                <a:solidFill>
                  <a:srgbClr val="212529"/>
                </a:solidFill>
                <a:effectLst/>
                <a:latin typeface="Libre Franklin" panose="020B0604020202020204" pitchFamily="2" charset="0"/>
              </a:rPr>
              <a:t>In some cases you will be provided with the source code for your package. To install from source do:</a:t>
            </a:r>
          </a:p>
          <a:p>
            <a:pPr fontAlgn="base"/>
            <a:endParaRPr lang="en-GB" sz="2400" dirty="0">
              <a:solidFill>
                <a:srgbClr val="212529"/>
              </a:solidFill>
              <a:latin typeface="Libre Franklin" panose="020B0604020202020204" pitchFamily="2" charset="0"/>
              <a:ea typeface="Times New Roman" panose="02020603050405020304" pitchFamily="18" charset="0"/>
            </a:endParaRPr>
          </a:p>
          <a:p>
            <a:pPr fontAlgn="base"/>
            <a:endParaRPr lang="en-GB" sz="2400" dirty="0">
              <a:solidFill>
                <a:srgbClr val="212529"/>
              </a:solidFill>
              <a:effectLst/>
              <a:latin typeface="Libre Franklin" panose="020B0604020202020204" pitchFamily="2" charset="0"/>
              <a:ea typeface="Times New Roman" panose="02020603050405020304" pitchFamily="18" charset="0"/>
            </a:endParaRPr>
          </a:p>
          <a:p>
            <a:pPr fontAlgn="base"/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For help menu use </a:t>
            </a:r>
            <a:r>
              <a:rPr lang="en-GB" sz="2400" b="1" i="0" dirty="0">
                <a:solidFill>
                  <a:srgbClr val="212529"/>
                </a:solidFill>
                <a:effectLst/>
                <a:latin typeface="Libre Franklin" pitchFamily="2" charset="0"/>
              </a:rPr>
              <a:t>python setup.py --help-commands</a:t>
            </a:r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. Be sure to update the appropriate environment variables in your </a:t>
            </a:r>
            <a:r>
              <a:rPr lang="en-GB" sz="2400" b="1" i="0" dirty="0">
                <a:solidFill>
                  <a:srgbClr val="212529"/>
                </a:solidFill>
                <a:effectLst/>
                <a:latin typeface="Libre Franklin" pitchFamily="2" charset="0"/>
              </a:rPr>
              <a:t>~/.</a:t>
            </a:r>
            <a:r>
              <a:rPr lang="en-GB" sz="2400" b="1" i="0" dirty="0" err="1">
                <a:solidFill>
                  <a:srgbClr val="212529"/>
                </a:solidFill>
                <a:effectLst/>
                <a:latin typeface="Libre Franklin" pitchFamily="2" charset="0"/>
              </a:rPr>
              <a:t>bashrc</a:t>
            </a:r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 file:</a:t>
            </a:r>
            <a:endParaRPr lang="en-GB" sz="2400" dirty="0">
              <a:solidFill>
                <a:srgbClr val="212529"/>
              </a:solidFill>
              <a:latin typeface="Libre Franklin" panose="020B0604020202020204" pitchFamily="2" charset="0"/>
              <a:ea typeface="Times New Roman" panose="02020603050405020304" pitchFamily="18" charset="0"/>
            </a:endParaRPr>
          </a:p>
          <a:p>
            <a:pPr fontAlgn="base"/>
            <a:endParaRPr lang="en-GB" sz="24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30BBFE87-3BB5-077A-9EEB-3306A974A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274" y="3045234"/>
            <a:ext cx="10372725" cy="4334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$python setup.py install --prefix=&lt;/path/to/install/local 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FB695EF1-0C65-EE66-4ABC-8132E7237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274" y="4950596"/>
            <a:ext cx="10372725" cy="4334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$python setup.py install --prefix=&lt;/path/to/install/local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16CAA9D-FDDB-2D47-5322-E054AF8AA8E3}"/>
              </a:ext>
            </a:extLst>
          </p:cNvPr>
          <p:cNvGrpSpPr/>
          <p:nvPr/>
        </p:nvGrpSpPr>
        <p:grpSpPr>
          <a:xfrm>
            <a:off x="11210925" y="5980912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6AD6ECB6-1B8F-352D-F6D9-AAA4F7E52E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64DC576-7C37-A8B2-E492-1241280D90A1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28560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F584FD-23D2-4ADF-8806-EEFA9167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i="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ModuleNotFoundError</a:t>
            </a:r>
            <a:endParaRPr lang="en-GB" sz="2400" b="1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CEDA9E-BF8F-EDCD-5E14-287ACC211027}"/>
              </a:ext>
            </a:extLst>
          </p:cNvPr>
          <p:cNvSpPr txBox="1"/>
          <p:nvPr/>
        </p:nvSpPr>
        <p:spPr>
          <a:xfrm>
            <a:off x="838200" y="1690688"/>
            <a:ext cx="932687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endParaRPr lang="en-GB" sz="2400" b="0" i="0" dirty="0">
              <a:solidFill>
                <a:srgbClr val="212529"/>
              </a:solidFill>
              <a:effectLst/>
              <a:latin typeface="Libre Franklin" panose="020B0604020202020204" pitchFamily="2" charset="0"/>
            </a:endParaRPr>
          </a:p>
          <a:p>
            <a:pPr fontAlgn="base"/>
            <a:r>
              <a:rPr lang="en-GB" sz="2400" b="0" i="0" dirty="0">
                <a:solidFill>
                  <a:srgbClr val="212529"/>
                </a:solidFill>
                <a:effectLst/>
                <a:latin typeface="Libre Franklin" panose="020B0604020202020204" pitchFamily="2" charset="0"/>
              </a:rPr>
              <a:t>Python users can encounter the situation where a module is not found. For example:</a:t>
            </a:r>
            <a:endParaRPr lang="en-GB" sz="2400" dirty="0">
              <a:solidFill>
                <a:srgbClr val="212529"/>
              </a:solidFill>
              <a:latin typeface="Libre Franklin" panose="020B0604020202020204" pitchFamily="2" charset="0"/>
              <a:ea typeface="Times New Roman" panose="02020603050405020304" pitchFamily="18" charset="0"/>
            </a:endParaRPr>
          </a:p>
          <a:p>
            <a:pPr fontAlgn="base"/>
            <a:endParaRPr lang="en-GB" sz="2400" dirty="0">
              <a:solidFill>
                <a:srgbClr val="212529"/>
              </a:solidFill>
              <a:effectLst/>
              <a:latin typeface="Libre Franklin" panose="020B0604020202020204" pitchFamily="2" charset="0"/>
              <a:ea typeface="Times New Roman" panose="02020603050405020304" pitchFamily="18" charset="0"/>
            </a:endParaRPr>
          </a:p>
          <a:p>
            <a:pPr fontAlgn="base"/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For help menu use </a:t>
            </a:r>
            <a:r>
              <a:rPr lang="en-GB" sz="2400" b="1" i="0" dirty="0">
                <a:solidFill>
                  <a:srgbClr val="212529"/>
                </a:solidFill>
                <a:effectLst/>
                <a:latin typeface="Libre Franklin" pitchFamily="2" charset="0"/>
              </a:rPr>
              <a:t>python setup.py --help-commands</a:t>
            </a:r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. Be sure to update the appropriate environment variables in your </a:t>
            </a:r>
            <a:r>
              <a:rPr lang="en-GB" sz="2400" b="1" i="0" dirty="0">
                <a:solidFill>
                  <a:srgbClr val="212529"/>
                </a:solidFill>
                <a:effectLst/>
                <a:latin typeface="Libre Franklin" pitchFamily="2" charset="0"/>
              </a:rPr>
              <a:t>~/.</a:t>
            </a:r>
            <a:r>
              <a:rPr lang="en-GB" sz="2400" b="1" i="0" dirty="0" err="1">
                <a:solidFill>
                  <a:srgbClr val="212529"/>
                </a:solidFill>
                <a:effectLst/>
                <a:latin typeface="Libre Franklin" pitchFamily="2" charset="0"/>
              </a:rPr>
              <a:t>bashrc</a:t>
            </a:r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 file:</a:t>
            </a:r>
            <a:endParaRPr lang="en-GB" sz="2400" dirty="0">
              <a:solidFill>
                <a:srgbClr val="212529"/>
              </a:solidFill>
              <a:latin typeface="Libre Franklin" panose="020B0604020202020204" pitchFamily="2" charset="0"/>
              <a:ea typeface="Times New Roman" panose="02020603050405020304" pitchFamily="18" charset="0"/>
            </a:endParaRPr>
          </a:p>
          <a:p>
            <a:pPr fontAlgn="base"/>
            <a:endParaRPr lang="en-GB" sz="24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30BBFE87-3BB5-077A-9EEB-3306A974A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899" y="2986554"/>
            <a:ext cx="10372725" cy="191075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$python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&gt;&gt;&gt; import </a:t>
            </a:r>
            <a:r>
              <a:rPr kumimoji="0" lang="en-GB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bigCell</a:t>
            </a:r>
            <a:endParaRPr kumimoji="0" lang="en-GB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Traceback (most recent call last):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File "&lt;stdin&gt;", line 1, in &lt;module&gt;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ModuleNotFoundError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 No module named ‘</a:t>
            </a:r>
            <a:r>
              <a:rPr kumimoji="0" lang="en-GB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bigCell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E33D557-11D8-0D15-46E2-61594498D126}"/>
              </a:ext>
            </a:extLst>
          </p:cNvPr>
          <p:cNvGrpSpPr/>
          <p:nvPr/>
        </p:nvGrpSpPr>
        <p:grpSpPr>
          <a:xfrm>
            <a:off x="11210925" y="5980912"/>
            <a:ext cx="960359" cy="877088"/>
            <a:chOff x="4215988" y="5793696"/>
            <a:chExt cx="960359" cy="877088"/>
          </a:xfrm>
        </p:grpSpPr>
        <p:pic>
          <p:nvPicPr>
            <p:cNvPr id="12" name="Picture 11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D92C2F6E-AAB8-6473-E369-0C2E86C61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B1B02E0-AE93-B592-4A2C-96F91A49E614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63445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F584FD-23D2-4ADF-8806-EEFA9167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i="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ModuleNotFoundError</a:t>
            </a:r>
            <a:endParaRPr lang="en-GB" sz="2400" b="1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CEDA9E-BF8F-EDCD-5E14-287ACC211027}"/>
              </a:ext>
            </a:extLst>
          </p:cNvPr>
          <p:cNvSpPr txBox="1"/>
          <p:nvPr/>
        </p:nvSpPr>
        <p:spPr>
          <a:xfrm>
            <a:off x="838200" y="1690688"/>
            <a:ext cx="932687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endParaRPr lang="en-GB" sz="2400" b="0" i="0" dirty="0">
              <a:solidFill>
                <a:srgbClr val="212529"/>
              </a:solidFill>
              <a:effectLst/>
              <a:latin typeface="Libre Franklin" panose="020B0604020202020204" pitchFamily="2" charset="0"/>
            </a:endParaRPr>
          </a:p>
          <a:p>
            <a:pPr fontAlgn="base"/>
            <a:r>
              <a:rPr lang="en-GB" sz="2400" b="0" i="0" dirty="0">
                <a:solidFill>
                  <a:srgbClr val="212529"/>
                </a:solidFill>
                <a:effectLst/>
                <a:latin typeface="Libre Franklin" panose="020B0604020202020204" pitchFamily="2" charset="0"/>
              </a:rPr>
              <a:t>To see where Python is looking for modules, run the following commands:</a:t>
            </a:r>
          </a:p>
          <a:p>
            <a:pPr fontAlgn="base"/>
            <a:endParaRPr lang="en-GB" sz="24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30BBFE87-3BB5-077A-9EEB-3306A974A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899" y="3355885"/>
            <a:ext cx="10372725" cy="117209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$ 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&gt;&gt;&gt; import sys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&gt;&gt;&gt; print(</a:t>
            </a:r>
            <a:r>
              <a:rPr kumimoji="0" lang="en-GB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sys.path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F2F3AC7-8664-6845-EAEF-26521C17B8D4}"/>
              </a:ext>
            </a:extLst>
          </p:cNvPr>
          <p:cNvGrpSpPr/>
          <p:nvPr/>
        </p:nvGrpSpPr>
        <p:grpSpPr>
          <a:xfrm>
            <a:off x="11210925" y="5980912"/>
            <a:ext cx="960359" cy="877088"/>
            <a:chOff x="4215988" y="5793696"/>
            <a:chExt cx="960359" cy="877088"/>
          </a:xfrm>
        </p:grpSpPr>
        <p:pic>
          <p:nvPicPr>
            <p:cNvPr id="9" name="Picture 8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63A22F7F-5DC3-3E9E-4F31-9AF7C520A8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70261A7-F424-851E-D4A7-1827C3A88AC1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052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F584FD-23D2-4ADF-8806-EEFA9167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i="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ModuleNotFoundError</a:t>
            </a:r>
            <a:endParaRPr lang="en-GB" sz="2400" b="1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CEDA9E-BF8F-EDCD-5E14-287ACC211027}"/>
              </a:ext>
            </a:extLst>
          </p:cNvPr>
          <p:cNvSpPr txBox="1"/>
          <p:nvPr/>
        </p:nvSpPr>
        <p:spPr>
          <a:xfrm>
            <a:off x="838200" y="1690688"/>
            <a:ext cx="932687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The search paths are stored in </a:t>
            </a:r>
            <a:r>
              <a:rPr lang="en-GB" sz="2400" b="0" i="0" dirty="0" err="1">
                <a:solidFill>
                  <a:srgbClr val="212529"/>
                </a:solidFill>
                <a:effectLst/>
                <a:latin typeface="Libre Franklin" pitchFamily="2" charset="0"/>
              </a:rPr>
              <a:t>sys.path</a:t>
            </a:r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. If your module is not found in those paths then you will encounter a </a:t>
            </a:r>
            <a:r>
              <a:rPr lang="en-GB" sz="2400" b="1" i="0" dirty="0" err="1">
                <a:solidFill>
                  <a:srgbClr val="212529"/>
                </a:solidFill>
                <a:effectLst/>
                <a:latin typeface="Libre Franklin" pitchFamily="2" charset="0"/>
              </a:rPr>
              <a:t>ModuleNotFoundError</a:t>
            </a:r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. The first entry in the list above (i.e., ' ') corresponds to the current directory. The most relevant path usually ends with "site-packages".</a:t>
            </a:r>
          </a:p>
          <a:p>
            <a:pPr algn="l"/>
            <a:endParaRPr lang="en-GB" sz="2400" b="0" i="0" dirty="0">
              <a:solidFill>
                <a:srgbClr val="212529"/>
              </a:solidFill>
              <a:effectLst/>
              <a:latin typeface="Libre Franklin" pitchFamily="2" charset="0"/>
            </a:endParaRPr>
          </a:p>
          <a:p>
            <a:pPr algn="l"/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Note that </a:t>
            </a:r>
            <a:r>
              <a:rPr lang="en-GB" sz="2400" b="0" i="0" dirty="0" err="1">
                <a:solidFill>
                  <a:srgbClr val="212529"/>
                </a:solidFill>
                <a:effectLst/>
                <a:latin typeface="Libre Franklin" pitchFamily="2" charset="0"/>
              </a:rPr>
              <a:t>sys.path</a:t>
            </a:r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 is a Python list that can be modified to include an additional path:</a:t>
            </a:r>
          </a:p>
          <a:p>
            <a:pPr fontAlgn="base"/>
            <a:endParaRPr lang="en-GB" sz="24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C3BE72-FD9A-EC08-362A-ED54CB4CB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744392"/>
            <a:ext cx="10372725" cy="4334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GB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sys.path.append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("/home/</a:t>
            </a:r>
            <a:r>
              <a:rPr kumimoji="0" lang="en-GB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aturing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n-GB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mymodules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71C5075-516C-42B4-3F46-855E141D4A56}"/>
              </a:ext>
            </a:extLst>
          </p:cNvPr>
          <p:cNvGrpSpPr/>
          <p:nvPr/>
        </p:nvGrpSpPr>
        <p:grpSpPr>
          <a:xfrm>
            <a:off x="11210925" y="5980912"/>
            <a:ext cx="960359" cy="877088"/>
            <a:chOff x="4215988" y="5793696"/>
            <a:chExt cx="960359" cy="877088"/>
          </a:xfrm>
        </p:grpSpPr>
        <p:pic>
          <p:nvPicPr>
            <p:cNvPr id="11" name="Picture 10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9BCD96FB-7250-F78F-E7CB-63F01D3AAD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E7F9C32-565F-BFB7-3EB1-AA8D1705106D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2362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F584FD-23D2-4ADF-8806-EEFA9167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i="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ModuleNotFoundError</a:t>
            </a:r>
            <a:endParaRPr lang="en-GB" sz="2400" b="1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C7EABAA-845F-4BE5-B806-9A2656393F25}"/>
              </a:ext>
            </a:extLst>
          </p:cNvPr>
          <p:cNvGrpSpPr/>
          <p:nvPr/>
        </p:nvGrpSpPr>
        <p:grpSpPr>
          <a:xfrm>
            <a:off x="11210925" y="5980912"/>
            <a:ext cx="960359" cy="877088"/>
            <a:chOff x="4215988" y="5793696"/>
            <a:chExt cx="960359" cy="877088"/>
          </a:xfrm>
        </p:grpSpPr>
        <p:pic>
          <p:nvPicPr>
            <p:cNvPr id="7" name="Picture 6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5E14EC56-F99D-4625-87B3-D3B7B8ECD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C42A818-C08B-490F-8E58-CE18127D5B39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2CEDA9E-BF8F-EDCD-5E14-287ACC211027}"/>
              </a:ext>
            </a:extLst>
          </p:cNvPr>
          <p:cNvSpPr txBox="1"/>
          <p:nvPr/>
        </p:nvSpPr>
        <p:spPr>
          <a:xfrm>
            <a:off x="838200" y="1690688"/>
            <a:ext cx="932687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One can also remove paths from </a:t>
            </a:r>
            <a:r>
              <a:rPr lang="en-GB" sz="2400" b="0" i="0" dirty="0" err="1">
                <a:solidFill>
                  <a:srgbClr val="212529"/>
                </a:solidFill>
                <a:effectLst/>
                <a:latin typeface="Libre Franklin" pitchFamily="2" charset="0"/>
              </a:rPr>
              <a:t>sys.path</a:t>
            </a:r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 if conflicting modules are being found in different directories.</a:t>
            </a:r>
          </a:p>
          <a:p>
            <a:pPr algn="l"/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The PYTHONPATH environment variable can also be used to modify the Python search paths.</a:t>
            </a:r>
          </a:p>
          <a:p>
            <a:pPr fontAlgn="base"/>
            <a:endParaRPr lang="en-GB" sz="24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C3BE72-FD9A-EC08-362A-ED54CB4CB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412964"/>
            <a:ext cx="10372725" cy="4334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GB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sys.path.remove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("/home/</a:t>
            </a:r>
            <a:r>
              <a:rPr kumimoji="0" lang="en-GB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aturing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n-GB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mymodulesbad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2603574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F584FD-23D2-4ADF-8806-EEFA9167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Common FAQ</a:t>
            </a:r>
            <a:endParaRPr lang="en-GB" sz="2400" b="1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CEDA9E-BF8F-EDCD-5E14-287ACC211027}"/>
              </a:ext>
            </a:extLst>
          </p:cNvPr>
          <p:cNvSpPr txBox="1"/>
          <p:nvPr/>
        </p:nvSpPr>
        <p:spPr>
          <a:xfrm>
            <a:off x="838200" y="1690688"/>
            <a:ext cx="932687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The installation directions that I am following say to use pip3. Is this okay?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4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Do not use pip3 for installing Python packages. pip3 is a component of the system Python and it will not work properly with Anaconda. Always do module load </a:t>
            </a:r>
            <a:r>
              <a:rPr lang="en-GB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miniconda</a:t>
            </a:r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/4.10.3 and then use pip for installing packages.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4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C222CEA-2B06-5D71-A7C0-7B24EBA991C7}"/>
              </a:ext>
            </a:extLst>
          </p:cNvPr>
          <p:cNvGrpSpPr/>
          <p:nvPr/>
        </p:nvGrpSpPr>
        <p:grpSpPr>
          <a:xfrm>
            <a:off x="11210925" y="5980912"/>
            <a:ext cx="960359" cy="877088"/>
            <a:chOff x="4215988" y="5793696"/>
            <a:chExt cx="960359" cy="877088"/>
          </a:xfrm>
        </p:grpSpPr>
        <p:pic>
          <p:nvPicPr>
            <p:cNvPr id="9" name="Picture 8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C38983F8-DDD1-C7AB-12A3-52EA143A66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D3EF413-CBC3-08A4-0D5E-31152AA27DAB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48273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F584FD-23D2-4ADF-8806-EEFA9167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Common FAQ</a:t>
            </a:r>
            <a:endParaRPr lang="en-GB" sz="2400" b="1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CEDA9E-BF8F-EDCD-5E14-287ACC211027}"/>
              </a:ext>
            </a:extLst>
          </p:cNvPr>
          <p:cNvSpPr txBox="1"/>
          <p:nvPr/>
        </p:nvSpPr>
        <p:spPr>
          <a:xfrm>
            <a:off x="633620" y="1490869"/>
            <a:ext cx="9326877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 tried to install some packages but now none of my Python tools are working. Is it possible to delete all my Python packages and start over?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4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Yes. Packages installed by pip are in ~/.local/lib while conda packages and environments are in ~/.conda. If you made any environments with </a:t>
            </a:r>
            <a:r>
              <a:rPr lang="en-GB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virtualenv</a:t>
            </a:r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you should remove those as well. Removing these directories will give you a clean start. Be sure to examine the contents first. It may be wise to selectively remove sub-directories instead. You may also need remove the ~/.cache directory and you may need to make modifications to your .</a:t>
            </a:r>
            <a:r>
              <a:rPr lang="en-GB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bashrc</a:t>
            </a:r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file if you added or changed environment variables.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4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6A1F684-1E39-9C20-5029-A627EF40E014}"/>
              </a:ext>
            </a:extLst>
          </p:cNvPr>
          <p:cNvGrpSpPr/>
          <p:nvPr/>
        </p:nvGrpSpPr>
        <p:grpSpPr>
          <a:xfrm>
            <a:off x="11210925" y="5980912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9A14DD02-465D-9DBB-6069-4ED73FE69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D1B5AD4-11FE-BDD2-EA03-74551284EA2D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1655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F584FD-23D2-4ADF-8806-EEFA9167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Important</a:t>
            </a:r>
            <a:r>
              <a:rPr lang="en-GB" b="1" i="0" dirty="0">
                <a:solidFill>
                  <a:schemeClr val="bg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 Sites</a:t>
            </a:r>
            <a:endParaRPr lang="en-GB" sz="2400" b="1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CEDA9E-BF8F-EDCD-5E14-287ACC211027}"/>
              </a:ext>
            </a:extLst>
          </p:cNvPr>
          <p:cNvSpPr txBox="1"/>
          <p:nvPr/>
        </p:nvSpPr>
        <p:spPr>
          <a:xfrm>
            <a:off x="838200" y="1690688"/>
            <a:ext cx="932687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endParaRPr lang="en-GB" sz="2400" b="0" i="0" dirty="0">
              <a:solidFill>
                <a:srgbClr val="212529"/>
              </a:solidFill>
              <a:effectLst/>
              <a:latin typeface="Libre Franklin" panose="020B0604020202020204" pitchFamily="2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400" b="1" i="0" dirty="0">
                <a:solidFill>
                  <a:srgbClr val="212529"/>
                </a:solidFill>
                <a:effectLst/>
                <a:latin typeface="Libre Franklin" panose="020B0604020202020204" pitchFamily="2" charset="0"/>
                <a:hlinkClick r:id="rId2"/>
              </a:rPr>
              <a:t>https://docs.baskerville.ac.uk</a:t>
            </a:r>
            <a:endParaRPr lang="en-GB" sz="2400" b="1" i="0" dirty="0">
              <a:solidFill>
                <a:srgbClr val="212529"/>
              </a:solidFill>
              <a:effectLst/>
              <a:latin typeface="Libre Franklin" panose="020B0604020202020204" pitchFamily="2" charset="0"/>
            </a:endParaRPr>
          </a:p>
          <a:p>
            <a:pPr fontAlgn="base"/>
            <a:r>
              <a:rPr lang="en-GB" sz="2400" dirty="0">
                <a:solidFill>
                  <a:srgbClr val="212529"/>
                </a:solidFill>
                <a:latin typeface="Libre Franklin" panose="020B0604020202020204" pitchFamily="2" charset="0"/>
                <a:ea typeface="Times New Roman" panose="02020603050405020304" pitchFamily="18" charset="0"/>
              </a:rPr>
              <a:t> 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212529"/>
                </a:solidFill>
                <a:latin typeface="Libre Franklin" panose="020B0604020202020204" pitchFamily="2" charset="0"/>
                <a:ea typeface="Times New Roman" panose="02020603050405020304" pitchFamily="18" charset="0"/>
                <a:hlinkClick r:id="rId3"/>
              </a:rPr>
              <a:t>https://apps.baskerville.ac.uk</a:t>
            </a:r>
            <a:endParaRPr lang="en-GB" sz="2400" b="1" dirty="0">
              <a:solidFill>
                <a:srgbClr val="212529"/>
              </a:solidFill>
              <a:latin typeface="Libre Franklin" panose="020B0604020202020204" pitchFamily="2" charset="0"/>
              <a:ea typeface="Times New Roman" panose="02020603050405020304" pitchFamily="18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b="1" dirty="0">
              <a:solidFill>
                <a:srgbClr val="212529"/>
              </a:solidFill>
              <a:latin typeface="Libre Franklin" panose="020B0604020202020204" pitchFamily="2" charset="0"/>
              <a:ea typeface="Times New Roman" panose="02020603050405020304" pitchFamily="18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212529"/>
                </a:solidFill>
                <a:latin typeface="Libre Franklin" panose="020B0604020202020204" pitchFamily="2" charset="0"/>
                <a:ea typeface="Times New Roman" panose="02020603050405020304" pitchFamily="18" charset="0"/>
                <a:hlinkClick r:id="rId4"/>
              </a:rPr>
              <a:t>https://portal.baskerville.ac.uk</a:t>
            </a:r>
            <a:endParaRPr lang="en-GB" sz="2400" b="1" dirty="0">
              <a:solidFill>
                <a:srgbClr val="212529"/>
              </a:solidFill>
              <a:latin typeface="Libre Franklin" panose="020B0604020202020204" pitchFamily="2" charset="0"/>
              <a:ea typeface="Times New Roman" panose="02020603050405020304" pitchFamily="18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b="1" dirty="0">
              <a:solidFill>
                <a:srgbClr val="212529"/>
              </a:solidFill>
              <a:latin typeface="Libre Franklin" panose="020B0604020202020204" pitchFamily="2" charset="0"/>
              <a:ea typeface="Times New Roman" panose="02020603050405020304" pitchFamily="18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212529"/>
                </a:solidFill>
                <a:latin typeface="Libre Franklin" panose="020B0604020202020204" pitchFamily="2" charset="0"/>
                <a:ea typeface="Times New Roman" panose="02020603050405020304" pitchFamily="18" charset="0"/>
                <a:hlinkClick r:id="rId5"/>
              </a:rPr>
              <a:t>https://docs.baskerville.ac.uk/self-install</a:t>
            </a:r>
            <a:endParaRPr lang="en-GB" sz="2400" b="1" dirty="0">
              <a:solidFill>
                <a:srgbClr val="212529"/>
              </a:solidFill>
              <a:latin typeface="Libre Franklin" panose="020B0604020202020204" pitchFamily="2" charset="0"/>
              <a:ea typeface="Times New Roman" panose="02020603050405020304" pitchFamily="18" charset="0"/>
            </a:endParaRPr>
          </a:p>
          <a:p>
            <a:pPr fontAlgn="base"/>
            <a:endParaRPr lang="en-GB" sz="2400" b="1" dirty="0">
              <a:solidFill>
                <a:srgbClr val="212529"/>
              </a:solidFill>
              <a:latin typeface="Libre Franklin" panose="020B0604020202020204" pitchFamily="2" charset="0"/>
              <a:ea typeface="Times New Roman" panose="02020603050405020304" pitchFamily="18" charset="0"/>
            </a:endParaRPr>
          </a:p>
          <a:p>
            <a:pPr fontAlgn="base"/>
            <a:endParaRPr lang="en-GB" sz="24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0CE4327-D699-B353-F6D0-4407610B743E}"/>
              </a:ext>
            </a:extLst>
          </p:cNvPr>
          <p:cNvGrpSpPr/>
          <p:nvPr/>
        </p:nvGrpSpPr>
        <p:grpSpPr>
          <a:xfrm>
            <a:off x="11210925" y="5980912"/>
            <a:ext cx="960359" cy="877088"/>
            <a:chOff x="4215988" y="5793696"/>
            <a:chExt cx="960359" cy="877088"/>
          </a:xfrm>
        </p:grpSpPr>
        <p:pic>
          <p:nvPicPr>
            <p:cNvPr id="14" name="Picture 13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CBC9C4FD-AA69-4584-0F8F-E82355B32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E02CC5F-6D0C-C3EB-6745-E53AE0AB8AFC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38776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F584FD-23D2-4ADF-8806-EEFA9167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Common FAQ</a:t>
            </a:r>
            <a:endParaRPr lang="en-GB" sz="2400" b="1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CEDA9E-BF8F-EDCD-5E14-287ACC211027}"/>
              </a:ext>
            </a:extLst>
          </p:cNvPr>
          <p:cNvSpPr txBox="1"/>
          <p:nvPr/>
        </p:nvSpPr>
        <p:spPr>
          <a:xfrm>
            <a:off x="633620" y="1490869"/>
            <a:ext cx="932687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How are my pip packages built? Which optimization flags are used?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After loading the </a:t>
            </a:r>
            <a:r>
              <a:rPr lang="en-GB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miniconda</a:t>
            </a:r>
            <a:r>
              <a:rPr lang="en-GB" sz="2400" dirty="0">
                <a:latin typeface="Arial" panose="020B0604020202020204" pitchFamily="34" charset="0"/>
                <a:ea typeface="Times New Roman" panose="02020603050405020304" pitchFamily="18" charset="0"/>
              </a:rPr>
              <a:t>/conda</a:t>
            </a:r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module, run this command: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4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1"/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python3.7-config --</a:t>
            </a:r>
            <a:r>
              <a:rPr lang="en-GB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cflags</a:t>
            </a:r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To force a package to be built from source with certain optimization flags do, for example: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CFLAGS="-O1" pip install </a:t>
            </a:r>
            <a:r>
              <a:rPr lang="en-GB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numpy</a:t>
            </a:r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-</a:t>
            </a:r>
            <a:r>
              <a:rPr lang="en-GB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vvv</a:t>
            </a:r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--no-binary=</a:t>
            </a:r>
            <a:r>
              <a:rPr lang="en-GB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numpy</a:t>
            </a:r>
            <a:endParaRPr lang="en-GB" sz="24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1"/>
            <a:endParaRPr lang="en-GB" sz="24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6A1F684-1E39-9C20-5029-A627EF40E014}"/>
              </a:ext>
            </a:extLst>
          </p:cNvPr>
          <p:cNvGrpSpPr/>
          <p:nvPr/>
        </p:nvGrpSpPr>
        <p:grpSpPr>
          <a:xfrm>
            <a:off x="11210925" y="5980912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9A14DD02-465D-9DBB-6069-4ED73FE69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D1B5AD4-11FE-BDD2-EA03-74551284EA2D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Rectangle 2">
            <a:extLst>
              <a:ext uri="{FF2B5EF4-FFF2-40B4-BE49-F238E27FC236}">
                <a16:creationId xmlns:a16="http://schemas.microsoft.com/office/drawing/2014/main" id="{4C93B654-47B8-728F-DEDE-B0925E8FD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899" y="2986554"/>
            <a:ext cx="10372725" cy="191075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$module load bask-apps/live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$module load Miniconda3/4.10.3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$which python3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$python3 --version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$python3.9-config --</a:t>
            </a:r>
            <a:r>
              <a:rPr kumimoji="0" lang="en-GB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cflags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7588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F584FD-23D2-4ADF-8806-EEFA9167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Common FAQ</a:t>
            </a:r>
            <a:endParaRPr lang="en-GB" sz="2400" b="1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CEDA9E-BF8F-EDCD-5E14-287ACC211027}"/>
              </a:ext>
            </a:extLst>
          </p:cNvPr>
          <p:cNvSpPr txBox="1"/>
          <p:nvPr/>
        </p:nvSpPr>
        <p:spPr>
          <a:xfrm>
            <a:off x="633620" y="1490869"/>
            <a:ext cx="932687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To force a package to be built from source with certain optimization flags do, for example: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CFLAGS="-O1" pip install </a:t>
            </a:r>
            <a:r>
              <a:rPr lang="en-GB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numpy</a:t>
            </a:r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-</a:t>
            </a:r>
            <a:r>
              <a:rPr lang="en-GB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vvv</a:t>
            </a:r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--no-binary=</a:t>
            </a:r>
            <a:r>
              <a:rPr lang="en-GB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numpy</a:t>
            </a:r>
            <a:endParaRPr lang="en-GB" sz="24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1"/>
            <a:endParaRPr lang="en-GB" sz="24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6A1F684-1E39-9C20-5029-A627EF40E014}"/>
              </a:ext>
            </a:extLst>
          </p:cNvPr>
          <p:cNvGrpSpPr/>
          <p:nvPr/>
        </p:nvGrpSpPr>
        <p:grpSpPr>
          <a:xfrm>
            <a:off x="11210925" y="5980912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9A14DD02-465D-9DBB-6069-4ED73FE69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D1B5AD4-11FE-BDD2-EA03-74551284EA2D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75860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F584FD-23D2-4ADF-8806-EEFA9167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Common FAQ</a:t>
            </a:r>
            <a:endParaRPr lang="en-GB" sz="2400" b="1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CEDA9E-BF8F-EDCD-5E14-287ACC211027}"/>
              </a:ext>
            </a:extLst>
          </p:cNvPr>
          <p:cNvSpPr txBox="1"/>
          <p:nvPr/>
        </p:nvSpPr>
        <p:spPr>
          <a:xfrm>
            <a:off x="633620" y="1490869"/>
            <a:ext cx="9326877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Is it okay if I combine </a:t>
            </a:r>
            <a:r>
              <a:rPr lang="en-GB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virtualenv</a:t>
            </a:r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and conda?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This is highly discouraged. While in principle it can work, most users find it just causes problems. Try to stay within one environment manager.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Note that if you create a conda environment you can use pip to install packages.</a:t>
            </a:r>
            <a:endParaRPr lang="en-GB" sz="24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Can I combine conda and pip?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Yes, and this tends to work well. A typical session may look like this:</a:t>
            </a:r>
          </a:p>
          <a:p>
            <a:pPr lvl="1"/>
            <a:endParaRPr lang="en-GB" sz="24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1"/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$ module load anaconda3/2023.3</a:t>
            </a:r>
          </a:p>
          <a:p>
            <a:pPr lvl="1"/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Note that --user is omitted when using pip within a conda environment. See the bullet points at the bottom of this page for tips on using this approach.</a:t>
            </a:r>
          </a:p>
          <a:p>
            <a:pPr lvl="1"/>
            <a:endParaRPr lang="en-GB" sz="24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6A1F684-1E39-9C20-5029-A627EF40E014}"/>
              </a:ext>
            </a:extLst>
          </p:cNvPr>
          <p:cNvGrpSpPr/>
          <p:nvPr/>
        </p:nvGrpSpPr>
        <p:grpSpPr>
          <a:xfrm>
            <a:off x="11210925" y="5980912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9A14DD02-465D-9DBB-6069-4ED73FE69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D1B5AD4-11FE-BDD2-EA03-74551284EA2D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Rectangle 2">
            <a:extLst>
              <a:ext uri="{FF2B5EF4-FFF2-40B4-BE49-F238E27FC236}">
                <a16:creationId xmlns:a16="http://schemas.microsoft.com/office/drawing/2014/main" id="{A61DFF78-3AB2-1B26-D853-95DA99A5E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472" y="4880270"/>
            <a:ext cx="9039026" cy="191075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$module load bask-apps/live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$module load Miniconda3/4.10.3</a:t>
            </a:r>
          </a:p>
          <a:p>
            <a:pPr lvl="1"/>
            <a:r>
              <a:rPr lang="en-GB" sz="2400" dirty="0">
                <a:latin typeface="Arial" panose="020B0604020202020204" pitchFamily="34" charset="0"/>
                <a:ea typeface="Times New Roman" panose="02020603050405020304" pitchFamily="18" charset="0"/>
              </a:rPr>
              <a:t>$</a:t>
            </a:r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conda create --name </a:t>
            </a:r>
            <a:r>
              <a:rPr lang="en-GB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myenv</a:t>
            </a:r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python=3.9.5</a:t>
            </a:r>
          </a:p>
          <a:p>
            <a:pPr lvl="1"/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$conda activate </a:t>
            </a:r>
            <a:r>
              <a:rPr lang="en-GB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myenv</a:t>
            </a:r>
            <a:endParaRPr lang="en-GB" sz="24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1"/>
            <a:r>
              <a:rPr lang="en-GB" sz="2400" dirty="0">
                <a:latin typeface="Arial" panose="020B0604020202020204" pitchFamily="34" charset="0"/>
                <a:ea typeface="Times New Roman" panose="02020603050405020304" pitchFamily="18" charset="0"/>
              </a:rPr>
              <a:t>$</a:t>
            </a:r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pip install </a:t>
            </a:r>
            <a:r>
              <a:rPr lang="en-GB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scitools</a:t>
            </a:r>
            <a:endParaRPr lang="en-GB" sz="24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438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F584FD-23D2-4ADF-8806-EEFA9167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Test install pip chill</a:t>
            </a:r>
            <a:endParaRPr lang="en-GB" sz="2400" b="1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CEDA9E-BF8F-EDCD-5E14-287ACC211027}"/>
              </a:ext>
            </a:extLst>
          </p:cNvPr>
          <p:cNvSpPr txBox="1"/>
          <p:nvPr/>
        </p:nvSpPr>
        <p:spPr>
          <a:xfrm>
            <a:off x="838200" y="1690688"/>
            <a:ext cx="932687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dirty="0">
                <a:solidFill>
                  <a:srgbClr val="212529"/>
                </a:solidFill>
                <a:latin typeface="Libre Franklin" pitchFamily="2" charset="0"/>
                <a:ea typeface="Times New Roman" panose="02020603050405020304" pitchFamily="18" charset="0"/>
              </a:rPr>
              <a:t>Lets try to create an environment with pip chill</a:t>
            </a:r>
          </a:p>
          <a:p>
            <a:pPr algn="l"/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Note that like pip, </a:t>
            </a:r>
            <a:r>
              <a:rPr lang="en-GB" sz="2400" b="1" i="0" dirty="0" err="1">
                <a:solidFill>
                  <a:srgbClr val="212529"/>
                </a:solidFill>
                <a:effectLst/>
                <a:latin typeface="Libre Franklin" pitchFamily="2" charset="0"/>
              </a:rPr>
              <a:t>virtualenv</a:t>
            </a:r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 is an executable, not a library. To create an isolated environment do:</a:t>
            </a:r>
            <a:endParaRPr lang="en-GB" sz="24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C458487-8513-82BF-5175-93636609D080}"/>
              </a:ext>
            </a:extLst>
          </p:cNvPr>
          <p:cNvGrpSpPr/>
          <p:nvPr/>
        </p:nvGrpSpPr>
        <p:grpSpPr>
          <a:xfrm>
            <a:off x="11210925" y="5980912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5DFD1205-2909-5878-2280-8D142B1A4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9B3EB54-48D4-0D84-E4DA-4FAF585E98D2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Rectangle 2">
            <a:extLst>
              <a:ext uri="{FF2B5EF4-FFF2-40B4-BE49-F238E27FC236}">
                <a16:creationId xmlns:a16="http://schemas.microsoft.com/office/drawing/2014/main" id="{6CD9BC60-0B9F-E843-7EDD-F9B2D7607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016251"/>
            <a:ext cx="10372725" cy="117209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kumimoji="0" lang="en-GB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mkdir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GB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myenv</a:t>
            </a:r>
            <a:endParaRPr kumimoji="0" lang="en-GB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kumimoji="0" lang="en-GB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virtualenv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GB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myenv</a:t>
            </a:r>
            <a:endParaRPr kumimoji="0" lang="en-GB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$source </a:t>
            </a:r>
            <a:r>
              <a:rPr kumimoji="0" lang="en-GB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myenv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/bin/activate</a:t>
            </a:r>
            <a:endParaRPr lang="en-GB" sz="24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7166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F584FD-23D2-4ADF-8806-EEFA9167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Why Container Environments</a:t>
            </a:r>
            <a:endParaRPr lang="en-GB" sz="2400" b="1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6A1F684-1E39-9C20-5029-A627EF40E014}"/>
              </a:ext>
            </a:extLst>
          </p:cNvPr>
          <p:cNvGrpSpPr/>
          <p:nvPr/>
        </p:nvGrpSpPr>
        <p:grpSpPr>
          <a:xfrm>
            <a:off x="11210925" y="5980912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9A14DD02-465D-9DBB-6069-4ED73FE69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D1B5AD4-11FE-BDD2-EA03-74551284EA2D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064B22D-FBE1-CFE5-884B-6159D232074A}"/>
              </a:ext>
            </a:extLst>
          </p:cNvPr>
          <p:cNvSpPr txBox="1"/>
          <p:nvPr/>
        </p:nvSpPr>
        <p:spPr>
          <a:xfrm>
            <a:off x="838200" y="1690688"/>
            <a:ext cx="9326877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b="1" i="0" dirty="0">
                <a:solidFill>
                  <a:srgbClr val="212529"/>
                </a:solidFill>
                <a:effectLst/>
                <a:latin typeface="Libre Franklin" pitchFamily="2" charset="0"/>
              </a:rPr>
              <a:t>Deploying</a:t>
            </a:r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 </a:t>
            </a:r>
            <a:r>
              <a:rPr lang="en-GB" sz="2400" b="1" i="0" dirty="0">
                <a:solidFill>
                  <a:srgbClr val="212529"/>
                </a:solidFill>
                <a:effectLst/>
                <a:latin typeface="Libre Franklin" pitchFamily="2" charset="0"/>
              </a:rPr>
              <a:t>Applications</a:t>
            </a:r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:</a:t>
            </a:r>
          </a:p>
          <a:p>
            <a:pPr algn="l"/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Building software is often a complicated business, particularly on a shared and multi-tenant systems:</a:t>
            </a:r>
          </a:p>
          <a:p>
            <a:pPr algn="l"/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   - HPC clusters have typically very specialized software stacks which might not adapt well to general purpose applications.</a:t>
            </a:r>
          </a:p>
          <a:p>
            <a:pPr algn="l"/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   - OS installations are streamlined. </a:t>
            </a:r>
          </a:p>
          <a:p>
            <a:pPr algn="l"/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Some applications might need dependencies that are not readily available and complex to build from source.</a:t>
            </a:r>
          </a:p>
          <a:p>
            <a:pPr algn="l"/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   - End users use Ubuntu, cluster use RHEL, or  other specialized OS.  </a:t>
            </a:r>
          </a:p>
          <a:p>
            <a:pPr algn="l"/>
            <a:r>
              <a:rPr lang="en-GB" sz="2400" dirty="0">
                <a:solidFill>
                  <a:srgbClr val="212529"/>
                </a:solidFill>
                <a:latin typeface="Libre Franklin" pitchFamily="2" charset="0"/>
              </a:rPr>
              <a:t>            </a:t>
            </a:r>
            <a:r>
              <a:rPr lang="en-GB" sz="2400" b="1" i="1" dirty="0" err="1">
                <a:solidFill>
                  <a:srgbClr val="212529"/>
                </a:solidFill>
                <a:effectLst/>
                <a:latin typeface="Libre Franklin" pitchFamily="2" charset="0"/>
              </a:rPr>
              <a:t>sudo</a:t>
            </a:r>
            <a:r>
              <a:rPr lang="en-GB" sz="2400" b="1" i="1" dirty="0">
                <a:solidFill>
                  <a:srgbClr val="212529"/>
                </a:solidFill>
                <a:effectLst/>
                <a:latin typeface="Libre Franklin" pitchFamily="2" charset="0"/>
              </a:rPr>
              <a:t> apt-get install</a:t>
            </a:r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  will not work !!!!!</a:t>
            </a:r>
          </a:p>
          <a:p>
            <a:pPr algn="l"/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    - Researcher’s code often tends to comes from some old repos.</a:t>
            </a:r>
            <a:endParaRPr lang="en-GB" sz="24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3008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F584FD-23D2-4ADF-8806-EEFA9167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What Containers are trying to Solve</a:t>
            </a:r>
            <a:endParaRPr lang="en-GB" sz="2400" b="1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6A1F684-1E39-9C20-5029-A627EF40E014}"/>
              </a:ext>
            </a:extLst>
          </p:cNvPr>
          <p:cNvGrpSpPr/>
          <p:nvPr/>
        </p:nvGrpSpPr>
        <p:grpSpPr>
          <a:xfrm>
            <a:off x="11210925" y="5980912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9A14DD02-465D-9DBB-6069-4ED73FE69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D1B5AD4-11FE-BDD2-EA03-74551284EA2D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064B22D-FBE1-CFE5-884B-6159D232074A}"/>
              </a:ext>
            </a:extLst>
          </p:cNvPr>
          <p:cNvSpPr txBox="1"/>
          <p:nvPr/>
        </p:nvSpPr>
        <p:spPr>
          <a:xfrm>
            <a:off x="838200" y="1690688"/>
            <a:ext cx="1037272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b="1" i="0" dirty="0">
                <a:solidFill>
                  <a:srgbClr val="212529"/>
                </a:solidFill>
                <a:effectLst/>
                <a:latin typeface="Libre Franklin" pitchFamily="2" charset="0"/>
              </a:rPr>
              <a:t>Portability and Reproducibility:</a:t>
            </a:r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 </a:t>
            </a:r>
          </a:p>
          <a:p>
            <a:pPr algn="l"/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      -  Running applications on multiple systems typically needs replicating the installations multiple times making it hard to keep consistency.</a:t>
            </a:r>
          </a:p>
          <a:p>
            <a:pPr algn="l"/>
            <a:endParaRPr lang="en-GB" sz="2400" b="0" i="0" dirty="0">
              <a:solidFill>
                <a:srgbClr val="212529"/>
              </a:solidFill>
              <a:effectLst/>
              <a:latin typeface="Libre Franklin" pitchFamily="2" charset="0"/>
            </a:endParaRPr>
          </a:p>
          <a:p>
            <a:pPr algn="l"/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      -  It would be useful to publish the exact application used to run a calculation for reproducibility or documentation purpose.</a:t>
            </a:r>
          </a:p>
          <a:p>
            <a:pPr algn="l"/>
            <a:endParaRPr lang="en-GB" sz="2400" b="0" i="0" dirty="0">
              <a:solidFill>
                <a:srgbClr val="212529"/>
              </a:solidFill>
              <a:effectLst/>
              <a:latin typeface="Libre Franklin" pitchFamily="2" charset="0"/>
            </a:endParaRPr>
          </a:p>
          <a:p>
            <a:pPr algn="l"/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      -  As a user can I minimize the part of the software stack I have no control on, to maximize reproducibility without sacrificing performance too much?</a:t>
            </a:r>
          </a:p>
          <a:p>
            <a:pPr algn="l"/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6615257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F584FD-23D2-4ADF-8806-EEFA9167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Singularity/Apptainer Glossary</a:t>
            </a:r>
            <a:endParaRPr lang="en-GB" sz="2400" b="1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6A1F684-1E39-9C20-5029-A627EF40E014}"/>
              </a:ext>
            </a:extLst>
          </p:cNvPr>
          <p:cNvGrpSpPr/>
          <p:nvPr/>
        </p:nvGrpSpPr>
        <p:grpSpPr>
          <a:xfrm>
            <a:off x="11210925" y="5980912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9A14DD02-465D-9DBB-6069-4ED73FE69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D1B5AD4-11FE-BDD2-EA03-74551284EA2D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29B2181-3FE4-EEB6-D0D7-356E3E3C661A}"/>
              </a:ext>
            </a:extLst>
          </p:cNvPr>
          <p:cNvSpPr txBox="1"/>
          <p:nvPr/>
        </p:nvSpPr>
        <p:spPr>
          <a:xfrm>
            <a:off x="10553700" y="27747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•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46A65B-647E-4BAD-B4B8-820EF2BEA6F9}"/>
              </a:ext>
            </a:extLst>
          </p:cNvPr>
          <p:cNvSpPr txBox="1"/>
          <p:nvPr/>
        </p:nvSpPr>
        <p:spPr>
          <a:xfrm>
            <a:off x="838200" y="1369002"/>
            <a:ext cx="11020425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b="1" i="0" dirty="0">
                <a:solidFill>
                  <a:srgbClr val="212529"/>
                </a:solidFill>
                <a:effectLst/>
                <a:latin typeface="Libre Franklin" pitchFamily="2" charset="0"/>
              </a:rPr>
              <a:t>Singularity/Apptainer </a:t>
            </a:r>
            <a:r>
              <a:rPr lang="en-GB" sz="2400" dirty="0">
                <a:latin typeface="Libre Franklin" pitchFamily="2" charset="0"/>
              </a:rPr>
              <a:t>– the software </a:t>
            </a:r>
          </a:p>
          <a:p>
            <a:pPr algn="l"/>
            <a:r>
              <a:rPr lang="en-GB" sz="2400" dirty="0">
                <a:latin typeface="Libre Franklin" pitchFamily="2" charset="0"/>
              </a:rPr>
              <a:t> – As in “Singularity 3.8” or “Apptainer 1.0” </a:t>
            </a:r>
          </a:p>
          <a:p>
            <a:pPr algn="l"/>
            <a:endParaRPr lang="en-GB" sz="2400" dirty="0">
              <a:latin typeface="Libre Franklin" pitchFamily="2" charset="0"/>
            </a:endParaRPr>
          </a:p>
          <a:p>
            <a:pPr algn="l"/>
            <a:r>
              <a:rPr lang="en-GB" sz="2400" dirty="0">
                <a:latin typeface="Libre Franklin" pitchFamily="2" charset="0"/>
              </a:rPr>
              <a:t>• </a:t>
            </a:r>
            <a:r>
              <a:rPr lang="en-GB" sz="2400" b="1" dirty="0">
                <a:latin typeface="Libre Franklin" pitchFamily="2" charset="0"/>
              </a:rPr>
              <a:t>Image</a:t>
            </a:r>
            <a:r>
              <a:rPr lang="en-GB" sz="2400" dirty="0">
                <a:latin typeface="Libre Franklin" pitchFamily="2" charset="0"/>
              </a:rPr>
              <a:t> – a compressed, usually read-only file </a:t>
            </a:r>
          </a:p>
          <a:p>
            <a:pPr algn="l"/>
            <a:r>
              <a:rPr lang="en-GB" sz="2400" dirty="0">
                <a:latin typeface="Libre Franklin" pitchFamily="2" charset="0"/>
              </a:rPr>
              <a:t>	– Example: “Build a </a:t>
            </a:r>
            <a:r>
              <a:rPr lang="en-GB" sz="2400" dirty="0" err="1">
                <a:latin typeface="Libre Franklin" pitchFamily="2" charset="0"/>
              </a:rPr>
              <a:t>Matlab</a:t>
            </a:r>
            <a:r>
              <a:rPr lang="en-GB" sz="2400" dirty="0">
                <a:latin typeface="Libre Franklin" pitchFamily="2" charset="0"/>
              </a:rPr>
              <a:t> 2021a image” </a:t>
            </a:r>
          </a:p>
          <a:p>
            <a:pPr algn="l"/>
            <a:r>
              <a:rPr lang="en-GB" sz="2400" dirty="0">
                <a:latin typeface="Libre Franklin" pitchFamily="2" charset="0"/>
              </a:rPr>
              <a:t>	– Writable image: use --sandbox option </a:t>
            </a:r>
          </a:p>
          <a:p>
            <a:pPr algn="l"/>
            <a:endParaRPr lang="en-GB" sz="2400" dirty="0">
              <a:latin typeface="Libre Franklin" pitchFamily="2" charset="0"/>
            </a:endParaRPr>
          </a:p>
          <a:p>
            <a:pPr algn="l"/>
            <a:r>
              <a:rPr lang="en-GB" sz="2400" dirty="0">
                <a:latin typeface="Libre Franklin" pitchFamily="2" charset="0"/>
              </a:rPr>
              <a:t>• </a:t>
            </a:r>
            <a:r>
              <a:rPr lang="en-GB" sz="2400" b="1" dirty="0">
                <a:latin typeface="Libre Franklin" pitchFamily="2" charset="0"/>
              </a:rPr>
              <a:t>Container</a:t>
            </a:r>
            <a:r>
              <a:rPr lang="en-GB" sz="2400" dirty="0">
                <a:latin typeface="Libre Franklin" pitchFamily="2" charset="0"/>
              </a:rPr>
              <a:t> </a:t>
            </a:r>
          </a:p>
          <a:p>
            <a:pPr algn="l"/>
            <a:r>
              <a:rPr lang="en-GB" sz="2400" dirty="0">
                <a:latin typeface="Libre Franklin" pitchFamily="2" charset="0"/>
              </a:rPr>
              <a:t>   – The technology: “containers vs. virtual machines” </a:t>
            </a:r>
          </a:p>
          <a:p>
            <a:pPr algn="l"/>
            <a:r>
              <a:rPr lang="en-GB" sz="2400" dirty="0">
                <a:latin typeface="Libre Franklin" pitchFamily="2" charset="0"/>
              </a:rPr>
              <a:t>   – An instance of an image </a:t>
            </a:r>
          </a:p>
          <a:p>
            <a:pPr lvl="1"/>
            <a:r>
              <a:rPr lang="en-GB" sz="2400" dirty="0">
                <a:latin typeface="Libre Franklin" pitchFamily="2" charset="0"/>
              </a:rPr>
              <a:t>• Example: </a:t>
            </a:r>
          </a:p>
          <a:p>
            <a:pPr lvl="1"/>
            <a:r>
              <a:rPr lang="en-GB" sz="2400" dirty="0">
                <a:latin typeface="Libre Franklin" pitchFamily="2" charset="0"/>
              </a:rPr>
              <a:t>     </a:t>
            </a:r>
            <a:r>
              <a:rPr lang="en-GB" dirty="0">
                <a:latin typeface="Libre Franklin" pitchFamily="2" charset="0"/>
              </a:rPr>
              <a:t>“process my data in a Singularity container of </a:t>
            </a:r>
            <a:r>
              <a:rPr lang="en-GB" dirty="0" err="1">
                <a:latin typeface="Libre Franklin" pitchFamily="2" charset="0"/>
              </a:rPr>
              <a:t>Matlab</a:t>
            </a:r>
            <a:r>
              <a:rPr lang="en-GB" dirty="0">
                <a:latin typeface="Libre Franklin" pitchFamily="2" charset="0"/>
              </a:rPr>
              <a:t>”</a:t>
            </a:r>
          </a:p>
          <a:p>
            <a:pPr lvl="1"/>
            <a:endParaRPr lang="en-GB" dirty="0">
              <a:latin typeface="Libre Franklin" pitchFamily="2" charset="0"/>
            </a:endParaRPr>
          </a:p>
          <a:p>
            <a:pPr algn="l"/>
            <a:r>
              <a:rPr lang="en-GB" sz="2400" dirty="0">
                <a:latin typeface="Libre Franklin" pitchFamily="2" charset="0"/>
              </a:rPr>
              <a:t>• </a:t>
            </a:r>
            <a:r>
              <a:rPr lang="en-GB" sz="2400" b="1" i="0" dirty="0">
                <a:solidFill>
                  <a:srgbClr val="212529"/>
                </a:solidFill>
                <a:effectLst/>
                <a:latin typeface="Libre Franklin" pitchFamily="2" charset="0"/>
              </a:rPr>
              <a:t>Host</a:t>
            </a:r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 </a:t>
            </a:r>
            <a:r>
              <a:rPr lang="en-GB" sz="2400" b="0" i="0" dirty="0">
                <a:effectLst/>
                <a:latin typeface="Libre Franklin" pitchFamily="2" charset="0"/>
              </a:rPr>
              <a:t>– computer/supercomputer where the image is run</a:t>
            </a:r>
          </a:p>
        </p:txBody>
      </p:sp>
    </p:spTree>
    <p:extLst>
      <p:ext uri="{BB962C8B-B14F-4D97-AF65-F5344CB8AC3E}">
        <p14:creationId xmlns:p14="http://schemas.microsoft.com/office/powerpoint/2010/main" val="16666106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F584FD-23D2-4ADF-8806-EEFA9167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Singularity/Apptainer</a:t>
            </a:r>
            <a:endParaRPr lang="en-GB" sz="2400" b="1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6A1F684-1E39-9C20-5029-A627EF40E014}"/>
              </a:ext>
            </a:extLst>
          </p:cNvPr>
          <p:cNvGrpSpPr/>
          <p:nvPr/>
        </p:nvGrpSpPr>
        <p:grpSpPr>
          <a:xfrm>
            <a:off x="11210925" y="5980912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9A14DD02-465D-9DBB-6069-4ED73FE69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D1B5AD4-11FE-BDD2-EA03-74551284EA2D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" name="Picture 5" descr="A diagram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0691EC20-D8F5-1989-B2CD-021D2233D1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24" y="1692185"/>
            <a:ext cx="11757668" cy="364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4327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F584FD-23D2-4ADF-8806-EEFA9167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Singularity/Apptainer</a:t>
            </a:r>
            <a:endParaRPr lang="en-GB" sz="2400" b="1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6A1F684-1E39-9C20-5029-A627EF40E014}"/>
              </a:ext>
            </a:extLst>
          </p:cNvPr>
          <p:cNvGrpSpPr/>
          <p:nvPr/>
        </p:nvGrpSpPr>
        <p:grpSpPr>
          <a:xfrm>
            <a:off x="11210925" y="5980912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9A14DD02-465D-9DBB-6069-4ED73FE69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D1B5AD4-11FE-BDD2-EA03-74551284EA2D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064B22D-FBE1-CFE5-884B-6159D232074A}"/>
              </a:ext>
            </a:extLst>
          </p:cNvPr>
          <p:cNvSpPr txBox="1"/>
          <p:nvPr/>
        </p:nvSpPr>
        <p:spPr>
          <a:xfrm>
            <a:off x="838200" y="1633538"/>
            <a:ext cx="11020425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b="1" i="0" dirty="0">
                <a:solidFill>
                  <a:srgbClr val="212529"/>
                </a:solidFill>
                <a:effectLst/>
                <a:latin typeface="Libre Franklin" pitchFamily="2" charset="0"/>
              </a:rPr>
              <a:t>Singularity/Apptainer </a:t>
            </a:r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provides a container runtime and an ecosystem for managing images that is suitable for multi-tenant systems and HPC.</a:t>
            </a:r>
          </a:p>
          <a:p>
            <a:pPr algn="l"/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    Important aspects :</a:t>
            </a:r>
          </a:p>
          <a:p>
            <a:pPr algn="l"/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     - no need to have elevated privileges at runtime, although root privileges are needed to build the images.</a:t>
            </a:r>
          </a:p>
          <a:p>
            <a:pPr algn="l"/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     - each applications will have its own container</a:t>
            </a:r>
          </a:p>
          <a:p>
            <a:pPr algn="l"/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     - containers are not fully isolated ( e.g. host network is available)</a:t>
            </a:r>
          </a:p>
          <a:p>
            <a:pPr algn="l"/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     - users have the same </a:t>
            </a:r>
            <a:r>
              <a:rPr lang="en-GB" sz="2400" b="0" i="0" dirty="0" err="1">
                <a:solidFill>
                  <a:srgbClr val="212529"/>
                </a:solidFill>
                <a:effectLst/>
                <a:latin typeface="Libre Franklin" pitchFamily="2" charset="0"/>
              </a:rPr>
              <a:t>uid</a:t>
            </a:r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 and gid when running an application</a:t>
            </a:r>
          </a:p>
          <a:p>
            <a:pPr algn="l"/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     - containers can be executed from local image files, or pulling images from a docker registry</a:t>
            </a:r>
          </a:p>
          <a:p>
            <a:pPr algn="l"/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    For basic usage refer to:</a:t>
            </a:r>
          </a:p>
          <a:p>
            <a:pPr lvl="1"/>
            <a:r>
              <a:rPr lang="en-GB" sz="20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    https://docs.baskerville.ac.uk/containerisation/</a:t>
            </a:r>
          </a:p>
          <a:p>
            <a:pPr lvl="1"/>
            <a:r>
              <a:rPr lang="en-GB" sz="20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    https://www.sylabs.io/docs/</a:t>
            </a:r>
          </a:p>
          <a:p>
            <a:pPr lvl="1"/>
            <a:r>
              <a:rPr lang="en-GB" sz="20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    https://apptainer.org/   </a:t>
            </a:r>
          </a:p>
        </p:txBody>
      </p:sp>
    </p:spTree>
    <p:extLst>
      <p:ext uri="{BB962C8B-B14F-4D97-AF65-F5344CB8AC3E}">
        <p14:creationId xmlns:p14="http://schemas.microsoft.com/office/powerpoint/2010/main" val="25968103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F584FD-23D2-4ADF-8806-EEFA9167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Singularity/Apptainer</a:t>
            </a:r>
            <a:endParaRPr lang="en-GB" sz="2400" b="1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6A1F684-1E39-9C20-5029-A627EF40E014}"/>
              </a:ext>
            </a:extLst>
          </p:cNvPr>
          <p:cNvGrpSpPr/>
          <p:nvPr/>
        </p:nvGrpSpPr>
        <p:grpSpPr>
          <a:xfrm>
            <a:off x="11210925" y="5980912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9A14DD02-465D-9DBB-6069-4ED73FE69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D1B5AD4-11FE-BDD2-EA03-74551284EA2D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E3D3ECC-DC71-1E17-F00D-2A68DE6BC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59" y="1381399"/>
            <a:ext cx="9373082" cy="490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151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F584FD-23D2-4ADF-8806-EEFA9167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dirty="0">
                <a:solidFill>
                  <a:schemeClr val="bg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System Python and which Python</a:t>
            </a:r>
            <a:endParaRPr lang="en-GB" sz="2400" b="1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CEDA9E-BF8F-EDCD-5E14-287ACC211027}"/>
              </a:ext>
            </a:extLst>
          </p:cNvPr>
          <p:cNvSpPr txBox="1"/>
          <p:nvPr/>
        </p:nvSpPr>
        <p:spPr>
          <a:xfrm>
            <a:off x="838200" y="1690688"/>
            <a:ext cx="932687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When you first log in to Baskerville, the system Python is available, but this is almost always not what you want. To learn about the system Python, run these commands:</a:t>
            </a:r>
            <a:endParaRPr lang="en-GB" sz="2400" dirty="0">
              <a:latin typeface="Raleway" pitchFamily="2" charset="0"/>
            </a:endParaRPr>
          </a:p>
          <a:p>
            <a:pPr>
              <a:buFont typeface="+mj-lt"/>
              <a:buAutoNum type="arabicPeriod"/>
            </a:pPr>
            <a:endParaRPr lang="en-GB" sz="2400" i="0" dirty="0">
              <a:effectLst/>
              <a:latin typeface="Raleway" pitchFamily="2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7FFE5BE-193C-0DC7-D753-2C02B83866DB}"/>
              </a:ext>
            </a:extLst>
          </p:cNvPr>
          <p:cNvGrpSpPr/>
          <p:nvPr/>
        </p:nvGrpSpPr>
        <p:grpSpPr>
          <a:xfrm>
            <a:off x="11210925" y="5980912"/>
            <a:ext cx="960359" cy="877088"/>
            <a:chOff x="4215988" y="5793696"/>
            <a:chExt cx="960359" cy="877088"/>
          </a:xfrm>
        </p:grpSpPr>
        <p:pic>
          <p:nvPicPr>
            <p:cNvPr id="12" name="Picture 11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610301FE-2605-A384-4CA9-472CD00948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FFEE02B-947C-01AF-803D-3F001EDEE981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00490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F584FD-23D2-4ADF-8806-EEFA9167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Singularity/Apptainer</a:t>
            </a:r>
            <a:endParaRPr lang="en-GB" sz="2400" b="1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6A1F684-1E39-9C20-5029-A627EF40E014}"/>
              </a:ext>
            </a:extLst>
          </p:cNvPr>
          <p:cNvGrpSpPr/>
          <p:nvPr/>
        </p:nvGrpSpPr>
        <p:grpSpPr>
          <a:xfrm>
            <a:off x="11210925" y="5980912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9A14DD02-465D-9DBB-6069-4ED73FE69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D1B5AD4-11FE-BDD2-EA03-74551284EA2D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05B81A7-8466-BB82-5747-0FBDEF0A53AE}"/>
              </a:ext>
            </a:extLst>
          </p:cNvPr>
          <p:cNvSpPr txBox="1"/>
          <p:nvPr/>
        </p:nvSpPr>
        <p:spPr>
          <a:xfrm>
            <a:off x="712316" y="1412876"/>
            <a:ext cx="5053484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800" b="1" dirty="0">
                <a:latin typeface="Libre Franklin" pitchFamily="2" charset="0"/>
              </a:rPr>
              <a:t> $ </a:t>
            </a:r>
            <a:r>
              <a:rPr lang="en-GB" sz="800" b="1" dirty="0" err="1">
                <a:latin typeface="Libre Franklin" pitchFamily="2" charset="0"/>
              </a:rPr>
              <a:t>apptainer</a:t>
            </a:r>
            <a:r>
              <a:rPr lang="en-GB" sz="800" b="1" dirty="0">
                <a:latin typeface="Libre Franklin" pitchFamily="2" charset="0"/>
              </a:rPr>
              <a:t> help</a:t>
            </a:r>
          </a:p>
          <a:p>
            <a:pPr algn="l"/>
            <a:endParaRPr lang="en-GB" sz="800" b="1" dirty="0">
              <a:latin typeface="Libre Franklin" pitchFamily="2" charset="0"/>
            </a:endParaRPr>
          </a:p>
          <a:p>
            <a:pPr algn="l"/>
            <a:r>
              <a:rPr lang="en-GB" sz="800" b="1" dirty="0">
                <a:latin typeface="Libre Franklin" pitchFamily="2" charset="0"/>
              </a:rPr>
              <a:t>Linux container platform optimized for High Performance Computing (HPC) and</a:t>
            </a:r>
          </a:p>
          <a:p>
            <a:pPr algn="l"/>
            <a:r>
              <a:rPr lang="en-GB" sz="800" b="1" dirty="0">
                <a:latin typeface="Libre Franklin" pitchFamily="2" charset="0"/>
              </a:rPr>
              <a:t>Enterprise Performance Computing (EPC)</a:t>
            </a:r>
          </a:p>
          <a:p>
            <a:pPr algn="l"/>
            <a:endParaRPr lang="en-GB" sz="800" b="1" dirty="0">
              <a:latin typeface="Libre Franklin" pitchFamily="2" charset="0"/>
            </a:endParaRPr>
          </a:p>
          <a:p>
            <a:pPr algn="l"/>
            <a:r>
              <a:rPr lang="en-GB" sz="800" b="1" dirty="0">
                <a:latin typeface="Libre Franklin" pitchFamily="2" charset="0"/>
              </a:rPr>
              <a:t>Usage:</a:t>
            </a:r>
          </a:p>
          <a:p>
            <a:pPr algn="l"/>
            <a:r>
              <a:rPr lang="en-GB" sz="800" b="1" dirty="0">
                <a:latin typeface="Libre Franklin" pitchFamily="2" charset="0"/>
              </a:rPr>
              <a:t>  </a:t>
            </a:r>
            <a:r>
              <a:rPr lang="en-GB" sz="800" b="1" dirty="0" err="1">
                <a:latin typeface="Libre Franklin" pitchFamily="2" charset="0"/>
              </a:rPr>
              <a:t>apptainer</a:t>
            </a:r>
            <a:r>
              <a:rPr lang="en-GB" sz="800" b="1" dirty="0">
                <a:latin typeface="Libre Franklin" pitchFamily="2" charset="0"/>
              </a:rPr>
              <a:t> [global options...]</a:t>
            </a:r>
          </a:p>
          <a:p>
            <a:pPr algn="l"/>
            <a:endParaRPr lang="en-GB" sz="800" b="1" dirty="0">
              <a:latin typeface="Libre Franklin" pitchFamily="2" charset="0"/>
            </a:endParaRPr>
          </a:p>
          <a:p>
            <a:pPr algn="l"/>
            <a:r>
              <a:rPr lang="en-GB" sz="800" b="1" dirty="0">
                <a:latin typeface="Libre Franklin" pitchFamily="2" charset="0"/>
              </a:rPr>
              <a:t>Description:</a:t>
            </a:r>
          </a:p>
          <a:p>
            <a:pPr algn="l"/>
            <a:r>
              <a:rPr lang="en-GB" sz="800" b="1" dirty="0">
                <a:latin typeface="Libre Franklin" pitchFamily="2" charset="0"/>
              </a:rPr>
              <a:t>  Apptainer containers provide an application virtualization layer enabling</a:t>
            </a:r>
          </a:p>
          <a:p>
            <a:pPr algn="l"/>
            <a:r>
              <a:rPr lang="en-GB" sz="800" b="1" dirty="0">
                <a:latin typeface="Libre Franklin" pitchFamily="2" charset="0"/>
              </a:rPr>
              <a:t>  mobility of compute via both application and environment portability. With</a:t>
            </a:r>
          </a:p>
          <a:p>
            <a:pPr algn="l"/>
            <a:r>
              <a:rPr lang="en-GB" sz="800" b="1" dirty="0">
                <a:latin typeface="Libre Franklin" pitchFamily="2" charset="0"/>
              </a:rPr>
              <a:t>  Apptainer one is capable of building a root file system that runs on any</a:t>
            </a:r>
          </a:p>
          <a:p>
            <a:pPr algn="l"/>
            <a:r>
              <a:rPr lang="en-GB" sz="800" b="1" dirty="0">
                <a:latin typeface="Libre Franklin" pitchFamily="2" charset="0"/>
              </a:rPr>
              <a:t>  other Linux system where Apptainer is installed.</a:t>
            </a:r>
          </a:p>
          <a:p>
            <a:pPr algn="l"/>
            <a:endParaRPr lang="en-GB" sz="800" b="1" dirty="0">
              <a:latin typeface="Libre Franklin" pitchFamily="2" charset="0"/>
            </a:endParaRPr>
          </a:p>
          <a:p>
            <a:pPr algn="l"/>
            <a:r>
              <a:rPr lang="en-GB" sz="800" b="1" dirty="0">
                <a:latin typeface="Libre Franklin" pitchFamily="2" charset="0"/>
              </a:rPr>
              <a:t>Options:</a:t>
            </a:r>
          </a:p>
          <a:p>
            <a:pPr algn="l"/>
            <a:r>
              <a:rPr lang="en-GB" sz="800" b="1" dirty="0">
                <a:latin typeface="Libre Franklin" pitchFamily="2" charset="0"/>
              </a:rPr>
              <a:t>  -d, --debug     print debugging information (highest verbosity)</a:t>
            </a:r>
          </a:p>
          <a:p>
            <a:pPr algn="l"/>
            <a:r>
              <a:rPr lang="en-GB" sz="800" b="1" dirty="0">
                <a:latin typeface="Libre Franklin" pitchFamily="2" charset="0"/>
              </a:rPr>
              <a:t>  -h, --help      </a:t>
            </a:r>
            <a:r>
              <a:rPr lang="en-GB" sz="800" b="1" dirty="0" err="1">
                <a:latin typeface="Libre Franklin" pitchFamily="2" charset="0"/>
              </a:rPr>
              <a:t>help</a:t>
            </a:r>
            <a:r>
              <a:rPr lang="en-GB" sz="800" b="1" dirty="0">
                <a:latin typeface="Libre Franklin" pitchFamily="2" charset="0"/>
              </a:rPr>
              <a:t> for </a:t>
            </a:r>
            <a:r>
              <a:rPr lang="en-GB" sz="800" b="1" dirty="0" err="1">
                <a:latin typeface="Libre Franklin" pitchFamily="2" charset="0"/>
              </a:rPr>
              <a:t>apptainer</a:t>
            </a:r>
            <a:endParaRPr lang="en-GB" sz="800" b="1" dirty="0">
              <a:latin typeface="Libre Franklin" pitchFamily="2" charset="0"/>
            </a:endParaRPr>
          </a:p>
          <a:p>
            <a:pPr algn="l"/>
            <a:r>
              <a:rPr lang="en-GB" sz="800" b="1" dirty="0">
                <a:latin typeface="Libre Franklin" pitchFamily="2" charset="0"/>
              </a:rPr>
              <a:t>      --</a:t>
            </a:r>
            <a:r>
              <a:rPr lang="en-GB" sz="800" b="1" dirty="0" err="1">
                <a:latin typeface="Libre Franklin" pitchFamily="2" charset="0"/>
              </a:rPr>
              <a:t>nocolor</a:t>
            </a:r>
            <a:r>
              <a:rPr lang="en-GB" sz="800" b="1" dirty="0">
                <a:latin typeface="Libre Franklin" pitchFamily="2" charset="0"/>
              </a:rPr>
              <a:t>   print without </a:t>
            </a:r>
            <a:r>
              <a:rPr lang="en-GB" sz="800" b="1" dirty="0" err="1">
                <a:latin typeface="Libre Franklin" pitchFamily="2" charset="0"/>
              </a:rPr>
              <a:t>color</a:t>
            </a:r>
            <a:r>
              <a:rPr lang="en-GB" sz="800" b="1" dirty="0">
                <a:latin typeface="Libre Franklin" pitchFamily="2" charset="0"/>
              </a:rPr>
              <a:t> output (default False)</a:t>
            </a:r>
          </a:p>
          <a:p>
            <a:pPr algn="l"/>
            <a:r>
              <a:rPr lang="en-GB" sz="800" b="1" dirty="0">
                <a:latin typeface="Libre Franklin" pitchFamily="2" charset="0"/>
              </a:rPr>
              <a:t>  -q, --quiet     suppress normal output</a:t>
            </a:r>
          </a:p>
          <a:p>
            <a:pPr algn="l"/>
            <a:r>
              <a:rPr lang="en-GB" sz="800" b="1" dirty="0">
                <a:latin typeface="Libre Franklin" pitchFamily="2" charset="0"/>
              </a:rPr>
              <a:t>  -s, --silent    only print errors</a:t>
            </a:r>
          </a:p>
          <a:p>
            <a:pPr algn="l"/>
            <a:r>
              <a:rPr lang="en-GB" sz="800" b="1" dirty="0">
                <a:latin typeface="Libre Franklin" pitchFamily="2" charset="0"/>
              </a:rPr>
              <a:t>  -v, --verbose   print additional information</a:t>
            </a:r>
          </a:p>
          <a:p>
            <a:pPr algn="l"/>
            <a:endParaRPr lang="en-GB" sz="800" b="1" dirty="0">
              <a:latin typeface="Libre Franklin" pitchFamily="2" charset="0"/>
            </a:endParaRPr>
          </a:p>
          <a:p>
            <a:pPr algn="l"/>
            <a:r>
              <a:rPr lang="en-GB" sz="800" b="1" dirty="0">
                <a:latin typeface="Libre Franklin" pitchFamily="2" charset="0"/>
              </a:rPr>
              <a:t>Available Commands: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1600" b="1" i="0" dirty="0">
              <a:solidFill>
                <a:srgbClr val="212529"/>
              </a:solidFill>
              <a:effectLst/>
              <a:latin typeface="Libre Franklin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CF01B4-9697-48F2-E995-DF5C336C2118}"/>
              </a:ext>
            </a:extLst>
          </p:cNvPr>
          <p:cNvSpPr txBox="1"/>
          <p:nvPr/>
        </p:nvSpPr>
        <p:spPr>
          <a:xfrm>
            <a:off x="5511800" y="1412876"/>
            <a:ext cx="609600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000" b="1" dirty="0">
                <a:latin typeface="Libre Franklin" pitchFamily="2" charset="0"/>
              </a:rPr>
              <a:t> build       </a:t>
            </a:r>
            <a:r>
              <a:rPr lang="en-GB" sz="1000" b="1" dirty="0" err="1">
                <a:latin typeface="Libre Franklin" pitchFamily="2" charset="0"/>
              </a:rPr>
              <a:t>Build</a:t>
            </a:r>
            <a:r>
              <a:rPr lang="en-GB" sz="1000" b="1" dirty="0">
                <a:latin typeface="Libre Franklin" pitchFamily="2" charset="0"/>
              </a:rPr>
              <a:t> an Apptainer image</a:t>
            </a:r>
          </a:p>
          <a:p>
            <a:pPr algn="l"/>
            <a:r>
              <a:rPr lang="en-GB" sz="1000" b="1" dirty="0">
                <a:latin typeface="Libre Franklin" pitchFamily="2" charset="0"/>
              </a:rPr>
              <a:t>  cache       Manage the local cache</a:t>
            </a:r>
          </a:p>
          <a:p>
            <a:pPr algn="l"/>
            <a:r>
              <a:rPr lang="en-GB" sz="1000" b="1" dirty="0">
                <a:latin typeface="Libre Franklin" pitchFamily="2" charset="0"/>
              </a:rPr>
              <a:t>  capability  Manage Linux capabilities for users and groups</a:t>
            </a:r>
          </a:p>
          <a:p>
            <a:pPr algn="l"/>
            <a:r>
              <a:rPr lang="en-GB" sz="1000" b="1" dirty="0">
                <a:latin typeface="Libre Franklin" pitchFamily="2" charset="0"/>
              </a:rPr>
              <a:t>  exec        Run a command within a container</a:t>
            </a:r>
          </a:p>
          <a:p>
            <a:pPr algn="l"/>
            <a:r>
              <a:rPr lang="en-GB" sz="1000" b="1" dirty="0">
                <a:latin typeface="Libre Franklin" pitchFamily="2" charset="0"/>
              </a:rPr>
              <a:t>  help        </a:t>
            </a:r>
            <a:r>
              <a:rPr lang="en-GB" sz="1000" b="1" dirty="0" err="1">
                <a:latin typeface="Libre Franklin" pitchFamily="2" charset="0"/>
              </a:rPr>
              <a:t>Help</a:t>
            </a:r>
            <a:r>
              <a:rPr lang="en-GB" sz="1000" b="1" dirty="0">
                <a:latin typeface="Libre Franklin" pitchFamily="2" charset="0"/>
              </a:rPr>
              <a:t> about any command</a:t>
            </a:r>
          </a:p>
          <a:p>
            <a:pPr algn="l"/>
            <a:r>
              <a:rPr lang="en-GB" sz="1000" b="1" dirty="0">
                <a:latin typeface="Libre Franklin" pitchFamily="2" charset="0"/>
              </a:rPr>
              <a:t>  inspect     Show metadata for an image</a:t>
            </a:r>
          </a:p>
          <a:p>
            <a:pPr algn="l"/>
            <a:r>
              <a:rPr lang="en-GB" sz="1000" b="1" dirty="0">
                <a:latin typeface="Libre Franklin" pitchFamily="2" charset="0"/>
              </a:rPr>
              <a:t>  instance    Manage containers running as services</a:t>
            </a:r>
          </a:p>
          <a:p>
            <a:pPr algn="l"/>
            <a:r>
              <a:rPr lang="en-GB" sz="1000" b="1" dirty="0">
                <a:latin typeface="Libre Franklin" pitchFamily="2" charset="0"/>
              </a:rPr>
              <a:t>  key         Manage OpenPGP keys</a:t>
            </a:r>
          </a:p>
          <a:p>
            <a:pPr algn="l"/>
            <a:r>
              <a:rPr lang="en-GB" sz="1000" b="1" dirty="0">
                <a:latin typeface="Libre Franklin" pitchFamily="2" charset="0"/>
              </a:rPr>
              <a:t>  </a:t>
            </a:r>
            <a:r>
              <a:rPr lang="en-GB" sz="1000" b="1" dirty="0" err="1">
                <a:latin typeface="Libre Franklin" pitchFamily="2" charset="0"/>
              </a:rPr>
              <a:t>oci</a:t>
            </a:r>
            <a:r>
              <a:rPr lang="en-GB" sz="1000" b="1" dirty="0">
                <a:latin typeface="Libre Franklin" pitchFamily="2" charset="0"/>
              </a:rPr>
              <a:t>         Manage OCI containers</a:t>
            </a:r>
          </a:p>
          <a:p>
            <a:pPr algn="l"/>
            <a:r>
              <a:rPr lang="en-GB" sz="1000" b="1" dirty="0">
                <a:latin typeface="Libre Franklin" pitchFamily="2" charset="0"/>
              </a:rPr>
              <a:t>  plugin      Manage </a:t>
            </a:r>
            <a:r>
              <a:rPr lang="en-GB" sz="1000" b="1" dirty="0" err="1">
                <a:latin typeface="Libre Franklin" pitchFamily="2" charset="0"/>
              </a:rPr>
              <a:t>apptainer</a:t>
            </a:r>
            <a:r>
              <a:rPr lang="en-GB" sz="1000" b="1" dirty="0">
                <a:latin typeface="Libre Franklin" pitchFamily="2" charset="0"/>
              </a:rPr>
              <a:t> plugins</a:t>
            </a:r>
          </a:p>
          <a:p>
            <a:pPr algn="l"/>
            <a:r>
              <a:rPr lang="en-GB" sz="1000" b="1" dirty="0">
                <a:latin typeface="Libre Franklin" pitchFamily="2" charset="0"/>
              </a:rPr>
              <a:t>  pull        </a:t>
            </a:r>
            <a:r>
              <a:rPr lang="en-GB" sz="1000" b="1" dirty="0" err="1">
                <a:latin typeface="Libre Franklin" pitchFamily="2" charset="0"/>
              </a:rPr>
              <a:t>Pull</a:t>
            </a:r>
            <a:r>
              <a:rPr lang="en-GB" sz="1000" b="1" dirty="0">
                <a:latin typeface="Libre Franklin" pitchFamily="2" charset="0"/>
              </a:rPr>
              <a:t> an image from a URI</a:t>
            </a:r>
          </a:p>
          <a:p>
            <a:pPr algn="l"/>
            <a:r>
              <a:rPr lang="en-GB" sz="1000" b="1" dirty="0">
                <a:latin typeface="Libre Franklin" pitchFamily="2" charset="0"/>
              </a:rPr>
              <a:t>  push        Upload image to the provided URI</a:t>
            </a:r>
          </a:p>
          <a:p>
            <a:pPr algn="l"/>
            <a:r>
              <a:rPr lang="en-GB" sz="1000" b="1" dirty="0">
                <a:latin typeface="Libre Franklin" pitchFamily="2" charset="0"/>
              </a:rPr>
              <a:t>  remote      Manage </a:t>
            </a:r>
            <a:r>
              <a:rPr lang="en-GB" sz="1000" b="1" dirty="0" err="1">
                <a:latin typeface="Libre Franklin" pitchFamily="2" charset="0"/>
              </a:rPr>
              <a:t>apptainer</a:t>
            </a:r>
            <a:r>
              <a:rPr lang="en-GB" sz="1000" b="1" dirty="0">
                <a:latin typeface="Libre Franklin" pitchFamily="2" charset="0"/>
              </a:rPr>
              <a:t> remote endpoints</a:t>
            </a:r>
          </a:p>
          <a:p>
            <a:pPr algn="l"/>
            <a:r>
              <a:rPr lang="en-GB" sz="1000" b="1" dirty="0">
                <a:latin typeface="Libre Franklin" pitchFamily="2" charset="0"/>
              </a:rPr>
              <a:t>  run         </a:t>
            </a:r>
            <a:r>
              <a:rPr lang="en-GB" sz="1000" b="1" dirty="0" err="1">
                <a:latin typeface="Libre Franklin" pitchFamily="2" charset="0"/>
              </a:rPr>
              <a:t>Run</a:t>
            </a:r>
            <a:r>
              <a:rPr lang="en-GB" sz="1000" b="1" dirty="0">
                <a:latin typeface="Libre Franklin" pitchFamily="2" charset="0"/>
              </a:rPr>
              <a:t> the user-defined default command within a container</a:t>
            </a:r>
          </a:p>
          <a:p>
            <a:pPr algn="l"/>
            <a:r>
              <a:rPr lang="en-GB" sz="1000" b="1" dirty="0">
                <a:latin typeface="Libre Franklin" pitchFamily="2" charset="0"/>
              </a:rPr>
              <a:t>  run-help    Show the user-defined help for an image</a:t>
            </a:r>
          </a:p>
          <a:p>
            <a:pPr algn="l"/>
            <a:r>
              <a:rPr lang="en-GB" sz="1000" b="1" dirty="0">
                <a:latin typeface="Libre Franklin" pitchFamily="2" charset="0"/>
              </a:rPr>
              <a:t>  search      </a:t>
            </a:r>
            <a:r>
              <a:rPr lang="en-GB" sz="1000" b="1" dirty="0" err="1">
                <a:latin typeface="Libre Franklin" pitchFamily="2" charset="0"/>
              </a:rPr>
              <a:t>Search</a:t>
            </a:r>
            <a:r>
              <a:rPr lang="en-GB" sz="1000" b="1" dirty="0">
                <a:latin typeface="Libre Franklin" pitchFamily="2" charset="0"/>
              </a:rPr>
              <a:t> a Container Library for images</a:t>
            </a:r>
          </a:p>
          <a:p>
            <a:pPr algn="l"/>
            <a:r>
              <a:rPr lang="en-GB" sz="1000" b="1" dirty="0">
                <a:latin typeface="Libre Franklin" pitchFamily="2" charset="0"/>
              </a:rPr>
              <a:t>  shell       Run a shell within a container</a:t>
            </a:r>
          </a:p>
          <a:p>
            <a:pPr algn="l"/>
            <a:r>
              <a:rPr lang="en-GB" sz="1000" b="1" dirty="0">
                <a:latin typeface="Libre Franklin" pitchFamily="2" charset="0"/>
              </a:rPr>
              <a:t>  </a:t>
            </a:r>
            <a:r>
              <a:rPr lang="en-GB" sz="1000" b="1" dirty="0" err="1">
                <a:latin typeface="Libre Franklin" pitchFamily="2" charset="0"/>
              </a:rPr>
              <a:t>sif</a:t>
            </a:r>
            <a:r>
              <a:rPr lang="en-GB" sz="1000" b="1" dirty="0">
                <a:latin typeface="Libre Franklin" pitchFamily="2" charset="0"/>
              </a:rPr>
              <a:t>         </a:t>
            </a:r>
            <a:r>
              <a:rPr lang="en-GB" sz="1000" b="1" dirty="0" err="1">
                <a:latin typeface="Libre Franklin" pitchFamily="2" charset="0"/>
              </a:rPr>
              <a:t>siftool</a:t>
            </a:r>
            <a:r>
              <a:rPr lang="en-GB" sz="1000" b="1" dirty="0">
                <a:latin typeface="Libre Franklin" pitchFamily="2" charset="0"/>
              </a:rPr>
              <a:t> is a program for Singularity Image Format (SIF) file manipulation</a:t>
            </a:r>
          </a:p>
          <a:p>
            <a:pPr algn="l"/>
            <a:r>
              <a:rPr lang="en-GB" sz="1000" b="1" dirty="0">
                <a:latin typeface="Libre Franklin" pitchFamily="2" charset="0"/>
              </a:rPr>
              <a:t>  sign        Attach a cryptographic signature to an image</a:t>
            </a:r>
          </a:p>
          <a:p>
            <a:pPr algn="l"/>
            <a:r>
              <a:rPr lang="en-GB" sz="1000" b="1" dirty="0">
                <a:latin typeface="Libre Franklin" pitchFamily="2" charset="0"/>
              </a:rPr>
              <a:t>  test        Run the user-defined tests within a container</a:t>
            </a:r>
          </a:p>
          <a:p>
            <a:pPr algn="l"/>
            <a:r>
              <a:rPr lang="en-GB" sz="1000" b="1" dirty="0">
                <a:latin typeface="Libre Franklin" pitchFamily="2" charset="0"/>
              </a:rPr>
              <a:t>  verify      </a:t>
            </a:r>
            <a:r>
              <a:rPr lang="en-GB" sz="1000" b="1" dirty="0" err="1">
                <a:latin typeface="Libre Franklin" pitchFamily="2" charset="0"/>
              </a:rPr>
              <a:t>Verify</a:t>
            </a:r>
            <a:r>
              <a:rPr lang="en-GB" sz="1000" b="1" dirty="0">
                <a:latin typeface="Libre Franklin" pitchFamily="2" charset="0"/>
              </a:rPr>
              <a:t> cryptographic signatures attached to an image</a:t>
            </a:r>
          </a:p>
          <a:p>
            <a:pPr algn="l"/>
            <a:r>
              <a:rPr lang="en-GB" sz="1000" b="1" dirty="0">
                <a:latin typeface="Libre Franklin" pitchFamily="2" charset="0"/>
              </a:rPr>
              <a:t>  version     Show the version for Apptainer</a:t>
            </a:r>
          </a:p>
          <a:p>
            <a:pPr algn="l"/>
            <a:endParaRPr lang="en-GB" sz="1000" b="1" dirty="0">
              <a:latin typeface="Libre Franklin" pitchFamily="2" charset="0"/>
            </a:endParaRPr>
          </a:p>
          <a:p>
            <a:pPr algn="l"/>
            <a:r>
              <a:rPr lang="en-GB" sz="1000" b="1" dirty="0">
                <a:latin typeface="Libre Franklin" pitchFamily="2" charset="0"/>
              </a:rPr>
              <a:t>Examples:</a:t>
            </a:r>
          </a:p>
          <a:p>
            <a:pPr algn="l"/>
            <a:r>
              <a:rPr lang="en-GB" sz="1000" b="1" dirty="0">
                <a:latin typeface="Libre Franklin" pitchFamily="2" charset="0"/>
              </a:rPr>
              <a:t>  $ </a:t>
            </a:r>
            <a:r>
              <a:rPr lang="en-GB" sz="1000" b="1" dirty="0" err="1">
                <a:latin typeface="Libre Franklin" pitchFamily="2" charset="0"/>
              </a:rPr>
              <a:t>apptainer</a:t>
            </a:r>
            <a:r>
              <a:rPr lang="en-GB" sz="1000" b="1" dirty="0">
                <a:latin typeface="Libre Franklin" pitchFamily="2" charset="0"/>
              </a:rPr>
              <a:t> help &lt;command&gt; [&lt;subcommand&gt;]</a:t>
            </a:r>
          </a:p>
          <a:p>
            <a:pPr algn="l"/>
            <a:r>
              <a:rPr lang="en-GB" sz="1000" b="1" dirty="0">
                <a:latin typeface="Libre Franklin" pitchFamily="2" charset="0"/>
              </a:rPr>
              <a:t>  $ </a:t>
            </a:r>
            <a:r>
              <a:rPr lang="en-GB" sz="1000" b="1" dirty="0" err="1">
                <a:latin typeface="Libre Franklin" pitchFamily="2" charset="0"/>
              </a:rPr>
              <a:t>apptainer</a:t>
            </a:r>
            <a:r>
              <a:rPr lang="en-GB" sz="1000" b="1" dirty="0">
                <a:latin typeface="Libre Franklin" pitchFamily="2" charset="0"/>
              </a:rPr>
              <a:t> help build</a:t>
            </a:r>
          </a:p>
          <a:p>
            <a:pPr algn="l"/>
            <a:r>
              <a:rPr lang="en-GB" sz="1000" b="1" dirty="0">
                <a:latin typeface="Libre Franklin" pitchFamily="2" charset="0"/>
              </a:rPr>
              <a:t>  $ </a:t>
            </a:r>
            <a:r>
              <a:rPr lang="en-GB" sz="1000" b="1" dirty="0" err="1">
                <a:latin typeface="Libre Franklin" pitchFamily="2" charset="0"/>
              </a:rPr>
              <a:t>apptainer</a:t>
            </a:r>
            <a:r>
              <a:rPr lang="en-GB" sz="1000" b="1" dirty="0">
                <a:latin typeface="Libre Franklin" pitchFamily="2" charset="0"/>
              </a:rPr>
              <a:t> help instance start</a:t>
            </a:r>
          </a:p>
          <a:p>
            <a:pPr algn="l"/>
            <a:endParaRPr lang="en-GB" sz="1000" b="1" dirty="0">
              <a:latin typeface="Libre Franklin" pitchFamily="2" charset="0"/>
            </a:endParaRPr>
          </a:p>
          <a:p>
            <a:pPr algn="l"/>
            <a:endParaRPr lang="en-GB" sz="1000" b="1" dirty="0">
              <a:latin typeface="Libre Franklin" pitchFamily="2" charset="0"/>
            </a:endParaRPr>
          </a:p>
          <a:p>
            <a:pPr algn="l"/>
            <a:r>
              <a:rPr lang="en-GB" sz="1000" b="1" dirty="0">
                <a:latin typeface="Libre Franklin" pitchFamily="2" charset="0"/>
              </a:rPr>
              <a:t>For additional help or support, please visit https://www.apptainer.org/docs/y!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2899661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F584FD-23D2-4ADF-8806-EEFA9167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Singularity/Apptainer</a:t>
            </a:r>
            <a:endParaRPr lang="en-GB" sz="2400" b="1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6A1F684-1E39-9C20-5029-A627EF40E014}"/>
              </a:ext>
            </a:extLst>
          </p:cNvPr>
          <p:cNvGrpSpPr/>
          <p:nvPr/>
        </p:nvGrpSpPr>
        <p:grpSpPr>
          <a:xfrm>
            <a:off x="11210925" y="5980912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9A14DD02-465D-9DBB-6069-4ED73FE69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D1B5AD4-11FE-BDD2-EA03-74551284EA2D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05B81A7-8466-BB82-5747-0FBDEF0A53AE}"/>
              </a:ext>
            </a:extLst>
          </p:cNvPr>
          <p:cNvSpPr txBox="1"/>
          <p:nvPr/>
        </p:nvSpPr>
        <p:spPr>
          <a:xfrm>
            <a:off x="838200" y="1633538"/>
            <a:ext cx="1102042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dirty="0">
                <a:latin typeface="Libre Franklin" pitchFamily="2" charset="0"/>
              </a:rPr>
              <a:t> The main Apptainer command </a:t>
            </a:r>
          </a:p>
          <a:p>
            <a:pPr algn="l"/>
            <a:r>
              <a:rPr lang="en-GB" sz="2400" dirty="0">
                <a:latin typeface="Libre Franklin" pitchFamily="2" charset="0"/>
              </a:rPr>
              <a:t>               </a:t>
            </a:r>
            <a:r>
              <a:rPr lang="en-GB" sz="2400" dirty="0" err="1">
                <a:latin typeface="Libre Franklin" pitchFamily="2" charset="0"/>
              </a:rPr>
              <a:t>apptainer</a:t>
            </a:r>
            <a:r>
              <a:rPr lang="en-GB" sz="2400" dirty="0">
                <a:latin typeface="Libre Franklin" pitchFamily="2" charset="0"/>
              </a:rPr>
              <a:t> [options] [subcommand options] ... </a:t>
            </a:r>
          </a:p>
          <a:p>
            <a:pPr algn="l"/>
            <a:r>
              <a:rPr lang="en-GB" sz="2400" dirty="0">
                <a:latin typeface="Libre Franklin" pitchFamily="2" charset="0"/>
              </a:rPr>
              <a:t>has three essential subcommands: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>
                <a:latin typeface="Libre Franklin" pitchFamily="2" charset="0"/>
              </a:rPr>
              <a:t> </a:t>
            </a:r>
            <a:r>
              <a:rPr lang="en-GB" sz="2400" b="1" dirty="0">
                <a:latin typeface="Libre Franklin" pitchFamily="2" charset="0"/>
              </a:rPr>
              <a:t>build</a:t>
            </a:r>
            <a:r>
              <a:rPr lang="en-GB" sz="2400" dirty="0">
                <a:latin typeface="Libre Franklin" pitchFamily="2" charset="0"/>
              </a:rPr>
              <a:t>: Build your own container from scratch using a Singularity definition (or recipe) file; download and assemble any existing Singularity container; or convert your containers from one format to another (e.g., from Docker to Singularity)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400" dirty="0">
              <a:latin typeface="Libre Franklin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b="1" dirty="0">
                <a:latin typeface="Libre Franklin" pitchFamily="2" charset="0"/>
              </a:rPr>
              <a:t>shell</a:t>
            </a:r>
            <a:r>
              <a:rPr lang="en-GB" sz="2400" dirty="0">
                <a:latin typeface="Libre Franklin" pitchFamily="2" charset="0"/>
              </a:rPr>
              <a:t>: Spawn an interactive shell session in your container.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400" dirty="0">
              <a:latin typeface="Libre Franklin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b="1" dirty="0">
                <a:latin typeface="Libre Franklin" pitchFamily="2" charset="0"/>
              </a:rPr>
              <a:t>exec</a:t>
            </a:r>
            <a:r>
              <a:rPr lang="en-GB" sz="2400" dirty="0">
                <a:latin typeface="Libre Franklin" pitchFamily="2" charset="0"/>
              </a:rPr>
              <a:t>: Execute an arbitrary command within your container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400" b="0" i="0" dirty="0">
              <a:solidFill>
                <a:srgbClr val="212529"/>
              </a:solidFill>
              <a:effectLst/>
              <a:latin typeface="Libre Frankli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4500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F584FD-23D2-4ADF-8806-EEFA9167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Singularity/Apptainer</a:t>
            </a:r>
            <a:endParaRPr lang="en-GB" sz="2400" b="1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6A1F684-1E39-9C20-5029-A627EF40E014}"/>
              </a:ext>
            </a:extLst>
          </p:cNvPr>
          <p:cNvGrpSpPr/>
          <p:nvPr/>
        </p:nvGrpSpPr>
        <p:grpSpPr>
          <a:xfrm>
            <a:off x="11210925" y="5980912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9A14DD02-465D-9DBB-6069-4ED73FE69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D1B5AD4-11FE-BDD2-EA03-74551284EA2D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05B81A7-8466-BB82-5747-0FBDEF0A53AE}"/>
              </a:ext>
            </a:extLst>
          </p:cNvPr>
          <p:cNvSpPr txBox="1"/>
          <p:nvPr/>
        </p:nvSpPr>
        <p:spPr>
          <a:xfrm>
            <a:off x="838200" y="1633538"/>
            <a:ext cx="1102042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dirty="0">
                <a:latin typeface="Libre Franklin" pitchFamily="2" charset="0"/>
              </a:rPr>
              <a:t> The main Apptainer tutorial:</a:t>
            </a:r>
          </a:p>
          <a:p>
            <a:pPr algn="l"/>
            <a:endParaRPr lang="en-GB" sz="2400" dirty="0">
              <a:latin typeface="Libre Franklin" pitchFamily="2" charset="0"/>
            </a:endParaRPr>
          </a:p>
          <a:p>
            <a:pPr algn="l"/>
            <a:r>
              <a:rPr lang="en-GB" sz="2400" dirty="0">
                <a:latin typeface="Libre Franklin" pitchFamily="2" charset="0"/>
              </a:rPr>
              <a:t>COW say! Moo/ Hello World</a:t>
            </a:r>
          </a:p>
          <a:p>
            <a:pPr algn="l"/>
            <a:endParaRPr lang="en-GB" sz="2400" dirty="0">
              <a:latin typeface="Libre Franklin" pitchFamily="2" charset="0"/>
            </a:endParaRPr>
          </a:p>
          <a:p>
            <a:pPr algn="l"/>
            <a:r>
              <a:rPr lang="en-GB" sz="2400" dirty="0" err="1">
                <a:latin typeface="Libre Franklin" pitchFamily="2" charset="0"/>
              </a:rPr>
              <a:t>apptainer</a:t>
            </a:r>
            <a:r>
              <a:rPr lang="en-GB" sz="2400" dirty="0">
                <a:latin typeface="Libre Franklin" pitchFamily="2" charset="0"/>
              </a:rPr>
              <a:t> pull docker://ghcr.io/apptainer/lolcow</a:t>
            </a:r>
          </a:p>
          <a:p>
            <a:pPr algn="l"/>
            <a:endParaRPr lang="en-GB" sz="2400" dirty="0">
              <a:latin typeface="Libre Franklin" pitchFamily="2" charset="0"/>
            </a:endParaRPr>
          </a:p>
          <a:p>
            <a:pPr algn="l"/>
            <a:r>
              <a:rPr lang="en-GB" sz="2400" dirty="0" err="1">
                <a:latin typeface="Libre Franklin" pitchFamily="2" charset="0"/>
              </a:rPr>
              <a:t>apptainer</a:t>
            </a:r>
            <a:r>
              <a:rPr lang="en-GB" sz="2400" dirty="0">
                <a:latin typeface="Libre Franklin" pitchFamily="2" charset="0"/>
              </a:rPr>
              <a:t> shell </a:t>
            </a:r>
            <a:r>
              <a:rPr lang="en-GB" sz="2400" dirty="0" err="1">
                <a:latin typeface="Libre Franklin" pitchFamily="2" charset="0"/>
              </a:rPr>
              <a:t>lolcow_latest.sif</a:t>
            </a:r>
            <a:endParaRPr lang="en-GB" sz="2400" dirty="0">
              <a:latin typeface="Libre Franklin" pitchFamily="2" charset="0"/>
            </a:endParaRPr>
          </a:p>
          <a:p>
            <a:pPr algn="l"/>
            <a:r>
              <a:rPr lang="en-GB" sz="2400" dirty="0">
                <a:latin typeface="Libre Franklin" pitchFamily="2" charset="0"/>
              </a:rPr>
              <a:t>&gt;Apptainer </a:t>
            </a:r>
            <a:r>
              <a:rPr lang="en-GB" sz="2400" dirty="0" err="1">
                <a:latin typeface="Libre Franklin" pitchFamily="2" charset="0"/>
              </a:rPr>
              <a:t>lolcow_latest.sif</a:t>
            </a:r>
            <a:r>
              <a:rPr lang="en-GB" sz="2400" dirty="0">
                <a:latin typeface="Libre Franklin" pitchFamily="2" charset="0"/>
              </a:rPr>
              <a:t>:~&gt; </a:t>
            </a:r>
            <a:r>
              <a:rPr lang="en-GB" sz="2400" dirty="0" err="1">
                <a:latin typeface="Libre Franklin" pitchFamily="2" charset="0"/>
              </a:rPr>
              <a:t>whoami</a:t>
            </a:r>
            <a:endParaRPr lang="en-GB" sz="2400" dirty="0">
              <a:latin typeface="Libre Franklin" pitchFamily="2" charset="0"/>
            </a:endParaRPr>
          </a:p>
          <a:p>
            <a:pPr algn="l"/>
            <a:endParaRPr lang="en-GB" sz="2400" dirty="0">
              <a:latin typeface="Libre Franklin" pitchFamily="2" charset="0"/>
            </a:endParaRPr>
          </a:p>
          <a:p>
            <a:pPr algn="l"/>
            <a:r>
              <a:rPr lang="en-GB" sz="2400" dirty="0" err="1">
                <a:latin typeface="Libre Franklin" pitchFamily="2" charset="0"/>
              </a:rPr>
              <a:t>apptainer</a:t>
            </a:r>
            <a:r>
              <a:rPr lang="en-GB" sz="2400" dirty="0">
                <a:latin typeface="Libre Franklin" pitchFamily="2" charset="0"/>
              </a:rPr>
              <a:t> exec </a:t>
            </a:r>
            <a:r>
              <a:rPr lang="en-GB" sz="2400" dirty="0" err="1">
                <a:latin typeface="Libre Franklin" pitchFamily="2" charset="0"/>
              </a:rPr>
              <a:t>lolcow_latest.sif</a:t>
            </a:r>
            <a:r>
              <a:rPr lang="en-GB" sz="2400" dirty="0">
                <a:latin typeface="Libre Franklin" pitchFamily="2" charset="0"/>
              </a:rPr>
              <a:t> </a:t>
            </a:r>
            <a:r>
              <a:rPr lang="en-GB" sz="2400" dirty="0" err="1">
                <a:latin typeface="Libre Franklin" pitchFamily="2" charset="0"/>
              </a:rPr>
              <a:t>cowsay</a:t>
            </a:r>
            <a:r>
              <a:rPr lang="en-GB" sz="2400" dirty="0">
                <a:latin typeface="Libre Franklin" pitchFamily="2" charset="0"/>
              </a:rPr>
              <a:t> moo </a:t>
            </a:r>
          </a:p>
          <a:p>
            <a:pPr algn="l"/>
            <a:r>
              <a:rPr lang="en-GB" sz="2400" dirty="0">
                <a:latin typeface="Libre Franklin" pitchFamily="2" charset="0"/>
              </a:rPr>
              <a:t>              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400" b="0" i="0" dirty="0">
              <a:solidFill>
                <a:srgbClr val="212529"/>
              </a:solidFill>
              <a:effectLst/>
              <a:latin typeface="Libre Frankli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9102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7380" y="1412776"/>
            <a:ext cx="10864519" cy="1728192"/>
          </a:xfrm>
        </p:spPr>
        <p:txBody>
          <a:bodyPr>
            <a:normAutofit/>
          </a:bodyPr>
          <a:lstStyle/>
          <a:p>
            <a:r>
              <a:rPr lang="en-GB" sz="9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Time for Q’s</a:t>
            </a:r>
            <a:endParaRPr lang="en-GB" sz="7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09BB63F-6C97-4891-B576-20CDD464FFEE}"/>
              </a:ext>
            </a:extLst>
          </p:cNvPr>
          <p:cNvGrpSpPr/>
          <p:nvPr/>
        </p:nvGrpSpPr>
        <p:grpSpPr>
          <a:xfrm>
            <a:off x="4367555" y="261114"/>
            <a:ext cx="960359" cy="877088"/>
            <a:chOff x="4215988" y="5793696"/>
            <a:chExt cx="960359" cy="877088"/>
          </a:xfrm>
        </p:grpSpPr>
        <p:pic>
          <p:nvPicPr>
            <p:cNvPr id="10" name="Picture 9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C15B4298-3C10-4812-8865-6EC37F1A7F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D91748F-BD58-42C1-80A6-566F2E3DE477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673A76B-DD7C-1CB3-67E2-29C8821ED539}"/>
              </a:ext>
            </a:extLst>
          </p:cNvPr>
          <p:cNvGrpSpPr/>
          <p:nvPr/>
        </p:nvGrpSpPr>
        <p:grpSpPr>
          <a:xfrm>
            <a:off x="11210925" y="5980912"/>
            <a:ext cx="960359" cy="877088"/>
            <a:chOff x="4215988" y="5793696"/>
            <a:chExt cx="960359" cy="877088"/>
          </a:xfrm>
        </p:grpSpPr>
        <p:pic>
          <p:nvPicPr>
            <p:cNvPr id="3" name="Picture 2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00498E6F-2D77-5950-327B-37A0338C4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C96A656-D823-0FCC-7475-EF1F2C16B688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506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F584FD-23D2-4ADF-8806-EEFA9167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dirty="0">
                <a:solidFill>
                  <a:schemeClr val="bg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System Python and which Python</a:t>
            </a:r>
            <a:endParaRPr lang="en-GB" sz="2400" b="1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FB695EF1-0C65-EE66-4ABC-8132E7237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66945"/>
            <a:ext cx="10515600" cy="412675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$python2 --version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Python 2.7.18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$which python2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usr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/bin/python2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$python3 --version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Python 3.6.8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$which python3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usr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/bin/python3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3425066-3A7F-0FD3-D78F-B9FDDAB8E80E}"/>
              </a:ext>
            </a:extLst>
          </p:cNvPr>
          <p:cNvGrpSpPr/>
          <p:nvPr/>
        </p:nvGrpSpPr>
        <p:grpSpPr>
          <a:xfrm>
            <a:off x="11210925" y="5980912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CB8D904F-E7B9-4576-E9BB-D63DC9516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C223838-FA18-82BE-7635-E75C7B75AB6B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0373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F584FD-23D2-4ADF-8806-EEFA9167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dirty="0">
                <a:solidFill>
                  <a:schemeClr val="bg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System Python and which Python</a:t>
            </a:r>
            <a:endParaRPr lang="en-GB" sz="2400" b="1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FB695EF1-0C65-EE66-4ABC-8132E7237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1666945"/>
            <a:ext cx="4042410" cy="412675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$python2 --version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Python 2.7.18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$which python2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usr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/bin/python2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$python3 --version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Python 3.6.8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$which python3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usr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/bin/python3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3425066-3A7F-0FD3-D78F-B9FDDAB8E80E}"/>
              </a:ext>
            </a:extLst>
          </p:cNvPr>
          <p:cNvGrpSpPr/>
          <p:nvPr/>
        </p:nvGrpSpPr>
        <p:grpSpPr>
          <a:xfrm>
            <a:off x="11210925" y="5980912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CB8D904F-E7B9-4576-E9BB-D63DC9516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C223838-FA18-82BE-7635-E75C7B75AB6B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" name="Picture 5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54DF91D0-3D26-B174-ED0E-DD14170DF7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6" y="1647380"/>
            <a:ext cx="11862410" cy="461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814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F584FD-23D2-4ADF-8806-EEFA9167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dirty="0">
                <a:solidFill>
                  <a:schemeClr val="bg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PIP and Python</a:t>
            </a:r>
            <a:endParaRPr lang="en-GB" sz="2400" b="1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CEDA9E-BF8F-EDCD-5E14-287ACC211027}"/>
              </a:ext>
            </a:extLst>
          </p:cNvPr>
          <p:cNvSpPr txBox="1"/>
          <p:nvPr/>
        </p:nvSpPr>
        <p:spPr>
          <a:xfrm>
            <a:off x="838200" y="1690688"/>
            <a:ext cx="932687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PIP is a recursive acronym for “Preferred Installer Program” or PIP Installs Packages. It is a command-line utility that installs, reinstalls, or uninstalls </a:t>
            </a:r>
            <a:r>
              <a:rPr lang="en-GB" sz="2400" b="0" i="0" dirty="0" err="1">
                <a:solidFill>
                  <a:srgbClr val="212529"/>
                </a:solidFill>
                <a:effectLst/>
                <a:latin typeface="Libre Franklin" pitchFamily="2" charset="0"/>
              </a:rPr>
              <a:t>PyPI</a:t>
            </a:r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 packages with one simple command: pip.</a:t>
            </a:r>
            <a:endParaRPr lang="en-GB" sz="2400" i="0" dirty="0">
              <a:effectLst/>
              <a:latin typeface="Raleway" pitchFamily="2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7FFE5BE-193C-0DC7-D753-2C02B83866DB}"/>
              </a:ext>
            </a:extLst>
          </p:cNvPr>
          <p:cNvGrpSpPr/>
          <p:nvPr/>
        </p:nvGrpSpPr>
        <p:grpSpPr>
          <a:xfrm>
            <a:off x="11210925" y="5980912"/>
            <a:ext cx="960359" cy="877088"/>
            <a:chOff x="4215988" y="5793696"/>
            <a:chExt cx="960359" cy="877088"/>
          </a:xfrm>
        </p:grpSpPr>
        <p:pic>
          <p:nvPicPr>
            <p:cNvPr id="12" name="Picture 11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610301FE-2605-A384-4CA9-472CD00948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FFEE02B-947C-01AF-803D-3F001EDEE981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8558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F584FD-23D2-4ADF-8806-EEFA9167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Common pip commands</a:t>
            </a:r>
            <a:endParaRPr lang="en-GB" sz="2400" b="1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CEDA9E-BF8F-EDCD-5E14-287ACC211027}"/>
              </a:ext>
            </a:extLst>
          </p:cNvPr>
          <p:cNvSpPr txBox="1"/>
          <p:nvPr/>
        </p:nvSpPr>
        <p:spPr>
          <a:xfrm>
            <a:off x="838197" y="1435393"/>
            <a:ext cx="9326877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dirty="0">
                <a:solidFill>
                  <a:srgbClr val="212529"/>
                </a:solidFill>
                <a:latin typeface="Libre Franklin" pitchFamily="2" charset="0"/>
                <a:ea typeface="Times New Roman" panose="02020603050405020304" pitchFamily="18" charset="0"/>
              </a:rPr>
              <a:t>View the help menu:</a:t>
            </a:r>
          </a:p>
          <a:p>
            <a:pPr algn="l"/>
            <a:endParaRPr lang="en-GB" sz="2400" dirty="0">
              <a:solidFill>
                <a:srgbClr val="212529"/>
              </a:solidFill>
              <a:latin typeface="Libre Franklin" pitchFamily="2" charset="0"/>
              <a:ea typeface="Times New Roman" panose="02020603050405020304" pitchFamily="18" charset="0"/>
            </a:endParaRPr>
          </a:p>
          <a:p>
            <a:pPr algn="l"/>
            <a:endParaRPr lang="en-GB" sz="2400" dirty="0">
              <a:solidFill>
                <a:srgbClr val="212529"/>
              </a:solidFill>
              <a:latin typeface="Libre Franklin" pitchFamily="2" charset="0"/>
              <a:ea typeface="Times New Roman" panose="02020603050405020304" pitchFamily="18" charset="0"/>
            </a:endParaRPr>
          </a:p>
          <a:p>
            <a:pPr algn="l"/>
            <a:r>
              <a:rPr lang="en-GB" sz="2400" dirty="0">
                <a:solidFill>
                  <a:srgbClr val="212529"/>
                </a:solidFill>
                <a:latin typeface="Libre Franklin" pitchFamily="2" charset="0"/>
                <a:ea typeface="Times New Roman" panose="02020603050405020304" pitchFamily="18" charset="0"/>
              </a:rPr>
              <a:t>The help menu for the install command:</a:t>
            </a:r>
          </a:p>
          <a:p>
            <a:pPr algn="l"/>
            <a:endParaRPr lang="en-GB" sz="2400" dirty="0">
              <a:solidFill>
                <a:srgbClr val="212529"/>
              </a:solidFill>
              <a:latin typeface="Libre Franklin" pitchFamily="2" charset="0"/>
              <a:ea typeface="Times New Roman" panose="02020603050405020304" pitchFamily="18" charset="0"/>
            </a:endParaRPr>
          </a:p>
          <a:p>
            <a:pPr algn="l"/>
            <a:r>
              <a:rPr lang="en-GB" sz="2400" dirty="0">
                <a:solidFill>
                  <a:srgbClr val="212529"/>
                </a:solidFill>
                <a:latin typeface="Libre Franklin" pitchFamily="2" charset="0"/>
                <a:ea typeface="Times New Roman" panose="02020603050405020304" pitchFamily="18" charset="0"/>
              </a:rPr>
              <a:t>Search the Python Package Index </a:t>
            </a:r>
            <a:r>
              <a:rPr lang="en-GB" sz="2400" dirty="0" err="1">
                <a:solidFill>
                  <a:srgbClr val="212529"/>
                </a:solidFill>
                <a:latin typeface="Libre Franklin" pitchFamily="2" charset="0"/>
                <a:ea typeface="Times New Roman" panose="02020603050405020304" pitchFamily="18" charset="0"/>
              </a:rPr>
              <a:t>PyPI</a:t>
            </a:r>
            <a:r>
              <a:rPr lang="en-GB" sz="2400" dirty="0">
                <a:solidFill>
                  <a:srgbClr val="212529"/>
                </a:solidFill>
                <a:latin typeface="Libre Franklin" pitchFamily="2" charset="0"/>
                <a:ea typeface="Times New Roman" panose="02020603050405020304" pitchFamily="18" charset="0"/>
              </a:rPr>
              <a:t> for a given package (e.g., </a:t>
            </a:r>
            <a:r>
              <a:rPr lang="en-GB" sz="2400" dirty="0" err="1">
                <a:solidFill>
                  <a:srgbClr val="212529"/>
                </a:solidFill>
                <a:latin typeface="Libre Franklin" pitchFamily="2" charset="0"/>
                <a:ea typeface="Times New Roman" panose="02020603050405020304" pitchFamily="18" charset="0"/>
              </a:rPr>
              <a:t>jax</a:t>
            </a:r>
            <a:r>
              <a:rPr lang="en-GB" sz="2400" dirty="0">
                <a:solidFill>
                  <a:srgbClr val="212529"/>
                </a:solidFill>
                <a:latin typeface="Libre Franklin" pitchFamily="2" charset="0"/>
                <a:ea typeface="Times New Roman" panose="02020603050405020304" pitchFamily="18" charset="0"/>
              </a:rPr>
              <a:t>):</a:t>
            </a:r>
          </a:p>
          <a:p>
            <a:pPr algn="l"/>
            <a:endParaRPr lang="en-GB" sz="2400" dirty="0">
              <a:solidFill>
                <a:srgbClr val="212529"/>
              </a:solidFill>
              <a:latin typeface="Libre Franklin" pitchFamily="2" charset="0"/>
              <a:ea typeface="Times New Roman" panose="02020603050405020304" pitchFamily="18" charset="0"/>
            </a:endParaRPr>
          </a:p>
          <a:p>
            <a:pPr algn="l"/>
            <a:endParaRPr lang="en-GB" sz="2400" dirty="0">
              <a:solidFill>
                <a:srgbClr val="212529"/>
              </a:solidFill>
              <a:latin typeface="Libre Franklin" pitchFamily="2" charset="0"/>
              <a:ea typeface="Times New Roman" panose="02020603050405020304" pitchFamily="18" charset="0"/>
            </a:endParaRPr>
          </a:p>
          <a:p>
            <a:pPr algn="l"/>
            <a:r>
              <a:rPr lang="en-GB" sz="2400" dirty="0">
                <a:solidFill>
                  <a:srgbClr val="212529"/>
                </a:solidFill>
                <a:latin typeface="Libre Franklin" pitchFamily="2" charset="0"/>
                <a:ea typeface="Times New Roman" panose="02020603050405020304" pitchFamily="18" charset="0"/>
              </a:rPr>
              <a:t>List all installed packages:</a:t>
            </a:r>
          </a:p>
          <a:p>
            <a:pPr algn="l"/>
            <a:endParaRPr lang="en-GB" sz="2400" dirty="0">
              <a:solidFill>
                <a:srgbClr val="212529"/>
              </a:solidFill>
              <a:latin typeface="Libre Franklin" pitchFamily="2" charset="0"/>
              <a:ea typeface="Times New Roman" panose="02020603050405020304" pitchFamily="18" charset="0"/>
            </a:endParaRPr>
          </a:p>
          <a:p>
            <a:pPr algn="l"/>
            <a:endParaRPr lang="en-GB" sz="2400" dirty="0">
              <a:solidFill>
                <a:srgbClr val="212529"/>
              </a:solidFill>
              <a:latin typeface="Libre Franklin" pitchFamily="2" charset="0"/>
              <a:ea typeface="Times New Roman" panose="02020603050405020304" pitchFamily="18" charset="0"/>
            </a:endParaRPr>
          </a:p>
          <a:p>
            <a:pPr algn="l"/>
            <a:r>
              <a:rPr lang="en-GB" sz="2400" dirty="0">
                <a:solidFill>
                  <a:srgbClr val="212529"/>
                </a:solidFill>
                <a:latin typeface="Libre Franklin" pitchFamily="2" charset="0"/>
                <a:ea typeface="Times New Roman" panose="02020603050405020304" pitchFamily="18" charset="0"/>
              </a:rPr>
              <a:t>Install </a:t>
            </a:r>
            <a:r>
              <a:rPr lang="en-GB" sz="2400" dirty="0" err="1">
                <a:solidFill>
                  <a:srgbClr val="212529"/>
                </a:solidFill>
                <a:latin typeface="Libre Franklin" pitchFamily="2" charset="0"/>
                <a:ea typeface="Times New Roman" panose="02020603050405020304" pitchFamily="18" charset="0"/>
              </a:rPr>
              <a:t>pairtools</a:t>
            </a:r>
            <a:r>
              <a:rPr lang="en-GB" sz="2400" dirty="0">
                <a:solidFill>
                  <a:srgbClr val="212529"/>
                </a:solidFill>
                <a:latin typeface="Libre Franklin" pitchFamily="2" charset="0"/>
                <a:ea typeface="Times New Roman" panose="02020603050405020304" pitchFamily="18" charset="0"/>
              </a:rPr>
              <a:t> and </a:t>
            </a:r>
            <a:r>
              <a:rPr lang="en-GB" sz="2400" dirty="0" err="1">
                <a:solidFill>
                  <a:srgbClr val="212529"/>
                </a:solidFill>
                <a:latin typeface="Libre Franklin" pitchFamily="2" charset="0"/>
                <a:ea typeface="Times New Roman" panose="02020603050405020304" pitchFamily="18" charset="0"/>
              </a:rPr>
              <a:t>pyblast</a:t>
            </a:r>
            <a:r>
              <a:rPr lang="en-GB" sz="2400" dirty="0">
                <a:solidFill>
                  <a:srgbClr val="212529"/>
                </a:solidFill>
                <a:latin typeface="Libre Franklin" pitchFamily="2" charset="0"/>
                <a:ea typeface="Times New Roman" panose="02020603050405020304" pitchFamily="18" charset="0"/>
              </a:rPr>
              <a:t> for version 3.5 of Python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98657E-7A4D-C876-D82E-081B41959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92269"/>
            <a:ext cx="9326877" cy="4334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$pip -h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639645-D2F3-9843-AC82-D86A8CBAD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9" y="2917009"/>
            <a:ext cx="9326877" cy="4334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$pip install --help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60885E-7876-F5A5-AAC8-BDD99FB1F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7" y="4133943"/>
            <a:ext cx="9326877" cy="4334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$pip search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jax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EC00F4-DCCA-77E8-6D95-070FB1899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7" y="5316479"/>
            <a:ext cx="9326877" cy="4334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$pip list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8D0EE6-7A02-71A4-972F-BCE0898AB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7" y="6329040"/>
            <a:ext cx="9326877" cy="4334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$pip install python==3.5 </a:t>
            </a:r>
            <a:r>
              <a:rPr kumimoji="0" lang="en-GB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pairtools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GB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pyblast</a:t>
            </a:r>
            <a:endParaRPr kumimoji="0" lang="en-GB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2115F16-1E3C-D052-35C3-7A5BDE32B69D}"/>
              </a:ext>
            </a:extLst>
          </p:cNvPr>
          <p:cNvGrpSpPr/>
          <p:nvPr/>
        </p:nvGrpSpPr>
        <p:grpSpPr>
          <a:xfrm>
            <a:off x="11210925" y="5980912"/>
            <a:ext cx="960359" cy="877088"/>
            <a:chOff x="4215988" y="5793696"/>
            <a:chExt cx="960359" cy="877088"/>
          </a:xfrm>
        </p:grpSpPr>
        <p:pic>
          <p:nvPicPr>
            <p:cNvPr id="13" name="Picture 12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A9071D26-1C01-D518-E5B3-5134540662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0ED7CCE-6974-9C6B-19A5-C138A6FDCED2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1996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F584FD-23D2-4ADF-8806-EEFA9167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Common pip commands</a:t>
            </a:r>
            <a:endParaRPr lang="en-GB" sz="2400" b="1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C7EABAA-845F-4BE5-B806-9A2656393F25}"/>
              </a:ext>
            </a:extLst>
          </p:cNvPr>
          <p:cNvGrpSpPr/>
          <p:nvPr/>
        </p:nvGrpSpPr>
        <p:grpSpPr>
          <a:xfrm>
            <a:off x="4215988" y="5793696"/>
            <a:ext cx="960359" cy="877088"/>
            <a:chOff x="4215988" y="5793696"/>
            <a:chExt cx="960359" cy="877088"/>
          </a:xfrm>
        </p:grpSpPr>
        <p:pic>
          <p:nvPicPr>
            <p:cNvPr id="7" name="Picture 6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5E14EC56-F99D-4625-87B3-D3B7B8ECD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C42A818-C08B-490F-8E58-CE18127D5B39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2CEDA9E-BF8F-EDCD-5E14-287ACC211027}"/>
              </a:ext>
            </a:extLst>
          </p:cNvPr>
          <p:cNvSpPr txBox="1"/>
          <p:nvPr/>
        </p:nvSpPr>
        <p:spPr>
          <a:xfrm>
            <a:off x="838200" y="1690688"/>
            <a:ext cx="932687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dirty="0">
                <a:solidFill>
                  <a:srgbClr val="212529"/>
                </a:solidFill>
                <a:latin typeface="Libre Franklin" pitchFamily="2" charset="0"/>
                <a:ea typeface="Times New Roman" panose="02020603050405020304" pitchFamily="18" charset="0"/>
              </a:rPr>
              <a:t>Install a set of packages listed in a text file</a:t>
            </a:r>
          </a:p>
          <a:p>
            <a:pPr algn="l"/>
            <a:endParaRPr lang="en-GB" sz="2400" dirty="0">
              <a:solidFill>
                <a:srgbClr val="212529"/>
              </a:solidFill>
              <a:latin typeface="Libre Franklin" pitchFamily="2" charset="0"/>
              <a:ea typeface="Times New Roman" panose="02020603050405020304" pitchFamily="18" charset="0"/>
            </a:endParaRPr>
          </a:p>
          <a:p>
            <a:pPr algn="l"/>
            <a:endParaRPr lang="en-GB" sz="2400" dirty="0">
              <a:solidFill>
                <a:srgbClr val="212529"/>
              </a:solidFill>
              <a:latin typeface="Libre Franklin" pitchFamily="2" charset="0"/>
              <a:ea typeface="Times New Roman" panose="02020603050405020304" pitchFamily="18" charset="0"/>
            </a:endParaRPr>
          </a:p>
          <a:p>
            <a:pPr algn="l"/>
            <a:r>
              <a:rPr lang="en-GB" sz="2400" dirty="0">
                <a:solidFill>
                  <a:srgbClr val="212529"/>
                </a:solidFill>
                <a:latin typeface="Libre Franklin" pitchFamily="2" charset="0"/>
                <a:ea typeface="Times New Roman" panose="02020603050405020304" pitchFamily="18" charset="0"/>
              </a:rPr>
              <a:t>To see detailed information about an installed package such as sphinx:</a:t>
            </a:r>
          </a:p>
          <a:p>
            <a:pPr algn="l"/>
            <a:endParaRPr lang="en-GB" sz="2400" dirty="0">
              <a:solidFill>
                <a:srgbClr val="212529"/>
              </a:solidFill>
              <a:latin typeface="Libre Franklin" pitchFamily="2" charset="0"/>
              <a:ea typeface="Times New Roman" panose="02020603050405020304" pitchFamily="18" charset="0"/>
            </a:endParaRPr>
          </a:p>
          <a:p>
            <a:pPr algn="l"/>
            <a:endParaRPr lang="en-GB" sz="2400" dirty="0">
              <a:solidFill>
                <a:srgbClr val="212529"/>
              </a:solidFill>
              <a:latin typeface="Libre Franklin" pitchFamily="2" charset="0"/>
              <a:ea typeface="Times New Roman" panose="02020603050405020304" pitchFamily="18" charset="0"/>
            </a:endParaRPr>
          </a:p>
          <a:p>
            <a:pPr algn="l"/>
            <a:r>
              <a:rPr lang="en-GB" sz="2400" dirty="0">
                <a:solidFill>
                  <a:srgbClr val="212529"/>
                </a:solidFill>
                <a:latin typeface="Libre Franklin" pitchFamily="2" charset="0"/>
                <a:ea typeface="Times New Roman" panose="02020603050405020304" pitchFamily="18" charset="0"/>
              </a:rPr>
              <a:t>Upgrade the sphinx package:</a:t>
            </a:r>
          </a:p>
          <a:p>
            <a:pPr algn="l"/>
            <a:endParaRPr lang="en-GB" sz="2400" dirty="0">
              <a:solidFill>
                <a:srgbClr val="212529"/>
              </a:solidFill>
              <a:latin typeface="Libre Franklin" pitchFamily="2" charset="0"/>
              <a:ea typeface="Times New Roman" panose="02020603050405020304" pitchFamily="18" charset="0"/>
            </a:endParaRPr>
          </a:p>
          <a:p>
            <a:pPr algn="l"/>
            <a:endParaRPr lang="en-GB" sz="2400" dirty="0">
              <a:solidFill>
                <a:srgbClr val="212529"/>
              </a:solidFill>
              <a:latin typeface="Libre Franklin" pitchFamily="2" charset="0"/>
              <a:ea typeface="Times New Roman" panose="02020603050405020304" pitchFamily="18" charset="0"/>
            </a:endParaRPr>
          </a:p>
          <a:p>
            <a:pPr algn="l"/>
            <a:r>
              <a:rPr lang="en-GB" sz="2400" dirty="0">
                <a:solidFill>
                  <a:srgbClr val="212529"/>
                </a:solidFill>
                <a:latin typeface="Libre Franklin" pitchFamily="2" charset="0"/>
                <a:ea typeface="Times New Roman" panose="02020603050405020304" pitchFamily="18" charset="0"/>
              </a:rPr>
              <a:t>Uninstall the </a:t>
            </a:r>
            <a:r>
              <a:rPr lang="en-GB" sz="2400" dirty="0" err="1">
                <a:solidFill>
                  <a:srgbClr val="212529"/>
                </a:solidFill>
                <a:latin typeface="Libre Franklin" pitchFamily="2" charset="0"/>
                <a:ea typeface="Times New Roman" panose="02020603050405020304" pitchFamily="18" charset="0"/>
              </a:rPr>
              <a:t>pairtools</a:t>
            </a:r>
            <a:r>
              <a:rPr lang="en-GB" sz="2400" dirty="0">
                <a:solidFill>
                  <a:srgbClr val="212529"/>
                </a:solidFill>
                <a:latin typeface="Libre Franklin" pitchFamily="2" charset="0"/>
                <a:ea typeface="Times New Roman" panose="02020603050405020304" pitchFamily="18" charset="0"/>
              </a:rPr>
              <a:t> package:</a:t>
            </a:r>
          </a:p>
          <a:p>
            <a:pPr algn="l"/>
            <a:endParaRPr lang="en-GB" sz="2400" dirty="0">
              <a:solidFill>
                <a:srgbClr val="212529"/>
              </a:solidFill>
              <a:latin typeface="Libre Franklin" pitchFamily="2" charset="0"/>
              <a:ea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639645-D2F3-9843-AC82-D86A8CBAD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036" y="2311266"/>
            <a:ext cx="9326877" cy="4334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$pip install -r requirements.txt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60885E-7876-F5A5-AAC8-BDD99FB1F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035" y="3704079"/>
            <a:ext cx="9326877" cy="4334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$pip show sphinx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EC00F4-DCCA-77E8-6D95-070FB1899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364" y="4842460"/>
            <a:ext cx="9326877" cy="4334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$pip install --upgrade sphinx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D51C03-E429-B4E0-E829-76A6B61A9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7" y="6134045"/>
            <a:ext cx="9326877" cy="4334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$pip uninstall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pairtools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E51169A-0C71-2949-766B-313030F7BE8C}"/>
              </a:ext>
            </a:extLst>
          </p:cNvPr>
          <p:cNvGrpSpPr/>
          <p:nvPr/>
        </p:nvGrpSpPr>
        <p:grpSpPr>
          <a:xfrm>
            <a:off x="11210925" y="5980912"/>
            <a:ext cx="960359" cy="877088"/>
            <a:chOff x="4215988" y="5793696"/>
            <a:chExt cx="960359" cy="877088"/>
          </a:xfrm>
        </p:grpSpPr>
        <p:pic>
          <p:nvPicPr>
            <p:cNvPr id="14" name="Picture 13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D2D0CD6B-2B4A-CC8B-427D-BE0B2CF4C2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E111385-6F17-0506-2ABE-93D7F3B4465B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4867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F584FD-23D2-4ADF-8806-EEFA9167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dirty="0">
                <a:solidFill>
                  <a:schemeClr val="bg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System Python and which Python</a:t>
            </a:r>
            <a:endParaRPr lang="en-GB" sz="2400" b="1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E4B1E2-8BAE-1DBE-0DD0-52E85B5D65D6}"/>
              </a:ext>
            </a:extLst>
          </p:cNvPr>
          <p:cNvSpPr txBox="1"/>
          <p:nvPr/>
        </p:nvSpPr>
        <p:spPr>
          <a:xfrm>
            <a:off x="838200" y="1690688"/>
            <a:ext cx="932687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We see that both </a:t>
            </a:r>
            <a:r>
              <a:rPr lang="en-GB" sz="2400" b="1" i="0" dirty="0">
                <a:solidFill>
                  <a:srgbClr val="212529"/>
                </a:solidFill>
                <a:effectLst/>
                <a:latin typeface="Libre Franklin" pitchFamily="2" charset="0"/>
              </a:rPr>
              <a:t>python2</a:t>
            </a:r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 and </a:t>
            </a:r>
            <a:r>
              <a:rPr lang="en-GB" sz="2400" b="1" i="0" dirty="0">
                <a:solidFill>
                  <a:srgbClr val="212529"/>
                </a:solidFill>
                <a:effectLst/>
                <a:latin typeface="Libre Franklin" pitchFamily="2" charset="0"/>
              </a:rPr>
              <a:t>python3</a:t>
            </a:r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 are installed in a system directory.</a:t>
            </a:r>
          </a:p>
          <a:p>
            <a:pPr fontAlgn="base"/>
            <a:endParaRPr lang="en-GB" sz="2400" dirty="0">
              <a:solidFill>
                <a:srgbClr val="212529"/>
              </a:solidFill>
              <a:latin typeface="Libre Franklin" pitchFamily="2" charset="0"/>
            </a:endParaRPr>
          </a:p>
          <a:p>
            <a:pPr fontAlgn="base"/>
            <a:r>
              <a:rPr lang="en-GB" sz="2400" i="0" dirty="0">
                <a:solidFill>
                  <a:srgbClr val="212529"/>
                </a:solidFill>
                <a:effectLst/>
                <a:latin typeface="Libre Franklin" pitchFamily="2" charset="0"/>
              </a:rPr>
              <a:t>Using which python can tell you useful information for virtual env’s</a:t>
            </a:r>
            <a:endParaRPr lang="en-GB" sz="2400" i="0" dirty="0">
              <a:effectLst/>
              <a:latin typeface="Raleway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97D4262-D8E1-07AA-2352-B26E7323CE2D}"/>
              </a:ext>
            </a:extLst>
          </p:cNvPr>
          <p:cNvGrpSpPr/>
          <p:nvPr/>
        </p:nvGrpSpPr>
        <p:grpSpPr>
          <a:xfrm>
            <a:off x="11210925" y="5980912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D5433DF3-328A-FBDB-6A81-78A37838F1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3E241C0-8A6A-82DA-73F2-366B0C3A94EA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4635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71041C9F274141A4E96805F65155C1" ma:contentTypeVersion="16" ma:contentTypeDescription="Create a new document." ma:contentTypeScope="" ma:versionID="8a6e8d969e3680c284de5290c67de6a9">
  <xsd:schema xmlns:xsd="http://www.w3.org/2001/XMLSchema" xmlns:xs="http://www.w3.org/2001/XMLSchema" xmlns:p="http://schemas.microsoft.com/office/2006/metadata/properties" xmlns:ns2="f2db46ab-f0a3-4cc0-b136-b94a355c2869" xmlns:ns3="9d8cecb3-2158-493e-b8e4-663934528c1e" targetNamespace="http://schemas.microsoft.com/office/2006/metadata/properties" ma:root="true" ma:fieldsID="dba1ce7d62af4479b2a809a94f62fcef" ns2:_="" ns3:_="">
    <xsd:import namespace="f2db46ab-f0a3-4cc0-b136-b94a355c2869"/>
    <xsd:import namespace="9d8cecb3-2158-493e-b8e4-663934528c1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db46ab-f0a3-4cc0-b136-b94a355c28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ac7af76c-f141-45ca-ae1a-4959eb0cbd4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8cecb3-2158-493e-b8e4-663934528c1e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ebc7a558-d09f-4a64-bb1c-4b1cfb80f6b5}" ma:internalName="TaxCatchAll" ma:showField="CatchAllData" ma:web="9d8cecb3-2158-493e-b8e4-663934528c1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2db46ab-f0a3-4cc0-b136-b94a355c2869">
      <Terms xmlns="http://schemas.microsoft.com/office/infopath/2007/PartnerControls"/>
    </lcf76f155ced4ddcb4097134ff3c332f>
    <TaxCatchAll xmlns="9d8cecb3-2158-493e-b8e4-663934528c1e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02F9781-B221-461C-A558-ABCC22D1CA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db46ab-f0a3-4cc0-b136-b94a355c2869"/>
    <ds:schemaRef ds:uri="9d8cecb3-2158-493e-b8e4-663934528c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A3731A9-97AF-4DDB-A94A-9053EAA7AAD3}">
  <ds:schemaRefs>
    <ds:schemaRef ds:uri="http://schemas.microsoft.com/office/2006/documentManagement/types"/>
    <ds:schemaRef ds:uri="http://purl.org/dc/elements/1.1/"/>
    <ds:schemaRef ds:uri="http://purl.org/dc/terms/"/>
    <ds:schemaRef ds:uri="f2db46ab-f0a3-4cc0-b136-b94a355c2869"/>
    <ds:schemaRef ds:uri="http://purl.org/dc/dcmitype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9d8cecb3-2158-493e-b8e4-663934528c1e"/>
  </ds:schemaRefs>
</ds:datastoreItem>
</file>

<file path=customXml/itemProps3.xml><?xml version="1.0" encoding="utf-8"?>
<ds:datastoreItem xmlns:ds="http://schemas.openxmlformats.org/officeDocument/2006/customXml" ds:itemID="{01C33FEC-652C-4516-A579-CBB40620CA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3425</TotalTime>
  <Words>2421</Words>
  <Application>Microsoft Office PowerPoint</Application>
  <PresentationFormat>Widescreen</PresentationFormat>
  <Paragraphs>318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Arial</vt:lpstr>
      <vt:lpstr>Calibri</vt:lpstr>
      <vt:lpstr>Calibri Light</vt:lpstr>
      <vt:lpstr>Consolas</vt:lpstr>
      <vt:lpstr>Courier</vt:lpstr>
      <vt:lpstr>Georgia</vt:lpstr>
      <vt:lpstr>Libre Franklin</vt:lpstr>
      <vt:lpstr>Raleway</vt:lpstr>
      <vt:lpstr>Roboto Mono</vt:lpstr>
      <vt:lpstr>Office Theme</vt:lpstr>
      <vt:lpstr>Baskerville</vt:lpstr>
      <vt:lpstr>Important Sites</vt:lpstr>
      <vt:lpstr>System Python and which Python</vt:lpstr>
      <vt:lpstr>System Python and which Python</vt:lpstr>
      <vt:lpstr>System Python and which Python</vt:lpstr>
      <vt:lpstr>PIP and Python</vt:lpstr>
      <vt:lpstr>Common pip commands</vt:lpstr>
      <vt:lpstr>Common pip commands</vt:lpstr>
      <vt:lpstr>System Python and which Python</vt:lpstr>
      <vt:lpstr>Check Quota</vt:lpstr>
      <vt:lpstr>Self-installing Python software</vt:lpstr>
      <vt:lpstr>Using Self-installed Python software</vt:lpstr>
      <vt:lpstr>Installing Python Packages from Source</vt:lpstr>
      <vt:lpstr>ModuleNotFoundError</vt:lpstr>
      <vt:lpstr>ModuleNotFoundError</vt:lpstr>
      <vt:lpstr>ModuleNotFoundError</vt:lpstr>
      <vt:lpstr>ModuleNotFoundError</vt:lpstr>
      <vt:lpstr>Common FAQ</vt:lpstr>
      <vt:lpstr>Common FAQ</vt:lpstr>
      <vt:lpstr>Common FAQ</vt:lpstr>
      <vt:lpstr>Common FAQ</vt:lpstr>
      <vt:lpstr>Common FAQ</vt:lpstr>
      <vt:lpstr>Test install pip chill</vt:lpstr>
      <vt:lpstr>Why Container Environments</vt:lpstr>
      <vt:lpstr>What Containers are trying to Solve</vt:lpstr>
      <vt:lpstr>Singularity/Apptainer Glossary</vt:lpstr>
      <vt:lpstr>Singularity/Apptainer</vt:lpstr>
      <vt:lpstr>Singularity/Apptainer</vt:lpstr>
      <vt:lpstr>Singularity/Apptainer</vt:lpstr>
      <vt:lpstr>Singularity/Apptainer</vt:lpstr>
      <vt:lpstr>Singularity/Apptainer</vt:lpstr>
      <vt:lpstr>Singularity/Apptainer</vt:lpstr>
      <vt:lpstr>Time for Q’s</vt:lpstr>
    </vt:vector>
  </TitlesOfParts>
  <Company>UoB IT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Baskerville</dc:title>
  <dc:creator>Gavin Yearwood (Advanced Research Computing)</dc:creator>
  <cp:lastModifiedBy>Simon Hartley (Advanced Research Computing)</cp:lastModifiedBy>
  <cp:revision>31</cp:revision>
  <dcterms:created xsi:type="dcterms:W3CDTF">2022-02-25T09:56:24Z</dcterms:created>
  <dcterms:modified xsi:type="dcterms:W3CDTF">2023-11-28T15:06:53Z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0x0101009C71041C9F274141A4E96805F65155C1</vt:lpwstr>
  </property>
</Properties>
</file>