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5" r:id="rId4"/>
  </p:sldMasterIdLst>
  <p:notesMasterIdLst>
    <p:notesMasterId r:id="rId39"/>
  </p:notesMasterIdLst>
  <p:sldIdLst>
    <p:sldId id="256" r:id="rId5"/>
    <p:sldId id="868" r:id="rId6"/>
    <p:sldId id="911" r:id="rId7"/>
    <p:sldId id="912" r:id="rId8"/>
    <p:sldId id="941" r:id="rId9"/>
    <p:sldId id="916" r:id="rId10"/>
    <p:sldId id="918" r:id="rId11"/>
    <p:sldId id="913" r:id="rId12"/>
    <p:sldId id="914" r:id="rId13"/>
    <p:sldId id="903" r:id="rId14"/>
    <p:sldId id="906" r:id="rId15"/>
    <p:sldId id="905" r:id="rId16"/>
    <p:sldId id="907" r:id="rId17"/>
    <p:sldId id="908" r:id="rId18"/>
    <p:sldId id="909" r:id="rId19"/>
    <p:sldId id="910" r:id="rId20"/>
    <p:sldId id="915" r:id="rId21"/>
    <p:sldId id="920" r:id="rId22"/>
    <p:sldId id="921" r:id="rId23"/>
    <p:sldId id="922" r:id="rId24"/>
    <p:sldId id="923" r:id="rId25"/>
    <p:sldId id="919" r:id="rId26"/>
    <p:sldId id="929" r:id="rId27"/>
    <p:sldId id="930" r:id="rId28"/>
    <p:sldId id="933" r:id="rId29"/>
    <p:sldId id="935" r:id="rId30"/>
    <p:sldId id="932" r:id="rId31"/>
    <p:sldId id="934" r:id="rId32"/>
    <p:sldId id="937" r:id="rId33"/>
    <p:sldId id="939" r:id="rId34"/>
    <p:sldId id="938" r:id="rId35"/>
    <p:sldId id="936" r:id="rId36"/>
    <p:sldId id="940" r:id="rId37"/>
    <p:sldId id="26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806" autoAdjust="0"/>
  </p:normalViewPr>
  <p:slideViewPr>
    <p:cSldViewPr snapToGrid="0">
      <p:cViewPr>
        <p:scale>
          <a:sx n="50" d="100"/>
          <a:sy n="50" d="100"/>
        </p:scale>
        <p:origin x="1284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03B50-3B43-4700-9D9C-33EF347343CC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EC84-56AD-4BA5-BD49-B477B6F54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72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Advantages of Containers </a:t>
            </a:r>
          </a:p>
          <a:p>
            <a:r>
              <a:rPr lang="en-GB" dirty="0"/>
              <a:t>I Performance: Near-native application performance </a:t>
            </a:r>
          </a:p>
          <a:p>
            <a:r>
              <a:rPr lang="en-GB" dirty="0"/>
              <a:t>I Freedom: Bring your own software environment </a:t>
            </a:r>
          </a:p>
          <a:p>
            <a:r>
              <a:rPr lang="en-GB" dirty="0"/>
              <a:t>I Reproducibility: Package complex software applications into easy to manage, verifiable software units </a:t>
            </a:r>
          </a:p>
          <a:p>
            <a:r>
              <a:rPr lang="en-GB" dirty="0"/>
              <a:t>I Compatibility: Built on open standards available in all major Linux distributions </a:t>
            </a:r>
          </a:p>
          <a:p>
            <a:r>
              <a:rPr lang="en-GB" dirty="0"/>
              <a:t>I Portability: Build once, run (almost) anywhere</a:t>
            </a:r>
          </a:p>
          <a:p>
            <a:endParaRPr lang="en-GB" dirty="0"/>
          </a:p>
          <a:p>
            <a:r>
              <a:rPr lang="en-GB" dirty="0"/>
              <a:t>Containers limitations</a:t>
            </a:r>
          </a:p>
          <a:p>
            <a:r>
              <a:rPr lang="en-GB" dirty="0"/>
              <a:t>Architecture-dependent: </a:t>
            </a:r>
          </a:p>
          <a:p>
            <a:endParaRPr lang="en-GB" dirty="0"/>
          </a:p>
          <a:p>
            <a:r>
              <a:rPr lang="en-GB" dirty="0"/>
              <a:t>Always limited by CPU architecture (x86 64, ARM) and binary format (ELF) I </a:t>
            </a:r>
          </a:p>
          <a:p>
            <a:endParaRPr lang="en-GB" dirty="0"/>
          </a:p>
          <a:p>
            <a:r>
              <a:rPr lang="en-GB" dirty="0"/>
              <a:t>Portability: Requires </a:t>
            </a:r>
            <a:r>
              <a:rPr lang="en-GB" dirty="0" err="1"/>
              <a:t>glibc</a:t>
            </a:r>
            <a:r>
              <a:rPr lang="en-GB" dirty="0"/>
              <a:t> and kernel compatibility between host and container; also requires any other kernel-user space API compatibility (e.g., OFED/IB, NVIDIA/GPUs) I</a:t>
            </a:r>
          </a:p>
          <a:p>
            <a:endParaRPr lang="en-GB" dirty="0"/>
          </a:p>
          <a:p>
            <a:r>
              <a:rPr lang="en-GB" dirty="0"/>
              <a:t>Filesystem isolation: filesystem paths are (mostly) different when viewed inside and outside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49EC84-56AD-4BA5-BD49-B477B6F54BE9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41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DB50-30C0-2F96-E64F-0DCBDF315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A8435-F16C-CDE1-A8B1-FB71B0242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62E07-5922-7EED-E11C-FCE6CA9C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20CC0-728F-D7B0-5455-65812FFB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EA18B-63D4-7790-C25C-B9D31B71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77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9938A-B2E6-CADD-2A02-448BD466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5964A-ECB7-6996-E8F7-015331AA2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7FE57-FEA4-7AE0-8943-92D94DEF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7079A-A782-0640-9ED9-FAA37969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449A9-8C3F-2A8A-FD16-BFAEFF06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75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F4E1C-1B98-0C1D-F2AF-9A516D66C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7B3D7-40B5-135A-541D-2EAA591D2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CB72F-0A9A-494A-DAC9-F7F5BACAE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1B1E2-607C-585F-4AC4-EA570367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7C7F6-8BC5-78BE-9A22-8921CD72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033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27381" y="1412776"/>
            <a:ext cx="9601067" cy="1728192"/>
          </a:xfrm>
        </p:spPr>
        <p:txBody>
          <a:bodyPr anchor="b"/>
          <a:lstStyle>
            <a:lvl1pPr>
              <a:defRPr baseline="0">
                <a:solidFill>
                  <a:srgbClr val="0A648F"/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6456" y="3212853"/>
            <a:ext cx="9601993" cy="1152525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b="0"/>
            </a:lvl2pPr>
            <a:lvl3pPr marL="914400" indent="0">
              <a:buNone/>
              <a:defRPr b="0"/>
            </a:lvl3pPr>
            <a:lvl4pPr marL="1371600" indent="0">
              <a:buNone/>
              <a:defRPr b="0"/>
            </a:lvl4pPr>
            <a:lvl5pPr marL="1828800" indent="0">
              <a:buNone/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56" y="432726"/>
            <a:ext cx="3728540" cy="62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5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08F7-53C9-2490-D4E1-C2988871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625EE-1F3D-BD16-BBEE-09847C146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B46F4-2A53-6C17-1DB7-79B44E2FD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61EBB-0912-3F49-76C5-AFA73059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E366B-EF8D-821A-63D1-58C150F4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0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2EE3-A334-2661-DD2E-FC69A7FD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4C6BF-344C-EFA4-20A8-F299B3AED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81214-47D9-E0F6-475C-B87A9EAB0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688F9-1DA2-DD2D-5B55-78067D6A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3E45F-E87B-C24A-8E27-A78342AB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60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CD76-BD39-5E14-7FC0-3DDDA5F9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43756-7B60-CBA7-5FAB-4E45B5F32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1E440-6688-3A1C-43C7-60E08613F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EEBDB-C2EA-B774-08B3-00EB00F0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D88B3-5628-DE12-EE32-F0989A54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0DEC0-2544-BC88-ECD0-D0AE83C8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4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E7BB-A9A1-A208-C880-372F2FBC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7B194-F878-B06D-1780-6C8DA66D2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EC181-9917-E3E8-A3B6-4E05FA7FB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22C12-C593-6A2B-40E4-5A845FB32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EFB28-386E-A285-192D-861750D2C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A530D1-DD34-9DA1-AC31-85D882D0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AC165-8239-FCB3-48CF-BFC81438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4AA57C-8A7D-CADE-F084-E359600C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63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5357-6F58-8707-68C7-CD61EEC0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E68DB-2E82-3FC3-465A-E5B56B73D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002AD-975A-54C2-014C-A5AD98EF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F8EDF-147D-A9DD-6B55-4C1E9DB8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12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6EC6A-DCA9-480E-76DE-E212DF08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4576C-D261-474B-0CAF-6F1305E8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BFC1A-E111-10B2-FBE5-BBB3C5B6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29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EC2C-27D5-D66A-645A-73AC623CF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BBC7-128F-E82E-D59F-509B163A6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4BEA1-34DB-47F9-91BB-88F1E7241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695C6-7C0F-088D-1523-2AD11AFC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84BEC-DED9-FDE8-18C3-76B32301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C7062-057F-CBA5-1B3F-A88EFCCD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43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2A586-D325-F185-A5A4-6B5344A8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BEFD0-781B-ADBB-A83D-3DE27633A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BB430-49CB-0D71-9F16-47AF2084F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1742E-2D63-6342-4003-7E576AB3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46BFF-314A-9C31-B114-B11710C9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98F9E-AFD6-E27C-1E39-560D1611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82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F6E3E0-3EA3-7F43-7DA2-D70AC4E42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52731-E490-6B01-F8E4-9378480D6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0D25F-7059-3AB0-918C-258A821B5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F35EF-A6EE-47AC-A495-9B6E931EEBD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FAE45-2D9E-B94F-0470-F1F921BA3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79648-525F-BE96-0296-4C6332E37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41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baskerville.ac.uk/app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baskerville.ac.uk/" TargetMode="External"/><Relationship Id="rId2" Type="http://schemas.openxmlformats.org/officeDocument/2006/relationships/hyperlink" Target="https://docs.baskerville.ac.u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docs.baskerville.ac.uk/self-install" TargetMode="External"/><Relationship Id="rId4" Type="http://schemas.openxmlformats.org/officeDocument/2006/relationships/hyperlink" Target="https://portal.baskerville.ac.uk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baskerville.ac.uk/cheatshe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9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Baskerville</a:t>
            </a:r>
            <a:endParaRPr lang="en-GB" sz="7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/>
              <a:t>Self-Install for Python Apptainer Mon 27-11-2023</a:t>
            </a:r>
          </a:p>
          <a:p>
            <a:r>
              <a:rPr lang="en-GB" sz="3600" dirty="0"/>
              <a:t>Baskerville RSE </a:t>
            </a:r>
            <a:r>
              <a:rPr lang="en-GB" sz="3600" dirty="0" err="1"/>
              <a:t>SimonH</a:t>
            </a:r>
            <a:endParaRPr lang="en-GB" sz="3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A2A5FE-3B21-49E2-B81B-6DF5295DD562}"/>
              </a:ext>
            </a:extLst>
          </p:cNvPr>
          <p:cNvGrpSpPr/>
          <p:nvPr/>
        </p:nvGrpSpPr>
        <p:grpSpPr>
          <a:xfrm>
            <a:off x="4367093" y="307296"/>
            <a:ext cx="960359" cy="877088"/>
            <a:chOff x="4215988" y="5793696"/>
            <a:chExt cx="960359" cy="877088"/>
          </a:xfrm>
        </p:grpSpPr>
        <p:pic>
          <p:nvPicPr>
            <p:cNvPr id="7" name="Picture 6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167B3AEE-392A-4D4A-8A2D-4C48F7AE3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74BDA31-106D-446F-97BF-1C085E419056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076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Self-installing Python software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b="0" i="0" dirty="0">
                <a:effectLst/>
                <a:latin typeface="Raleway" panose="020B0604020202020204" pitchFamily="2" charset="0"/>
              </a:rPr>
              <a:t>We provide </a:t>
            </a:r>
            <a:r>
              <a:rPr lang="en-GB" sz="2400" b="0" i="0" u="none" strike="noStrike" dirty="0">
                <a:effectLst/>
                <a:latin typeface="Raleway" panose="020B0604020202020204" pitchFamily="2" charset="0"/>
                <a:hlinkClick r:id="rId2"/>
              </a:rPr>
              <a:t>some Python software</a:t>
            </a:r>
            <a:r>
              <a:rPr lang="en-GB" sz="2400" b="0" i="0" dirty="0">
                <a:effectLst/>
                <a:latin typeface="Raleway" panose="020B0604020202020204" pitchFamily="2" charset="0"/>
              </a:rPr>
              <a:t>. To install your own Python software on top of these we recommend using a virtual environment. To create this:</a:t>
            </a:r>
            <a:endParaRPr lang="en-GB" sz="2400" dirty="0">
              <a:solidFill>
                <a:srgbClr val="212529"/>
              </a:solidFill>
              <a:effectLst/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GB" sz="2400" b="0" i="0" dirty="0">
                <a:effectLst/>
                <a:latin typeface="Raleway" pitchFamily="2" charset="0"/>
              </a:rPr>
              <a:t> Load the required modules</a:t>
            </a:r>
          </a:p>
          <a:p>
            <a:pPr>
              <a:buFont typeface="+mj-lt"/>
              <a:buAutoNum type="arabicPeriod"/>
            </a:pPr>
            <a:r>
              <a:rPr lang="en-GB" sz="2400" b="0" i="0" dirty="0">
                <a:effectLst/>
                <a:latin typeface="Raleway" pitchFamily="2" charset="0"/>
              </a:rPr>
              <a:t> In a suitable directory, create a virtual environment:</a:t>
            </a:r>
          </a:p>
          <a:p>
            <a:pPr>
              <a:buFont typeface="+mj-lt"/>
              <a:buAutoNum type="arabicPeriod"/>
            </a:pPr>
            <a:endParaRPr lang="en-GB" sz="2400" b="0" i="0" dirty="0">
              <a:effectLst/>
              <a:latin typeface="Raleway" pitchFamily="2" charset="0"/>
            </a:endParaRPr>
          </a:p>
          <a:p>
            <a:pPr>
              <a:buFont typeface="+mj-lt"/>
              <a:buAutoNum type="arabicPeriod"/>
            </a:pPr>
            <a:endParaRPr lang="en-GB" sz="2400" dirty="0">
              <a:latin typeface="Raleway" pitchFamily="2" charset="0"/>
            </a:endParaRPr>
          </a:p>
          <a:p>
            <a:pPr>
              <a:buFont typeface="+mj-lt"/>
              <a:buAutoNum type="arabicPeriod"/>
            </a:pPr>
            <a:r>
              <a:rPr lang="en-GB" sz="2400" b="0" i="0" dirty="0">
                <a:effectLst/>
                <a:latin typeface="Raleway" pitchFamily="2" charset="0"/>
              </a:rPr>
              <a:t> Activate the virtual environment.</a:t>
            </a:r>
          </a:p>
          <a:p>
            <a:pPr>
              <a:buFont typeface="+mj-lt"/>
              <a:buAutoNum type="arabicPeriod"/>
            </a:pPr>
            <a:endParaRPr lang="en-GB" sz="2400" dirty="0">
              <a:latin typeface="Raleway" pitchFamily="2" charset="0"/>
            </a:endParaRPr>
          </a:p>
          <a:p>
            <a:pPr>
              <a:buFont typeface="+mj-lt"/>
              <a:buAutoNum type="arabicPeriod"/>
            </a:pPr>
            <a:endParaRPr lang="en-GB" sz="2400" b="0" i="0" dirty="0">
              <a:effectLst/>
              <a:latin typeface="Raleway" pitchFamily="2" charset="0"/>
            </a:endParaRPr>
          </a:p>
          <a:p>
            <a:pPr>
              <a:buFont typeface="+mj-lt"/>
              <a:buAutoNum type="arabicPeriod"/>
            </a:pPr>
            <a:r>
              <a:rPr lang="en-GB" sz="2400" i="0" dirty="0">
                <a:effectLst/>
                <a:latin typeface="Raleway" pitchFamily="2" charset="0"/>
              </a:rPr>
              <a:t> </a:t>
            </a:r>
            <a:r>
              <a:rPr lang="en-GB" sz="2400" b="0" i="0" dirty="0">
                <a:effectLst/>
                <a:latin typeface="Raleway" pitchFamily="2" charset="0"/>
              </a:rPr>
              <a:t>Install your Python software, for example:</a:t>
            </a:r>
          </a:p>
          <a:p>
            <a:pPr>
              <a:buFont typeface="+mj-lt"/>
              <a:buAutoNum type="arabicPeriod"/>
            </a:pPr>
            <a:endParaRPr lang="en-GB" sz="2400" dirty="0">
              <a:latin typeface="Raleway" pitchFamily="2" charset="0"/>
            </a:endParaRPr>
          </a:p>
          <a:p>
            <a:pPr>
              <a:buFont typeface="+mj-lt"/>
              <a:buAutoNum type="arabicPeriod"/>
            </a:pPr>
            <a:endParaRPr lang="en-GB" sz="2400" i="0" dirty="0">
              <a:effectLst/>
              <a:latin typeface="Raleway" pitchFamily="2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B695EF1-0C65-EE66-4ABC-8132E7237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33254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python -m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venv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--system-site-packages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venvname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38D454-90F5-1F9E-E381-F7C5F0B0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63475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source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venvname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/bin/activate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DE467-E0FD-CBDF-987A-1F4B86694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5842513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pip install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packagename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AED3516-DBC2-AE52-3CE7-6028ADB04C81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12" name="Picture 11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27AAC26-7422-C27E-ADBC-174477C76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544E3C5-5EFB-8B6F-0F7D-62528032E830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2185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Using Self-installed Python software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b="0" i="0" dirty="0">
                <a:effectLst/>
                <a:latin typeface="Raleway" pitchFamily="2" charset="0"/>
              </a:rPr>
              <a:t>To use the Python software installed in the virtual environment:</a:t>
            </a:r>
          </a:p>
          <a:p>
            <a:pPr>
              <a:buFont typeface="+mj-lt"/>
              <a:buAutoNum type="arabicPeriod"/>
            </a:pPr>
            <a:endParaRPr lang="en-GB" sz="2400" dirty="0">
              <a:latin typeface="Raleway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GB" sz="2400" b="0" i="0" dirty="0">
                <a:effectLst/>
                <a:latin typeface="Raleway" pitchFamily="2" charset="0"/>
              </a:rPr>
              <a:t> Load the same modules as used when creating the virtual environment</a:t>
            </a:r>
          </a:p>
          <a:p>
            <a:pPr>
              <a:buFont typeface="+mj-lt"/>
              <a:buAutoNum type="arabicPeriod"/>
            </a:pPr>
            <a:r>
              <a:rPr lang="en-GB" sz="2400" i="0" dirty="0">
                <a:effectLst/>
                <a:latin typeface="Raleway" pitchFamily="2" charset="0"/>
              </a:rPr>
              <a:t> </a:t>
            </a:r>
            <a:r>
              <a:rPr lang="en-GB" sz="2400" b="0" i="0" dirty="0">
                <a:effectLst/>
                <a:latin typeface="Raleway" pitchFamily="2" charset="0"/>
              </a:rPr>
              <a:t>Activate the virtual environment</a:t>
            </a:r>
          </a:p>
          <a:p>
            <a:pPr>
              <a:buFont typeface="+mj-lt"/>
              <a:buAutoNum type="arabicPeriod"/>
            </a:pPr>
            <a:endParaRPr lang="en-GB" sz="2400" dirty="0">
              <a:latin typeface="Raleway" pitchFamily="2" charset="0"/>
            </a:endParaRPr>
          </a:p>
          <a:p>
            <a:pPr>
              <a:buFont typeface="+mj-lt"/>
              <a:buAutoNum type="arabicPeriod"/>
            </a:pPr>
            <a:endParaRPr lang="en-GB" sz="2400" dirty="0">
              <a:latin typeface="Raleway" pitchFamily="2" charset="0"/>
            </a:endParaRPr>
          </a:p>
          <a:p>
            <a:pPr>
              <a:buFont typeface="+mj-lt"/>
              <a:buAutoNum type="arabicPeriod"/>
            </a:pPr>
            <a:r>
              <a:rPr lang="en-GB" sz="2400" b="0" i="0" dirty="0">
                <a:effectLst/>
                <a:latin typeface="Raleway" pitchFamily="2" charset="0"/>
              </a:rPr>
              <a:t>Use your Python software</a:t>
            </a:r>
          </a:p>
          <a:p>
            <a:endParaRPr lang="en-GB" sz="2400" dirty="0">
              <a:latin typeface="Raleway" pitchFamily="2" charset="0"/>
            </a:endParaRPr>
          </a:p>
          <a:p>
            <a:pPr>
              <a:buFont typeface="+mj-lt"/>
              <a:buAutoNum type="arabicPeriod"/>
            </a:pPr>
            <a:endParaRPr lang="en-GB" sz="2400" i="0" dirty="0">
              <a:effectLst/>
              <a:latin typeface="Raleway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38D454-90F5-1F9E-E381-F7C5F0B0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8" y="3704884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source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venvname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/bin/activate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4080D3D-6FC8-CB71-7168-632314259486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10" name="Picture 9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B32EB404-D6E1-C09D-1FB2-487C86F12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478BE-30AA-F71F-6CC5-8902CA2371A7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2850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Installing Python Packages from Source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endParaRPr lang="en-GB" sz="2400" b="0" i="0" dirty="0">
              <a:solidFill>
                <a:srgbClr val="212529"/>
              </a:solidFill>
              <a:effectLst/>
              <a:latin typeface="Libre Franklin" panose="020B0604020202020204" pitchFamily="2" charset="0"/>
            </a:endParaRPr>
          </a:p>
          <a:p>
            <a:pPr fontAlgn="base"/>
            <a:r>
              <a:rPr lang="en-GB" sz="2400" b="0" i="0" dirty="0">
                <a:solidFill>
                  <a:srgbClr val="212529"/>
                </a:solidFill>
                <a:effectLst/>
                <a:latin typeface="Libre Franklin" panose="020B0604020202020204" pitchFamily="2" charset="0"/>
              </a:rPr>
              <a:t>In some cases you will be provided with the source code for your package. To install from source do:</a:t>
            </a:r>
          </a:p>
          <a:p>
            <a:pPr fontAlgn="base"/>
            <a:endParaRPr lang="en-GB" sz="2400" dirty="0">
              <a:solidFill>
                <a:srgbClr val="212529"/>
              </a:solidFill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fontAlgn="base"/>
            <a:endParaRPr lang="en-GB" sz="2400" dirty="0">
              <a:solidFill>
                <a:srgbClr val="212529"/>
              </a:solidFill>
              <a:effectLst/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fontAlgn="base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For help menu use </a:t>
            </a:r>
            <a:r>
              <a:rPr lang="en-GB" sz="2400" b="1" i="0" dirty="0">
                <a:solidFill>
                  <a:srgbClr val="212529"/>
                </a:solidFill>
                <a:effectLst/>
                <a:latin typeface="Libre Franklin" pitchFamily="2" charset="0"/>
              </a:rPr>
              <a:t>python setup.py --help-commands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. Be sure to update the appropriate environment variables in your </a:t>
            </a:r>
            <a:r>
              <a:rPr lang="en-GB" sz="2400" b="1" i="0" dirty="0">
                <a:solidFill>
                  <a:srgbClr val="212529"/>
                </a:solidFill>
                <a:effectLst/>
                <a:latin typeface="Libre Franklin" pitchFamily="2" charset="0"/>
              </a:rPr>
              <a:t>~/.</a:t>
            </a:r>
            <a:r>
              <a:rPr lang="en-GB" sz="2400" b="1" i="0" dirty="0" err="1">
                <a:solidFill>
                  <a:srgbClr val="212529"/>
                </a:solidFill>
                <a:effectLst/>
                <a:latin typeface="Libre Franklin" pitchFamily="2" charset="0"/>
              </a:rPr>
              <a:t>bashrc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 file:</a:t>
            </a:r>
            <a:endParaRPr lang="en-GB" sz="2400" dirty="0">
              <a:solidFill>
                <a:srgbClr val="212529"/>
              </a:solidFill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fontAlgn="base"/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0BBFE87-3BB5-077A-9EEB-3306A974A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4" y="3045234"/>
            <a:ext cx="10372725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$python setup.py install --prefix=&lt;/path/to/install/local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B695EF1-0C65-EE66-4ABC-8132E7237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4" y="4950596"/>
            <a:ext cx="10372725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$python setup.py install --prefix=&lt;/path/to/install/local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6CAA9D-FDDB-2D47-5322-E054AF8AA8E3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6AD6ECB6-1B8F-352D-F6D9-AAA4F7E52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64DC576-7C37-A8B2-E492-1241280D90A1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8560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ModuleNotFoundError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endParaRPr lang="en-GB" sz="2400" b="0" i="0" dirty="0">
              <a:solidFill>
                <a:srgbClr val="212529"/>
              </a:solidFill>
              <a:effectLst/>
              <a:latin typeface="Libre Franklin" panose="020B0604020202020204" pitchFamily="2" charset="0"/>
            </a:endParaRPr>
          </a:p>
          <a:p>
            <a:pPr fontAlgn="base"/>
            <a:r>
              <a:rPr lang="en-GB" sz="2400" b="0" i="0" dirty="0">
                <a:solidFill>
                  <a:srgbClr val="212529"/>
                </a:solidFill>
                <a:effectLst/>
                <a:latin typeface="Libre Franklin" panose="020B0604020202020204" pitchFamily="2" charset="0"/>
              </a:rPr>
              <a:t>Python users can encounter the situation where a module is not found. For example:</a:t>
            </a:r>
            <a:endParaRPr lang="en-GB" sz="2400" dirty="0">
              <a:solidFill>
                <a:srgbClr val="212529"/>
              </a:solidFill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fontAlgn="base"/>
            <a:endParaRPr lang="en-GB" sz="2400" dirty="0">
              <a:solidFill>
                <a:srgbClr val="212529"/>
              </a:solidFill>
              <a:effectLst/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fontAlgn="base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For help menu use </a:t>
            </a:r>
            <a:r>
              <a:rPr lang="en-GB" sz="2400" b="1" i="0" dirty="0">
                <a:solidFill>
                  <a:srgbClr val="212529"/>
                </a:solidFill>
                <a:effectLst/>
                <a:latin typeface="Libre Franklin" pitchFamily="2" charset="0"/>
              </a:rPr>
              <a:t>python setup.py --help-commands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. Be sure to update the appropriate environment variables in your </a:t>
            </a:r>
            <a:r>
              <a:rPr lang="en-GB" sz="2400" b="1" i="0" dirty="0">
                <a:solidFill>
                  <a:srgbClr val="212529"/>
                </a:solidFill>
                <a:effectLst/>
                <a:latin typeface="Libre Franklin" pitchFamily="2" charset="0"/>
              </a:rPr>
              <a:t>~/.</a:t>
            </a:r>
            <a:r>
              <a:rPr lang="en-GB" sz="2400" b="1" i="0" dirty="0" err="1">
                <a:solidFill>
                  <a:srgbClr val="212529"/>
                </a:solidFill>
                <a:effectLst/>
                <a:latin typeface="Libre Franklin" pitchFamily="2" charset="0"/>
              </a:rPr>
              <a:t>bashrc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 file:</a:t>
            </a:r>
            <a:endParaRPr lang="en-GB" sz="2400" dirty="0">
              <a:solidFill>
                <a:srgbClr val="212529"/>
              </a:solidFill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fontAlgn="base"/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0BBFE87-3BB5-077A-9EEB-3306A974A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99" y="2986554"/>
            <a:ext cx="10372725" cy="19107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&gt;&gt;&gt; import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bigCell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Traceback (most recent call last):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File "&lt;stdin&gt;", line 1,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ModuleNotFoundError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No module named ‘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bigCell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E33D557-11D8-0D15-46E2-61594498D126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12" name="Picture 11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D92C2F6E-AAB8-6473-E369-0C2E86C61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B1B02E0-AE93-B592-4A2C-96F91A49E614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3445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ModuleNotFoundError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endParaRPr lang="en-GB" sz="2400" b="0" i="0" dirty="0">
              <a:solidFill>
                <a:srgbClr val="212529"/>
              </a:solidFill>
              <a:effectLst/>
              <a:latin typeface="Libre Franklin" panose="020B0604020202020204" pitchFamily="2" charset="0"/>
            </a:endParaRPr>
          </a:p>
          <a:p>
            <a:pPr fontAlgn="base"/>
            <a:r>
              <a:rPr lang="en-GB" sz="2400" b="0" i="0" dirty="0">
                <a:solidFill>
                  <a:srgbClr val="212529"/>
                </a:solidFill>
                <a:effectLst/>
                <a:latin typeface="Libre Franklin" panose="020B0604020202020204" pitchFamily="2" charset="0"/>
              </a:rPr>
              <a:t>To see where Python is looking for modules, run the following commands:</a:t>
            </a:r>
          </a:p>
          <a:p>
            <a:pPr fontAlgn="base"/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0BBFE87-3BB5-077A-9EEB-3306A974A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99" y="3355885"/>
            <a:ext cx="10372725" cy="117209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&gt;&gt;&gt; import sys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&gt;&gt;&gt; print(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sys.path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2F3AC7-8664-6845-EAEF-26521C17B8D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9" name="Picture 8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63A22F7F-5DC3-3E9E-4F31-9AF7C520A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70261A7-F424-851E-D4A7-1827C3A88AC1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052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ModuleNotFoundError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The search paths are stored in </a:t>
            </a:r>
            <a:r>
              <a:rPr lang="en-GB" sz="2400" b="0" i="0" dirty="0" err="1">
                <a:solidFill>
                  <a:srgbClr val="212529"/>
                </a:solidFill>
                <a:effectLst/>
                <a:latin typeface="Libre Franklin" pitchFamily="2" charset="0"/>
              </a:rPr>
              <a:t>sys.path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. If your module is not found in those paths then you will encounter a </a:t>
            </a:r>
            <a:r>
              <a:rPr lang="en-GB" sz="2400" b="1" i="0" dirty="0" err="1">
                <a:solidFill>
                  <a:srgbClr val="212529"/>
                </a:solidFill>
                <a:effectLst/>
                <a:latin typeface="Libre Franklin" pitchFamily="2" charset="0"/>
              </a:rPr>
              <a:t>ModuleNotFoundError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. The first entry in the list above (i.e., ' ') corresponds to the current directory. The most relevant path usually ends with "site-packages".</a:t>
            </a:r>
          </a:p>
          <a:p>
            <a:pPr algn="l"/>
            <a:endParaRPr lang="en-GB" sz="2400" b="0" i="0" dirty="0">
              <a:solidFill>
                <a:srgbClr val="212529"/>
              </a:solidFill>
              <a:effectLst/>
              <a:latin typeface="Libre Franklin" pitchFamily="2" charset="0"/>
            </a:endParaRP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Note that </a:t>
            </a:r>
            <a:r>
              <a:rPr lang="en-GB" sz="2400" b="0" i="0" dirty="0" err="1">
                <a:solidFill>
                  <a:srgbClr val="212529"/>
                </a:solidFill>
                <a:effectLst/>
                <a:latin typeface="Libre Franklin" pitchFamily="2" charset="0"/>
              </a:rPr>
              <a:t>sys.path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is a Python list that can be modified to include an additional path:</a:t>
            </a:r>
          </a:p>
          <a:p>
            <a:pPr fontAlgn="base"/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C3BE72-FD9A-EC08-362A-ED54CB4CB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44392"/>
            <a:ext cx="10372725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sys.path.append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("/home/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aturing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mymodules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1C5075-516C-42B4-3F46-855E141D4A56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11" name="Picture 10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BCD96FB-7250-F78F-E7CB-63F01D3AA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E7F9C32-565F-BFB7-3EB1-AA8D1705106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2362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ModuleNotFoundError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7EABAA-845F-4BE5-B806-9A2656393F25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7" name="Picture 6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5E14EC56-F99D-4625-87B3-D3B7B8ECD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C42A818-C08B-490F-8E58-CE18127D5B39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One can also remove paths from </a:t>
            </a:r>
            <a:r>
              <a:rPr lang="en-GB" sz="2400" b="0" i="0" dirty="0" err="1">
                <a:solidFill>
                  <a:srgbClr val="212529"/>
                </a:solidFill>
                <a:effectLst/>
                <a:latin typeface="Libre Franklin" pitchFamily="2" charset="0"/>
              </a:rPr>
              <a:t>sys.path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if conflicting modules are being found in different directories.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The PYTHONPATH environment variable can also be used to modify the Python search paths.</a:t>
            </a:r>
          </a:p>
          <a:p>
            <a:pPr fontAlgn="base"/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C3BE72-FD9A-EC08-362A-ED54CB4CB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12964"/>
            <a:ext cx="10372725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sys.path.remove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("/home/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aturing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mymodulesbad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603574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Common FAQ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installation directions that I am following say to use pip3. Is this okay?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 not use pip3 for installing Python packages. pip3 is a component of the system Python and it will not work properly with Anaconda. Always do module load 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miniconda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/4.10.3 and then use pip for installing packages.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C222CEA-2B06-5D71-A7C0-7B24EBA991C7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9" name="Picture 8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C38983F8-DDD1-C7AB-12A3-52EA143A6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D3EF413-CBC3-08A4-0D5E-31152AA27DAB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8273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Common FAQ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633620" y="1490869"/>
            <a:ext cx="932687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 tried to install some packages but now none of my Python tools are working. Is it possible to delete all my Python packages and start over?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Yes. Packages installed by pip are in ~/.local/lib while conda packages and environments are in ~/.conda. If you made any environments with 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virtualenv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you should remove those as well. Removing these directories will give you a clean start. Be sure to examine the contents first. It may be wise to selectively remove sub-directories instead. You may also need remove the ~/.cache directory and you may need to make modifications to your .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bashrc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file if you added or changed environment variables.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1655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Common FAQ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633620" y="1490869"/>
            <a:ext cx="932687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How are my pip packages built? Which optimization flags are used?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After loading the 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miniconda</a:t>
            </a:r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</a:rPr>
              <a:t>/conda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module, run this command: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/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python3.7-config --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cflags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 force a package to be built from source with certain optimization flags do, for example: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CFLAGS="-O1" pip install 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numpy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-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vvv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--no-binary=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numpy</a:t>
            </a: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/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4C93B654-47B8-728F-DEDE-B0925E8FD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99" y="2986554"/>
            <a:ext cx="10372725" cy="19107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$module load bask-apps/live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$module load Miniconda3/4.10.3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$which python3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$python3 --version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$python3.9-config --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cflags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75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Important</a:t>
            </a:r>
            <a:r>
              <a:rPr lang="en-GB" b="1" i="0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 Sites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endParaRPr lang="en-GB" sz="2400" b="0" i="0" dirty="0">
              <a:solidFill>
                <a:srgbClr val="212529"/>
              </a:solidFill>
              <a:effectLst/>
              <a:latin typeface="Libre Franklin" panose="020B0604020202020204" pitchFamily="2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rgbClr val="212529"/>
                </a:solidFill>
                <a:effectLst/>
                <a:latin typeface="Libre Franklin" panose="020B0604020202020204" pitchFamily="2" charset="0"/>
                <a:hlinkClick r:id="rId2"/>
              </a:rPr>
              <a:t>https://docs.baskerville.ac.uk</a:t>
            </a:r>
            <a:endParaRPr lang="en-GB" sz="2400" b="1" i="0" dirty="0">
              <a:solidFill>
                <a:srgbClr val="212529"/>
              </a:solidFill>
              <a:effectLst/>
              <a:latin typeface="Libre Franklin" panose="020B0604020202020204" pitchFamily="2" charset="0"/>
            </a:endParaRPr>
          </a:p>
          <a:p>
            <a:pPr fontAlgn="base"/>
            <a:r>
              <a:rPr lang="en-GB" sz="2400" dirty="0">
                <a:solidFill>
                  <a:srgbClr val="212529"/>
                </a:solidFill>
                <a:latin typeface="Libre Franklin" panose="020B0604020202020204" pitchFamily="2" charset="0"/>
                <a:ea typeface="Times New Roman" panose="02020603050405020304" pitchFamily="18" charset="0"/>
              </a:rPr>
              <a:t>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212529"/>
                </a:solidFill>
                <a:latin typeface="Libre Franklin" panose="020B0604020202020204" pitchFamily="2" charset="0"/>
                <a:ea typeface="Times New Roman" panose="02020603050405020304" pitchFamily="18" charset="0"/>
                <a:hlinkClick r:id="rId3"/>
              </a:rPr>
              <a:t>https://apps.baskerville.ac.uk</a:t>
            </a:r>
            <a:endParaRPr lang="en-GB" sz="2400" b="1" dirty="0">
              <a:solidFill>
                <a:srgbClr val="212529"/>
              </a:solidFill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212529"/>
              </a:solidFill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212529"/>
                </a:solidFill>
                <a:latin typeface="Libre Franklin" panose="020B0604020202020204" pitchFamily="2" charset="0"/>
                <a:ea typeface="Times New Roman" panose="02020603050405020304" pitchFamily="18" charset="0"/>
                <a:hlinkClick r:id="rId4"/>
              </a:rPr>
              <a:t>https://portal.baskerville.ac.uk</a:t>
            </a:r>
            <a:endParaRPr lang="en-GB" sz="2400" b="1" dirty="0">
              <a:solidFill>
                <a:srgbClr val="212529"/>
              </a:solidFill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212529"/>
              </a:solidFill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212529"/>
                </a:solidFill>
                <a:latin typeface="Libre Franklin" panose="020B0604020202020204" pitchFamily="2" charset="0"/>
                <a:ea typeface="Times New Roman" panose="02020603050405020304" pitchFamily="18" charset="0"/>
                <a:hlinkClick r:id="rId5"/>
              </a:rPr>
              <a:t>https://docs.baskerville.ac.uk/self-install</a:t>
            </a:r>
            <a:endParaRPr lang="en-GB" sz="2400" b="1" dirty="0">
              <a:solidFill>
                <a:srgbClr val="212529"/>
              </a:solidFill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fontAlgn="base"/>
            <a:endParaRPr lang="en-GB" sz="2400" b="1" dirty="0">
              <a:solidFill>
                <a:srgbClr val="212529"/>
              </a:solidFill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fontAlgn="base"/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CE4327-D699-B353-F6D0-4407610B743E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14" name="Picture 1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CBC9C4FD-AA69-4584-0F8F-E82355B32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02CC5F-6D0C-C3EB-6745-E53AE0AB8AFC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3877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Common FAQ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633620" y="1490869"/>
            <a:ext cx="93268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 force a package to be built from source with certain optimization flags do, for example: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CFLAGS="-O1" pip install 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numpy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-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vvv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--no-binary=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numpy</a:t>
            </a: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/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7586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Common FAQ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633620" y="1490869"/>
            <a:ext cx="932687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Is it okay if I combine 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virtualenv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and conda?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This is highly discouraged. While in principle it can work, most users find it just causes problems. Try to stay within one environment manager.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Note that if you create a conda environment you can use pip to install packages.</a:t>
            </a:r>
            <a:endParaRPr lang="en-GB" sz="2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Can I combine conda and pip?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Yes, and this tends to work well. A typical session may look like this:</a:t>
            </a:r>
          </a:p>
          <a:p>
            <a:pPr lvl="1"/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/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$ module load anaconda3/2023.3</a:t>
            </a:r>
          </a:p>
          <a:p>
            <a:pPr lvl="1"/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Note that --user is omitted when using pip within a conda environment. See the bullet points at the bottom of this page for tips on using this approach.</a:t>
            </a:r>
          </a:p>
          <a:p>
            <a:pPr lvl="1"/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A61DFF78-3AB2-1B26-D853-95DA99A5E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471" y="4880270"/>
            <a:ext cx="10372725" cy="19107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$module load bask-apps/live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$module load Miniconda3/4.10.3</a:t>
            </a:r>
          </a:p>
          <a:p>
            <a:pPr lvl="1"/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</a:rPr>
              <a:t>$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conda create --name 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myenv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python=3.9.5</a:t>
            </a:r>
          </a:p>
          <a:p>
            <a:pPr lvl="1"/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$conda activate 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myenv</a:t>
            </a: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/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</a:rPr>
              <a:t>$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pip install 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scitools</a:t>
            </a: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438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Test install pip chill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Lets try to create an environment with pip chill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Note that like pip, </a:t>
            </a:r>
            <a:r>
              <a:rPr lang="en-GB" sz="2400" b="1" i="0" dirty="0" err="1">
                <a:solidFill>
                  <a:srgbClr val="212529"/>
                </a:solidFill>
                <a:effectLst/>
                <a:latin typeface="Libre Franklin" pitchFamily="2" charset="0"/>
              </a:rPr>
              <a:t>virtualenv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 is an executable, not a library. To create an isolated environment do:</a:t>
            </a: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C458487-8513-82BF-5175-93636609D080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5DFD1205-2909-5878-2280-8D142B1A4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9B3EB54-48D4-0D84-E4DA-4FAF585E98D2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Rectangle 2">
            <a:extLst>
              <a:ext uri="{FF2B5EF4-FFF2-40B4-BE49-F238E27FC236}">
                <a16:creationId xmlns:a16="http://schemas.microsoft.com/office/drawing/2014/main" id="{6CD9BC60-0B9F-E843-7EDD-F9B2D7607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16251"/>
            <a:ext cx="10372725" cy="117209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myenv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virtualenv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myenv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$source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myenv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/bin/activate</a:t>
            </a: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716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Why Container Environments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064B22D-FBE1-CFE5-884B-6159D232074A}"/>
              </a:ext>
            </a:extLst>
          </p:cNvPr>
          <p:cNvSpPr txBox="1"/>
          <p:nvPr/>
        </p:nvSpPr>
        <p:spPr>
          <a:xfrm>
            <a:off x="838200" y="1690688"/>
            <a:ext cx="932687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1" i="0" dirty="0">
                <a:solidFill>
                  <a:srgbClr val="212529"/>
                </a:solidFill>
                <a:effectLst/>
                <a:latin typeface="Libre Franklin" pitchFamily="2" charset="0"/>
              </a:rPr>
              <a:t>Deploying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</a:t>
            </a:r>
            <a:r>
              <a:rPr lang="en-GB" sz="2400" b="1" i="0" dirty="0">
                <a:solidFill>
                  <a:srgbClr val="212529"/>
                </a:solidFill>
                <a:effectLst/>
                <a:latin typeface="Libre Franklin" pitchFamily="2" charset="0"/>
              </a:rPr>
              <a:t>Applications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: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Building software is often a complicated business, particularly on a shared and multi-tenant systems: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- HPC clusters have typically very specialized software stacks which might not adapt well to general purpose applications.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- OS installations are streamlined. 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Some applications might need dependencies that are not readily available and complex to build from source.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- End users use Ubuntu, cluster typically use RHEL, or  other specialized OS.  </a:t>
            </a:r>
          </a:p>
          <a:p>
            <a:pPr algn="l"/>
            <a:r>
              <a:rPr lang="en-GB" sz="2400" dirty="0">
                <a:solidFill>
                  <a:srgbClr val="212529"/>
                </a:solidFill>
                <a:latin typeface="Libre Franklin" pitchFamily="2" charset="0"/>
              </a:rPr>
              <a:t>            </a:t>
            </a:r>
            <a:r>
              <a:rPr lang="en-GB" sz="2400" b="1" i="1" dirty="0" err="1">
                <a:solidFill>
                  <a:srgbClr val="212529"/>
                </a:solidFill>
                <a:effectLst/>
                <a:latin typeface="Libre Franklin" pitchFamily="2" charset="0"/>
              </a:rPr>
              <a:t>sudo</a:t>
            </a:r>
            <a:r>
              <a:rPr lang="en-GB" sz="2400" b="1" i="1" dirty="0">
                <a:solidFill>
                  <a:srgbClr val="212529"/>
                </a:solidFill>
                <a:effectLst/>
                <a:latin typeface="Libre Franklin" pitchFamily="2" charset="0"/>
              </a:rPr>
              <a:t> apt-get install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will not work !!!!!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 - Researcher’s code often tends to comes from some old repos.</a:t>
            </a: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300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What Containers are trying to Solve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064B22D-FBE1-CFE5-884B-6159D232074A}"/>
              </a:ext>
            </a:extLst>
          </p:cNvPr>
          <p:cNvSpPr txBox="1"/>
          <p:nvPr/>
        </p:nvSpPr>
        <p:spPr>
          <a:xfrm>
            <a:off x="838200" y="1690688"/>
            <a:ext cx="1037272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1" i="0" dirty="0">
                <a:solidFill>
                  <a:srgbClr val="212529"/>
                </a:solidFill>
                <a:effectLst/>
                <a:latin typeface="Libre Franklin" pitchFamily="2" charset="0"/>
              </a:rPr>
              <a:t>Portability and Reproducibility: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   -  Running applications on multiple systems typically needs replicating the installations multiple times making it hard to keep consistency.</a:t>
            </a:r>
          </a:p>
          <a:p>
            <a:pPr algn="l"/>
            <a:endParaRPr lang="en-GB" sz="2400" b="0" i="0" dirty="0">
              <a:solidFill>
                <a:srgbClr val="212529"/>
              </a:solidFill>
              <a:effectLst/>
              <a:latin typeface="Libre Franklin" pitchFamily="2" charset="0"/>
            </a:endParaRP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   -  It would be useful to publish the exact application used to run a calculation for reproducibility or documentation purpose.</a:t>
            </a:r>
          </a:p>
          <a:p>
            <a:pPr algn="l"/>
            <a:endParaRPr lang="en-GB" sz="2400" b="0" i="0" dirty="0">
              <a:solidFill>
                <a:srgbClr val="212529"/>
              </a:solidFill>
              <a:effectLst/>
              <a:latin typeface="Libre Franklin" pitchFamily="2" charset="0"/>
            </a:endParaRP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   -  As a user can I minimize the part of the software stack I have no control on, to maximize reproducibility without sacrificing performance too much?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661525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Singularity/Apptainer Glossary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29B2181-3FE4-EEB6-D0D7-356E3E3C661A}"/>
              </a:ext>
            </a:extLst>
          </p:cNvPr>
          <p:cNvSpPr txBox="1"/>
          <p:nvPr/>
        </p:nvSpPr>
        <p:spPr>
          <a:xfrm>
            <a:off x="10553700" y="2774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•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46A65B-647E-4BAD-B4B8-820EF2BEA6F9}"/>
              </a:ext>
            </a:extLst>
          </p:cNvPr>
          <p:cNvSpPr txBox="1"/>
          <p:nvPr/>
        </p:nvSpPr>
        <p:spPr>
          <a:xfrm>
            <a:off x="838200" y="1633538"/>
            <a:ext cx="1102042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1" i="0" dirty="0">
                <a:solidFill>
                  <a:srgbClr val="212529"/>
                </a:solidFill>
                <a:effectLst/>
                <a:latin typeface="Libre Franklin" pitchFamily="2" charset="0"/>
              </a:rPr>
              <a:t>Singularity/Apptainer </a:t>
            </a:r>
            <a:r>
              <a:rPr lang="en-GB" sz="2400" dirty="0">
                <a:latin typeface="Libre Franklin" pitchFamily="2" charset="0"/>
              </a:rPr>
              <a:t>– the software </a:t>
            </a:r>
          </a:p>
          <a:p>
            <a:pPr algn="l"/>
            <a:r>
              <a:rPr lang="en-GB" sz="2400" dirty="0">
                <a:latin typeface="Libre Franklin" pitchFamily="2" charset="0"/>
              </a:rPr>
              <a:t> – As in “Singularity 3.8” or “Apptainer 1.0” </a:t>
            </a:r>
          </a:p>
          <a:p>
            <a:pPr algn="l"/>
            <a:endParaRPr lang="en-GB" sz="2400" dirty="0">
              <a:latin typeface="Libre Franklin" pitchFamily="2" charset="0"/>
            </a:endParaRPr>
          </a:p>
          <a:p>
            <a:pPr algn="l"/>
            <a:r>
              <a:rPr lang="en-GB" sz="2400" dirty="0">
                <a:latin typeface="Libre Franklin" pitchFamily="2" charset="0"/>
              </a:rPr>
              <a:t>• </a:t>
            </a:r>
            <a:r>
              <a:rPr lang="en-GB" sz="2400" b="1" dirty="0">
                <a:latin typeface="Libre Franklin" pitchFamily="2" charset="0"/>
              </a:rPr>
              <a:t>Image</a:t>
            </a:r>
            <a:r>
              <a:rPr lang="en-GB" sz="2400" dirty="0">
                <a:latin typeface="Libre Franklin" pitchFamily="2" charset="0"/>
              </a:rPr>
              <a:t> – a compressed, usually read-only file </a:t>
            </a:r>
          </a:p>
          <a:p>
            <a:pPr algn="l"/>
            <a:r>
              <a:rPr lang="en-GB" sz="2400" dirty="0">
                <a:latin typeface="Libre Franklin" pitchFamily="2" charset="0"/>
              </a:rPr>
              <a:t>	– Example: “Build a </a:t>
            </a:r>
            <a:r>
              <a:rPr lang="en-GB" sz="2400" dirty="0" err="1">
                <a:latin typeface="Libre Franklin" pitchFamily="2" charset="0"/>
              </a:rPr>
              <a:t>Matlab</a:t>
            </a:r>
            <a:r>
              <a:rPr lang="en-GB" sz="2400" dirty="0">
                <a:latin typeface="Libre Franklin" pitchFamily="2" charset="0"/>
              </a:rPr>
              <a:t> 2021a image” </a:t>
            </a:r>
          </a:p>
          <a:p>
            <a:pPr algn="l"/>
            <a:r>
              <a:rPr lang="en-GB" sz="2400" dirty="0">
                <a:latin typeface="Libre Franklin" pitchFamily="2" charset="0"/>
              </a:rPr>
              <a:t>	– Writable image: use --sandbox option </a:t>
            </a:r>
          </a:p>
          <a:p>
            <a:pPr algn="l"/>
            <a:endParaRPr lang="en-GB" sz="2400" dirty="0">
              <a:latin typeface="Libre Franklin" pitchFamily="2" charset="0"/>
            </a:endParaRPr>
          </a:p>
          <a:p>
            <a:pPr algn="l"/>
            <a:r>
              <a:rPr lang="en-GB" sz="2400" dirty="0">
                <a:latin typeface="Libre Franklin" pitchFamily="2" charset="0"/>
              </a:rPr>
              <a:t>• </a:t>
            </a:r>
            <a:r>
              <a:rPr lang="en-GB" sz="2400" b="1" dirty="0">
                <a:latin typeface="Libre Franklin" pitchFamily="2" charset="0"/>
              </a:rPr>
              <a:t>Container</a:t>
            </a:r>
            <a:r>
              <a:rPr lang="en-GB" sz="2400" dirty="0">
                <a:latin typeface="Libre Franklin" pitchFamily="2" charset="0"/>
              </a:rPr>
              <a:t> </a:t>
            </a:r>
          </a:p>
          <a:p>
            <a:pPr algn="l"/>
            <a:r>
              <a:rPr lang="en-GB" sz="2400" dirty="0">
                <a:latin typeface="Libre Franklin" pitchFamily="2" charset="0"/>
              </a:rPr>
              <a:t>   – The technology: “containers vs. virtual machines” </a:t>
            </a:r>
          </a:p>
          <a:p>
            <a:pPr algn="l"/>
            <a:r>
              <a:rPr lang="en-GB" sz="2400" dirty="0">
                <a:latin typeface="Libre Franklin" pitchFamily="2" charset="0"/>
              </a:rPr>
              <a:t>   – An instance of an image </a:t>
            </a:r>
          </a:p>
          <a:p>
            <a:pPr lvl="1"/>
            <a:r>
              <a:rPr lang="en-GB" sz="2400" dirty="0">
                <a:latin typeface="Libre Franklin" pitchFamily="2" charset="0"/>
              </a:rPr>
              <a:t>• Example: </a:t>
            </a:r>
          </a:p>
          <a:p>
            <a:pPr lvl="1"/>
            <a:r>
              <a:rPr lang="en-GB" sz="2400" dirty="0">
                <a:latin typeface="Libre Franklin" pitchFamily="2" charset="0"/>
              </a:rPr>
              <a:t>     </a:t>
            </a:r>
            <a:r>
              <a:rPr lang="en-GB" dirty="0">
                <a:latin typeface="Libre Franklin" pitchFamily="2" charset="0"/>
              </a:rPr>
              <a:t>“process my data in a Singularity container of </a:t>
            </a:r>
            <a:r>
              <a:rPr lang="en-GB" dirty="0" err="1">
                <a:latin typeface="Libre Franklin" pitchFamily="2" charset="0"/>
              </a:rPr>
              <a:t>Matlab</a:t>
            </a:r>
            <a:r>
              <a:rPr lang="en-GB" dirty="0">
                <a:latin typeface="Libre Franklin" pitchFamily="2" charset="0"/>
              </a:rPr>
              <a:t>”</a:t>
            </a:r>
          </a:p>
          <a:p>
            <a:pPr lvl="1"/>
            <a:endParaRPr lang="en-GB" dirty="0">
              <a:latin typeface="Libre Franklin" pitchFamily="2" charset="0"/>
            </a:endParaRPr>
          </a:p>
          <a:p>
            <a:pPr algn="l"/>
            <a:r>
              <a:rPr lang="en-GB" sz="2400" dirty="0">
                <a:latin typeface="Libre Franklin" pitchFamily="2" charset="0"/>
              </a:rPr>
              <a:t>• </a:t>
            </a:r>
            <a:r>
              <a:rPr lang="en-GB" sz="2400" b="1" i="0" dirty="0">
                <a:solidFill>
                  <a:srgbClr val="212529"/>
                </a:solidFill>
                <a:effectLst/>
                <a:latin typeface="Libre Franklin" pitchFamily="2" charset="0"/>
              </a:rPr>
              <a:t>Host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</a:t>
            </a:r>
            <a:r>
              <a:rPr lang="en-GB" sz="2400" b="0" i="0" dirty="0">
                <a:effectLst/>
                <a:latin typeface="Libre Franklin" pitchFamily="2" charset="0"/>
              </a:rPr>
              <a:t>– computer/supercomputer where the image is run</a:t>
            </a:r>
          </a:p>
        </p:txBody>
      </p:sp>
    </p:spTree>
    <p:extLst>
      <p:ext uri="{BB962C8B-B14F-4D97-AF65-F5344CB8AC3E}">
        <p14:creationId xmlns:p14="http://schemas.microsoft.com/office/powerpoint/2010/main" val="1666610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Singularity/Apptainer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0691EC20-D8F5-1989-B2CD-021D2233D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4" y="1692185"/>
            <a:ext cx="11757668" cy="364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32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Singularity/Apptainer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064B22D-FBE1-CFE5-884B-6159D232074A}"/>
              </a:ext>
            </a:extLst>
          </p:cNvPr>
          <p:cNvSpPr txBox="1"/>
          <p:nvPr/>
        </p:nvSpPr>
        <p:spPr>
          <a:xfrm>
            <a:off x="838200" y="1633538"/>
            <a:ext cx="1102042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1" i="0" dirty="0">
                <a:solidFill>
                  <a:srgbClr val="212529"/>
                </a:solidFill>
                <a:effectLst/>
                <a:latin typeface="Libre Franklin" pitchFamily="2" charset="0"/>
              </a:rPr>
              <a:t>Singularity/Apptainer 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provides a container runtime and an ecosystem for managing images that is suitable for multi-tenant systems and HPC.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 Important aspects :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  - no need to have elevated privileges at runtime, although root privileges are needed to build the images.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  - each applications will have its own container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  - containers are not fully isolated ( e.g. host network is available)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  - users have the same </a:t>
            </a:r>
            <a:r>
              <a:rPr lang="en-GB" sz="2400" b="0" i="0" dirty="0" err="1">
                <a:solidFill>
                  <a:srgbClr val="212529"/>
                </a:solidFill>
                <a:effectLst/>
                <a:latin typeface="Libre Franklin" pitchFamily="2" charset="0"/>
              </a:rPr>
              <a:t>uid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and gid when running an application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  - containers can be executed from local image files, or pulling images from a docker registry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 For basic usage refer to:</a:t>
            </a:r>
          </a:p>
          <a:p>
            <a:pPr lvl="1"/>
            <a:r>
              <a:rPr lang="en-GB" sz="20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 https://docs.baskerville.ac.uk/containerisation/</a:t>
            </a:r>
          </a:p>
          <a:p>
            <a:pPr lvl="1"/>
            <a:r>
              <a:rPr lang="en-GB" sz="20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 https://www.sylabs.io/docs/</a:t>
            </a:r>
          </a:p>
          <a:p>
            <a:pPr lvl="1"/>
            <a:r>
              <a:rPr lang="en-GB" sz="20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 https://apptainer.org/   </a:t>
            </a:r>
          </a:p>
        </p:txBody>
      </p:sp>
    </p:spTree>
    <p:extLst>
      <p:ext uri="{BB962C8B-B14F-4D97-AF65-F5344CB8AC3E}">
        <p14:creationId xmlns:p14="http://schemas.microsoft.com/office/powerpoint/2010/main" val="2596810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Singularity/Apptainer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E3D3ECC-DC71-1E17-F00D-2A68DE6BC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59" y="1381399"/>
            <a:ext cx="9373082" cy="490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51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Singularity/Apptainer MPI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5B81A7-8466-BB82-5747-0FBDEF0A53AE}"/>
              </a:ext>
            </a:extLst>
          </p:cNvPr>
          <p:cNvSpPr txBox="1"/>
          <p:nvPr/>
        </p:nvSpPr>
        <p:spPr>
          <a:xfrm>
            <a:off x="838200" y="1633538"/>
            <a:ext cx="110204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latin typeface="Libre Franklin" pitchFamily="2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212529"/>
              </a:solidFill>
              <a:effectLst/>
              <a:latin typeface="Libre Franklin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B0A46-432E-C162-D1A9-4B66D1E49E92}"/>
              </a:ext>
            </a:extLst>
          </p:cNvPr>
          <p:cNvSpPr txBox="1"/>
          <p:nvPr/>
        </p:nvSpPr>
        <p:spPr>
          <a:xfrm>
            <a:off x="838200" y="1690688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Libre Franklin" pitchFamily="2" charset="0"/>
              </a:rPr>
              <a:t>Use same Message Passing Interface (MPI) distribution and version within container as would be used outside the container.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Libre Franklin" pitchFamily="2" charset="0"/>
              </a:rPr>
              <a:t> If using </a:t>
            </a:r>
            <a:r>
              <a:rPr lang="en-GB" sz="2400" dirty="0" err="1">
                <a:latin typeface="Libre Franklin" pitchFamily="2" charset="0"/>
              </a:rPr>
              <a:t>Infiniband</a:t>
            </a:r>
            <a:r>
              <a:rPr lang="en-GB" sz="2400" dirty="0">
                <a:latin typeface="Libre Franklin" pitchFamily="2" charset="0"/>
              </a:rPr>
              <a:t> (IB), install same OFED drivers and libraries inside the container as used on underlying HPC hardware.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2AE3B4-350F-6C16-3BBD-3A8A47819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349" y="1633538"/>
            <a:ext cx="4016445" cy="358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9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System Python and which Python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When you first log in to Baskerville, the system Python is available, but this is almost always not what you want. To learn about the system Python, run these commands:</a:t>
            </a:r>
            <a:endParaRPr lang="en-GB" sz="2400" dirty="0">
              <a:latin typeface="Raleway" pitchFamily="2" charset="0"/>
            </a:endParaRPr>
          </a:p>
          <a:p>
            <a:pPr>
              <a:buFont typeface="+mj-lt"/>
              <a:buAutoNum type="arabicPeriod"/>
            </a:pPr>
            <a:endParaRPr lang="en-GB" sz="2400" i="0" dirty="0">
              <a:effectLst/>
              <a:latin typeface="Raleway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FFE5BE-193C-0DC7-D753-2C02B83866DB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12" name="Picture 11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610301FE-2605-A384-4CA9-472CD0094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FFEE02B-947C-01AF-803D-3F001EDEE981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0049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Singularity/Apptainer GPU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5B81A7-8466-BB82-5747-0FBDEF0A53AE}"/>
              </a:ext>
            </a:extLst>
          </p:cNvPr>
          <p:cNvSpPr txBox="1"/>
          <p:nvPr/>
        </p:nvSpPr>
        <p:spPr>
          <a:xfrm>
            <a:off x="838200" y="1633538"/>
            <a:ext cx="110204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latin typeface="Libre Franklin" pitchFamily="2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212529"/>
              </a:solidFill>
              <a:effectLst/>
              <a:latin typeface="Libre Franklin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B0A46-432E-C162-D1A9-4B66D1E49E92}"/>
              </a:ext>
            </a:extLst>
          </p:cNvPr>
          <p:cNvSpPr txBox="1"/>
          <p:nvPr/>
        </p:nvSpPr>
        <p:spPr>
          <a:xfrm>
            <a:off x="838200" y="169068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GPU-accelerated containers also require an interface for accessing GPU drivers and libraries on the underlying host system.</a:t>
            </a:r>
          </a:p>
          <a:p>
            <a:r>
              <a:rPr lang="en-GB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Apptainer allows you to bind mount the GPU driver and its supporting libraries at runtime with the --</a:t>
            </a:r>
            <a:r>
              <a:rPr lang="en-GB" sz="2400" dirty="0" err="1"/>
              <a:t>nv</a:t>
            </a:r>
            <a:r>
              <a:rPr lang="en-GB" sz="2400" dirty="0"/>
              <a:t> option.</a:t>
            </a:r>
            <a:endParaRPr lang="en-GB" sz="2400" dirty="0">
              <a:latin typeface="Libre Franklin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BA9EBE-05FC-5B2D-D2AE-4E0F37856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55" y="1298465"/>
            <a:ext cx="4286470" cy="426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1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Singularity/Apptainer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5B81A7-8466-BB82-5747-0FBDEF0A53AE}"/>
              </a:ext>
            </a:extLst>
          </p:cNvPr>
          <p:cNvSpPr txBox="1"/>
          <p:nvPr/>
        </p:nvSpPr>
        <p:spPr>
          <a:xfrm>
            <a:off x="712316" y="1412876"/>
            <a:ext cx="505348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800" b="1" dirty="0">
                <a:latin typeface="Libre Franklin" pitchFamily="2" charset="0"/>
              </a:rPr>
              <a:t> $ </a:t>
            </a:r>
            <a:r>
              <a:rPr lang="en-GB" sz="800" b="1" dirty="0" err="1">
                <a:latin typeface="Libre Franklin" pitchFamily="2" charset="0"/>
              </a:rPr>
              <a:t>apptainer</a:t>
            </a:r>
            <a:r>
              <a:rPr lang="en-GB" sz="800" b="1" dirty="0">
                <a:latin typeface="Libre Franklin" pitchFamily="2" charset="0"/>
              </a:rPr>
              <a:t> help</a:t>
            </a:r>
          </a:p>
          <a:p>
            <a:pPr algn="l"/>
            <a:endParaRPr lang="en-GB" sz="800" b="1" dirty="0">
              <a:latin typeface="Libre Franklin" pitchFamily="2" charset="0"/>
            </a:endParaRPr>
          </a:p>
          <a:p>
            <a:pPr algn="l"/>
            <a:r>
              <a:rPr lang="en-GB" sz="800" b="1" dirty="0">
                <a:latin typeface="Libre Franklin" pitchFamily="2" charset="0"/>
              </a:rPr>
              <a:t>Linux container platform optimized for High Performance Computing (HPC) and</a:t>
            </a:r>
          </a:p>
          <a:p>
            <a:pPr algn="l"/>
            <a:r>
              <a:rPr lang="en-GB" sz="800" b="1" dirty="0">
                <a:latin typeface="Libre Franklin" pitchFamily="2" charset="0"/>
              </a:rPr>
              <a:t>Enterprise Performance Computing (EPC)</a:t>
            </a:r>
          </a:p>
          <a:p>
            <a:pPr algn="l"/>
            <a:endParaRPr lang="en-GB" sz="800" b="1" dirty="0">
              <a:latin typeface="Libre Franklin" pitchFamily="2" charset="0"/>
            </a:endParaRPr>
          </a:p>
          <a:p>
            <a:pPr algn="l"/>
            <a:r>
              <a:rPr lang="en-GB" sz="800" b="1" dirty="0">
                <a:latin typeface="Libre Franklin" pitchFamily="2" charset="0"/>
              </a:rPr>
              <a:t>Usage:</a:t>
            </a:r>
          </a:p>
          <a:p>
            <a:pPr algn="l"/>
            <a:r>
              <a:rPr lang="en-GB" sz="800" b="1" dirty="0">
                <a:latin typeface="Libre Franklin" pitchFamily="2" charset="0"/>
              </a:rPr>
              <a:t>  </a:t>
            </a:r>
            <a:r>
              <a:rPr lang="en-GB" sz="800" b="1" dirty="0" err="1">
                <a:latin typeface="Libre Franklin" pitchFamily="2" charset="0"/>
              </a:rPr>
              <a:t>apptainer</a:t>
            </a:r>
            <a:r>
              <a:rPr lang="en-GB" sz="800" b="1" dirty="0">
                <a:latin typeface="Libre Franklin" pitchFamily="2" charset="0"/>
              </a:rPr>
              <a:t> [global options...]</a:t>
            </a:r>
          </a:p>
          <a:p>
            <a:pPr algn="l"/>
            <a:endParaRPr lang="en-GB" sz="800" b="1" dirty="0">
              <a:latin typeface="Libre Franklin" pitchFamily="2" charset="0"/>
            </a:endParaRPr>
          </a:p>
          <a:p>
            <a:pPr algn="l"/>
            <a:r>
              <a:rPr lang="en-GB" sz="800" b="1" dirty="0">
                <a:latin typeface="Libre Franklin" pitchFamily="2" charset="0"/>
              </a:rPr>
              <a:t>Description:</a:t>
            </a:r>
          </a:p>
          <a:p>
            <a:pPr algn="l"/>
            <a:r>
              <a:rPr lang="en-GB" sz="800" b="1" dirty="0">
                <a:latin typeface="Libre Franklin" pitchFamily="2" charset="0"/>
              </a:rPr>
              <a:t>  Apptainer containers provide an application virtualization layer enabling</a:t>
            </a:r>
          </a:p>
          <a:p>
            <a:pPr algn="l"/>
            <a:r>
              <a:rPr lang="en-GB" sz="800" b="1" dirty="0">
                <a:latin typeface="Libre Franklin" pitchFamily="2" charset="0"/>
              </a:rPr>
              <a:t>  mobility of compute via both application and environment portability. With</a:t>
            </a:r>
          </a:p>
          <a:p>
            <a:pPr algn="l"/>
            <a:r>
              <a:rPr lang="en-GB" sz="800" b="1" dirty="0">
                <a:latin typeface="Libre Franklin" pitchFamily="2" charset="0"/>
              </a:rPr>
              <a:t>  Apptainer one is capable of building a root file system that runs on any</a:t>
            </a:r>
          </a:p>
          <a:p>
            <a:pPr algn="l"/>
            <a:r>
              <a:rPr lang="en-GB" sz="800" b="1" dirty="0">
                <a:latin typeface="Libre Franklin" pitchFamily="2" charset="0"/>
              </a:rPr>
              <a:t>  other Linux system where Apptainer is installed.</a:t>
            </a:r>
          </a:p>
          <a:p>
            <a:pPr algn="l"/>
            <a:endParaRPr lang="en-GB" sz="800" b="1" dirty="0">
              <a:latin typeface="Libre Franklin" pitchFamily="2" charset="0"/>
            </a:endParaRPr>
          </a:p>
          <a:p>
            <a:pPr algn="l"/>
            <a:r>
              <a:rPr lang="en-GB" sz="800" b="1" dirty="0">
                <a:latin typeface="Libre Franklin" pitchFamily="2" charset="0"/>
              </a:rPr>
              <a:t>Options:</a:t>
            </a:r>
          </a:p>
          <a:p>
            <a:pPr algn="l"/>
            <a:r>
              <a:rPr lang="en-GB" sz="800" b="1" dirty="0">
                <a:latin typeface="Libre Franklin" pitchFamily="2" charset="0"/>
              </a:rPr>
              <a:t>  -d, --debug     print debugging information (highest verbosity)</a:t>
            </a:r>
          </a:p>
          <a:p>
            <a:pPr algn="l"/>
            <a:r>
              <a:rPr lang="en-GB" sz="800" b="1" dirty="0">
                <a:latin typeface="Libre Franklin" pitchFamily="2" charset="0"/>
              </a:rPr>
              <a:t>  -h, --help      </a:t>
            </a:r>
            <a:r>
              <a:rPr lang="en-GB" sz="800" b="1" dirty="0" err="1">
                <a:latin typeface="Libre Franklin" pitchFamily="2" charset="0"/>
              </a:rPr>
              <a:t>help</a:t>
            </a:r>
            <a:r>
              <a:rPr lang="en-GB" sz="800" b="1" dirty="0">
                <a:latin typeface="Libre Franklin" pitchFamily="2" charset="0"/>
              </a:rPr>
              <a:t> for </a:t>
            </a:r>
            <a:r>
              <a:rPr lang="en-GB" sz="800" b="1" dirty="0" err="1">
                <a:latin typeface="Libre Franklin" pitchFamily="2" charset="0"/>
              </a:rPr>
              <a:t>apptainer</a:t>
            </a:r>
            <a:endParaRPr lang="en-GB" sz="800" b="1" dirty="0">
              <a:latin typeface="Libre Franklin" pitchFamily="2" charset="0"/>
            </a:endParaRPr>
          </a:p>
          <a:p>
            <a:pPr algn="l"/>
            <a:r>
              <a:rPr lang="en-GB" sz="800" b="1" dirty="0">
                <a:latin typeface="Libre Franklin" pitchFamily="2" charset="0"/>
              </a:rPr>
              <a:t>      --</a:t>
            </a:r>
            <a:r>
              <a:rPr lang="en-GB" sz="800" b="1" dirty="0" err="1">
                <a:latin typeface="Libre Franklin" pitchFamily="2" charset="0"/>
              </a:rPr>
              <a:t>nocolor</a:t>
            </a:r>
            <a:r>
              <a:rPr lang="en-GB" sz="800" b="1" dirty="0">
                <a:latin typeface="Libre Franklin" pitchFamily="2" charset="0"/>
              </a:rPr>
              <a:t>   print without </a:t>
            </a:r>
            <a:r>
              <a:rPr lang="en-GB" sz="800" b="1" dirty="0" err="1">
                <a:latin typeface="Libre Franklin" pitchFamily="2" charset="0"/>
              </a:rPr>
              <a:t>color</a:t>
            </a:r>
            <a:r>
              <a:rPr lang="en-GB" sz="800" b="1" dirty="0">
                <a:latin typeface="Libre Franklin" pitchFamily="2" charset="0"/>
              </a:rPr>
              <a:t> output (default False)</a:t>
            </a:r>
          </a:p>
          <a:p>
            <a:pPr algn="l"/>
            <a:r>
              <a:rPr lang="en-GB" sz="800" b="1" dirty="0">
                <a:latin typeface="Libre Franklin" pitchFamily="2" charset="0"/>
              </a:rPr>
              <a:t>  -q, --quiet     suppress normal output</a:t>
            </a:r>
          </a:p>
          <a:p>
            <a:pPr algn="l"/>
            <a:r>
              <a:rPr lang="en-GB" sz="800" b="1" dirty="0">
                <a:latin typeface="Libre Franklin" pitchFamily="2" charset="0"/>
              </a:rPr>
              <a:t>  -s, --silent    only print errors</a:t>
            </a:r>
          </a:p>
          <a:p>
            <a:pPr algn="l"/>
            <a:r>
              <a:rPr lang="en-GB" sz="800" b="1" dirty="0">
                <a:latin typeface="Libre Franklin" pitchFamily="2" charset="0"/>
              </a:rPr>
              <a:t>  -v, --verbose   print additional information</a:t>
            </a:r>
          </a:p>
          <a:p>
            <a:pPr algn="l"/>
            <a:endParaRPr lang="en-GB" sz="800" b="1" dirty="0">
              <a:latin typeface="Libre Franklin" pitchFamily="2" charset="0"/>
            </a:endParaRPr>
          </a:p>
          <a:p>
            <a:pPr algn="l"/>
            <a:r>
              <a:rPr lang="en-GB" sz="800" b="1" dirty="0">
                <a:latin typeface="Libre Franklin" pitchFamily="2" charset="0"/>
              </a:rPr>
              <a:t>Available Commands: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1600" b="1" i="0" dirty="0">
              <a:solidFill>
                <a:srgbClr val="212529"/>
              </a:solidFill>
              <a:effectLst/>
              <a:latin typeface="Libre Franklin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CF01B4-9697-48F2-E995-DF5C336C2118}"/>
              </a:ext>
            </a:extLst>
          </p:cNvPr>
          <p:cNvSpPr txBox="1"/>
          <p:nvPr/>
        </p:nvSpPr>
        <p:spPr>
          <a:xfrm>
            <a:off x="5511800" y="1412876"/>
            <a:ext cx="60960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000" b="1" dirty="0">
                <a:latin typeface="Libre Franklin" pitchFamily="2" charset="0"/>
              </a:rPr>
              <a:t> build       </a:t>
            </a:r>
            <a:r>
              <a:rPr lang="en-GB" sz="1000" b="1" dirty="0" err="1">
                <a:latin typeface="Libre Franklin" pitchFamily="2" charset="0"/>
              </a:rPr>
              <a:t>Build</a:t>
            </a:r>
            <a:r>
              <a:rPr lang="en-GB" sz="1000" b="1" dirty="0">
                <a:latin typeface="Libre Franklin" pitchFamily="2" charset="0"/>
              </a:rPr>
              <a:t> an Apptainer image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cache       Manage the local cache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capability  Manage Linux capabilities for users and groups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exec        Run a command within a container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help        </a:t>
            </a:r>
            <a:r>
              <a:rPr lang="en-GB" sz="1000" b="1" dirty="0" err="1">
                <a:latin typeface="Libre Franklin" pitchFamily="2" charset="0"/>
              </a:rPr>
              <a:t>Help</a:t>
            </a:r>
            <a:r>
              <a:rPr lang="en-GB" sz="1000" b="1" dirty="0">
                <a:latin typeface="Libre Franklin" pitchFamily="2" charset="0"/>
              </a:rPr>
              <a:t> about any command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inspect     Show metadata for an image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instance    Manage containers running as services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key         Manage OpenPGP keys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</a:t>
            </a:r>
            <a:r>
              <a:rPr lang="en-GB" sz="1000" b="1" dirty="0" err="1">
                <a:latin typeface="Libre Franklin" pitchFamily="2" charset="0"/>
              </a:rPr>
              <a:t>oci</a:t>
            </a:r>
            <a:r>
              <a:rPr lang="en-GB" sz="1000" b="1" dirty="0">
                <a:latin typeface="Libre Franklin" pitchFamily="2" charset="0"/>
              </a:rPr>
              <a:t>         Manage OCI containers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plugin      Manage </a:t>
            </a:r>
            <a:r>
              <a:rPr lang="en-GB" sz="1000" b="1" dirty="0" err="1">
                <a:latin typeface="Libre Franklin" pitchFamily="2" charset="0"/>
              </a:rPr>
              <a:t>apptainer</a:t>
            </a:r>
            <a:r>
              <a:rPr lang="en-GB" sz="1000" b="1" dirty="0">
                <a:latin typeface="Libre Franklin" pitchFamily="2" charset="0"/>
              </a:rPr>
              <a:t> plugins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pull        </a:t>
            </a:r>
            <a:r>
              <a:rPr lang="en-GB" sz="1000" b="1" dirty="0" err="1">
                <a:latin typeface="Libre Franklin" pitchFamily="2" charset="0"/>
              </a:rPr>
              <a:t>Pull</a:t>
            </a:r>
            <a:r>
              <a:rPr lang="en-GB" sz="1000" b="1" dirty="0">
                <a:latin typeface="Libre Franklin" pitchFamily="2" charset="0"/>
              </a:rPr>
              <a:t> an image from a URI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push        Upload image to the provided URI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remote      Manage </a:t>
            </a:r>
            <a:r>
              <a:rPr lang="en-GB" sz="1000" b="1" dirty="0" err="1">
                <a:latin typeface="Libre Franklin" pitchFamily="2" charset="0"/>
              </a:rPr>
              <a:t>apptainer</a:t>
            </a:r>
            <a:r>
              <a:rPr lang="en-GB" sz="1000" b="1" dirty="0">
                <a:latin typeface="Libre Franklin" pitchFamily="2" charset="0"/>
              </a:rPr>
              <a:t> remote endpoints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run         </a:t>
            </a:r>
            <a:r>
              <a:rPr lang="en-GB" sz="1000" b="1" dirty="0" err="1">
                <a:latin typeface="Libre Franklin" pitchFamily="2" charset="0"/>
              </a:rPr>
              <a:t>Run</a:t>
            </a:r>
            <a:r>
              <a:rPr lang="en-GB" sz="1000" b="1" dirty="0">
                <a:latin typeface="Libre Franklin" pitchFamily="2" charset="0"/>
              </a:rPr>
              <a:t> the user-defined default command within a container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run-help    Show the user-defined help for an image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search      </a:t>
            </a:r>
            <a:r>
              <a:rPr lang="en-GB" sz="1000" b="1" dirty="0" err="1">
                <a:latin typeface="Libre Franklin" pitchFamily="2" charset="0"/>
              </a:rPr>
              <a:t>Search</a:t>
            </a:r>
            <a:r>
              <a:rPr lang="en-GB" sz="1000" b="1" dirty="0">
                <a:latin typeface="Libre Franklin" pitchFamily="2" charset="0"/>
              </a:rPr>
              <a:t> a Container Library for images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shell       Run a shell within a container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</a:t>
            </a:r>
            <a:r>
              <a:rPr lang="en-GB" sz="1000" b="1" dirty="0" err="1">
                <a:latin typeface="Libre Franklin" pitchFamily="2" charset="0"/>
              </a:rPr>
              <a:t>sif</a:t>
            </a:r>
            <a:r>
              <a:rPr lang="en-GB" sz="1000" b="1" dirty="0">
                <a:latin typeface="Libre Franklin" pitchFamily="2" charset="0"/>
              </a:rPr>
              <a:t>         </a:t>
            </a:r>
            <a:r>
              <a:rPr lang="en-GB" sz="1000" b="1" dirty="0" err="1">
                <a:latin typeface="Libre Franklin" pitchFamily="2" charset="0"/>
              </a:rPr>
              <a:t>siftool</a:t>
            </a:r>
            <a:r>
              <a:rPr lang="en-GB" sz="1000" b="1" dirty="0">
                <a:latin typeface="Libre Franklin" pitchFamily="2" charset="0"/>
              </a:rPr>
              <a:t> is a program for Singularity Image Format (SIF) file manipulation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sign        Attach a cryptographic signature to an image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test        Run the user-defined tests within a container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verify      </a:t>
            </a:r>
            <a:r>
              <a:rPr lang="en-GB" sz="1000" b="1" dirty="0" err="1">
                <a:latin typeface="Libre Franklin" pitchFamily="2" charset="0"/>
              </a:rPr>
              <a:t>Verify</a:t>
            </a:r>
            <a:r>
              <a:rPr lang="en-GB" sz="1000" b="1" dirty="0">
                <a:latin typeface="Libre Franklin" pitchFamily="2" charset="0"/>
              </a:rPr>
              <a:t> cryptographic signatures attached to an image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version     Show the version for Apptainer</a:t>
            </a:r>
          </a:p>
          <a:p>
            <a:pPr algn="l"/>
            <a:endParaRPr lang="en-GB" sz="1000" b="1" dirty="0">
              <a:latin typeface="Libre Franklin" pitchFamily="2" charset="0"/>
            </a:endParaRPr>
          </a:p>
          <a:p>
            <a:pPr algn="l"/>
            <a:r>
              <a:rPr lang="en-GB" sz="1000" b="1" dirty="0">
                <a:latin typeface="Libre Franklin" pitchFamily="2" charset="0"/>
              </a:rPr>
              <a:t>Examples: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$ </a:t>
            </a:r>
            <a:r>
              <a:rPr lang="en-GB" sz="1000" b="1" dirty="0" err="1">
                <a:latin typeface="Libre Franklin" pitchFamily="2" charset="0"/>
              </a:rPr>
              <a:t>apptainer</a:t>
            </a:r>
            <a:r>
              <a:rPr lang="en-GB" sz="1000" b="1" dirty="0">
                <a:latin typeface="Libre Franklin" pitchFamily="2" charset="0"/>
              </a:rPr>
              <a:t> help &lt;command&gt; [&lt;subcommand&gt;]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$ </a:t>
            </a:r>
            <a:r>
              <a:rPr lang="en-GB" sz="1000" b="1" dirty="0" err="1">
                <a:latin typeface="Libre Franklin" pitchFamily="2" charset="0"/>
              </a:rPr>
              <a:t>apptainer</a:t>
            </a:r>
            <a:r>
              <a:rPr lang="en-GB" sz="1000" b="1" dirty="0">
                <a:latin typeface="Libre Franklin" pitchFamily="2" charset="0"/>
              </a:rPr>
              <a:t> help build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$ </a:t>
            </a:r>
            <a:r>
              <a:rPr lang="en-GB" sz="1000" b="1" dirty="0" err="1">
                <a:latin typeface="Libre Franklin" pitchFamily="2" charset="0"/>
              </a:rPr>
              <a:t>apptainer</a:t>
            </a:r>
            <a:r>
              <a:rPr lang="en-GB" sz="1000" b="1" dirty="0">
                <a:latin typeface="Libre Franklin" pitchFamily="2" charset="0"/>
              </a:rPr>
              <a:t> help instance start</a:t>
            </a:r>
          </a:p>
          <a:p>
            <a:pPr algn="l"/>
            <a:endParaRPr lang="en-GB" sz="1000" b="1" dirty="0">
              <a:latin typeface="Libre Franklin" pitchFamily="2" charset="0"/>
            </a:endParaRPr>
          </a:p>
          <a:p>
            <a:pPr algn="l"/>
            <a:endParaRPr lang="en-GB" sz="1000" b="1" dirty="0">
              <a:latin typeface="Libre Franklin" pitchFamily="2" charset="0"/>
            </a:endParaRPr>
          </a:p>
          <a:p>
            <a:pPr algn="l"/>
            <a:r>
              <a:rPr lang="en-GB" sz="1000" b="1" dirty="0">
                <a:latin typeface="Libre Franklin" pitchFamily="2" charset="0"/>
              </a:rPr>
              <a:t>For additional help or support, please visit https://www.apptainer.org/docs/y!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289966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Singularity/Apptainer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5B81A7-8466-BB82-5747-0FBDEF0A53AE}"/>
              </a:ext>
            </a:extLst>
          </p:cNvPr>
          <p:cNvSpPr txBox="1"/>
          <p:nvPr/>
        </p:nvSpPr>
        <p:spPr>
          <a:xfrm>
            <a:off x="838200" y="1633538"/>
            <a:ext cx="110204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latin typeface="Libre Franklin" pitchFamily="2" charset="0"/>
              </a:rPr>
              <a:t> The main Apptainer command </a:t>
            </a:r>
          </a:p>
          <a:p>
            <a:pPr algn="l"/>
            <a:r>
              <a:rPr lang="en-GB" sz="2400" dirty="0">
                <a:latin typeface="Libre Franklin" pitchFamily="2" charset="0"/>
              </a:rPr>
              <a:t>               </a:t>
            </a:r>
            <a:r>
              <a:rPr lang="en-GB" sz="2400" dirty="0" err="1">
                <a:latin typeface="Libre Franklin" pitchFamily="2" charset="0"/>
              </a:rPr>
              <a:t>apptainer</a:t>
            </a:r>
            <a:r>
              <a:rPr lang="en-GB" sz="2400" dirty="0">
                <a:latin typeface="Libre Franklin" pitchFamily="2" charset="0"/>
              </a:rPr>
              <a:t> [options] [subcommand options] ... </a:t>
            </a:r>
          </a:p>
          <a:p>
            <a:pPr algn="l"/>
            <a:r>
              <a:rPr lang="en-GB" sz="2400" dirty="0">
                <a:latin typeface="Libre Franklin" pitchFamily="2" charset="0"/>
              </a:rPr>
              <a:t>has three essential subcommands: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Libre Franklin" pitchFamily="2" charset="0"/>
              </a:rPr>
              <a:t> </a:t>
            </a:r>
            <a:r>
              <a:rPr lang="en-GB" sz="2400" b="1" dirty="0">
                <a:latin typeface="Libre Franklin" pitchFamily="2" charset="0"/>
              </a:rPr>
              <a:t>build</a:t>
            </a:r>
            <a:r>
              <a:rPr lang="en-GB" sz="2400" dirty="0">
                <a:latin typeface="Libre Franklin" pitchFamily="2" charset="0"/>
              </a:rPr>
              <a:t>: Build your own container from scratch using a Singularity definition (or recipe) file; download and assemble any existing Singularity container; or convert your containers from one format to another (e.g., from Docker to Singularity)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>
              <a:latin typeface="Libre Franklin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b="1" dirty="0">
                <a:latin typeface="Libre Franklin" pitchFamily="2" charset="0"/>
              </a:rPr>
              <a:t>shell</a:t>
            </a:r>
            <a:r>
              <a:rPr lang="en-GB" sz="2400" dirty="0">
                <a:latin typeface="Libre Franklin" pitchFamily="2" charset="0"/>
              </a:rPr>
              <a:t>: Spawn an interactive shell session in your container.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>
              <a:latin typeface="Libre Franklin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b="1" dirty="0">
                <a:latin typeface="Libre Franklin" pitchFamily="2" charset="0"/>
              </a:rPr>
              <a:t>exec</a:t>
            </a:r>
            <a:r>
              <a:rPr lang="en-GB" sz="2400" dirty="0">
                <a:latin typeface="Libre Franklin" pitchFamily="2" charset="0"/>
              </a:rPr>
              <a:t>: Execute an arbitrary command within your container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212529"/>
              </a:solidFill>
              <a:effectLst/>
              <a:latin typeface="Libre Frankl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450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Singularity/Apptainer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5B81A7-8466-BB82-5747-0FBDEF0A53AE}"/>
              </a:ext>
            </a:extLst>
          </p:cNvPr>
          <p:cNvSpPr txBox="1"/>
          <p:nvPr/>
        </p:nvSpPr>
        <p:spPr>
          <a:xfrm>
            <a:off x="838200" y="1633538"/>
            <a:ext cx="110204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latin typeface="Libre Franklin" pitchFamily="2" charset="0"/>
              </a:rPr>
              <a:t> The main Apptainer tutorial:</a:t>
            </a:r>
          </a:p>
          <a:p>
            <a:pPr algn="l"/>
            <a:endParaRPr lang="en-GB" sz="2400" dirty="0">
              <a:latin typeface="Libre Franklin" pitchFamily="2" charset="0"/>
            </a:endParaRPr>
          </a:p>
          <a:p>
            <a:pPr algn="l"/>
            <a:r>
              <a:rPr lang="en-GB" sz="2400" dirty="0">
                <a:latin typeface="Libre Franklin" pitchFamily="2" charset="0"/>
              </a:rPr>
              <a:t>COW say! Moo/ Hello World</a:t>
            </a:r>
          </a:p>
          <a:p>
            <a:pPr algn="l"/>
            <a:endParaRPr lang="en-GB" sz="2400" dirty="0">
              <a:latin typeface="Libre Franklin" pitchFamily="2" charset="0"/>
            </a:endParaRPr>
          </a:p>
          <a:p>
            <a:pPr algn="l"/>
            <a:r>
              <a:rPr lang="en-GB" sz="2400" dirty="0" err="1">
                <a:latin typeface="Libre Franklin" pitchFamily="2" charset="0"/>
              </a:rPr>
              <a:t>apptainer</a:t>
            </a:r>
            <a:r>
              <a:rPr lang="en-GB" sz="2400" dirty="0">
                <a:latin typeface="Libre Franklin" pitchFamily="2" charset="0"/>
              </a:rPr>
              <a:t> pull docker://ghcr.io/apptainer/lolcow</a:t>
            </a:r>
          </a:p>
          <a:p>
            <a:pPr algn="l"/>
            <a:endParaRPr lang="en-GB" sz="2400" dirty="0">
              <a:latin typeface="Libre Franklin" pitchFamily="2" charset="0"/>
            </a:endParaRPr>
          </a:p>
          <a:p>
            <a:pPr algn="l"/>
            <a:r>
              <a:rPr lang="en-GB" sz="2400" dirty="0" err="1">
                <a:latin typeface="Libre Franklin" pitchFamily="2" charset="0"/>
              </a:rPr>
              <a:t>apptainer</a:t>
            </a:r>
            <a:r>
              <a:rPr lang="en-GB" sz="2400" dirty="0">
                <a:latin typeface="Libre Franklin" pitchFamily="2" charset="0"/>
              </a:rPr>
              <a:t> shell </a:t>
            </a:r>
            <a:r>
              <a:rPr lang="en-GB" sz="2400" dirty="0" err="1">
                <a:latin typeface="Libre Franklin" pitchFamily="2" charset="0"/>
              </a:rPr>
              <a:t>lolcow_latest.sif</a:t>
            </a:r>
            <a:endParaRPr lang="en-GB" sz="2400" dirty="0">
              <a:latin typeface="Libre Franklin" pitchFamily="2" charset="0"/>
            </a:endParaRPr>
          </a:p>
          <a:p>
            <a:pPr algn="l"/>
            <a:r>
              <a:rPr lang="en-GB" sz="2400" dirty="0">
                <a:latin typeface="Libre Franklin" pitchFamily="2" charset="0"/>
              </a:rPr>
              <a:t>&gt;Apptainer </a:t>
            </a:r>
            <a:r>
              <a:rPr lang="en-GB" sz="2400" dirty="0" err="1">
                <a:latin typeface="Libre Franklin" pitchFamily="2" charset="0"/>
              </a:rPr>
              <a:t>lolcow_latest.sif</a:t>
            </a:r>
            <a:r>
              <a:rPr lang="en-GB" sz="2400" dirty="0">
                <a:latin typeface="Libre Franklin" pitchFamily="2" charset="0"/>
              </a:rPr>
              <a:t>:~&gt; </a:t>
            </a:r>
            <a:r>
              <a:rPr lang="en-GB" sz="2400" dirty="0" err="1">
                <a:latin typeface="Libre Franklin" pitchFamily="2" charset="0"/>
              </a:rPr>
              <a:t>whoami</a:t>
            </a:r>
            <a:endParaRPr lang="en-GB" sz="2400" dirty="0">
              <a:latin typeface="Libre Franklin" pitchFamily="2" charset="0"/>
            </a:endParaRPr>
          </a:p>
          <a:p>
            <a:pPr algn="l"/>
            <a:endParaRPr lang="en-GB" sz="2400" dirty="0">
              <a:latin typeface="Libre Franklin" pitchFamily="2" charset="0"/>
            </a:endParaRPr>
          </a:p>
          <a:p>
            <a:pPr algn="l"/>
            <a:r>
              <a:rPr lang="en-GB" sz="2400" dirty="0" err="1">
                <a:latin typeface="Libre Franklin" pitchFamily="2" charset="0"/>
              </a:rPr>
              <a:t>apptainer</a:t>
            </a:r>
            <a:r>
              <a:rPr lang="en-GB" sz="2400" dirty="0">
                <a:latin typeface="Libre Franklin" pitchFamily="2" charset="0"/>
              </a:rPr>
              <a:t> exec </a:t>
            </a:r>
            <a:r>
              <a:rPr lang="en-GB" sz="2400" dirty="0" err="1">
                <a:latin typeface="Libre Franklin" pitchFamily="2" charset="0"/>
              </a:rPr>
              <a:t>lolcow_latest.sif</a:t>
            </a:r>
            <a:r>
              <a:rPr lang="en-GB" sz="2400" dirty="0">
                <a:latin typeface="Libre Franklin" pitchFamily="2" charset="0"/>
              </a:rPr>
              <a:t> </a:t>
            </a:r>
            <a:r>
              <a:rPr lang="en-GB" sz="2400" dirty="0" err="1">
                <a:latin typeface="Libre Franklin" pitchFamily="2" charset="0"/>
              </a:rPr>
              <a:t>cowsay</a:t>
            </a:r>
            <a:r>
              <a:rPr lang="en-GB" sz="2400" dirty="0">
                <a:latin typeface="Libre Franklin" pitchFamily="2" charset="0"/>
              </a:rPr>
              <a:t> moo </a:t>
            </a:r>
          </a:p>
          <a:p>
            <a:pPr algn="l"/>
            <a:r>
              <a:rPr lang="en-GB" sz="2400" dirty="0">
                <a:latin typeface="Libre Franklin" pitchFamily="2" charset="0"/>
              </a:rPr>
              <a:t>            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212529"/>
              </a:solidFill>
              <a:effectLst/>
              <a:latin typeface="Libre Frankl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9102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7380" y="1412776"/>
            <a:ext cx="10864519" cy="1728192"/>
          </a:xfrm>
        </p:spPr>
        <p:txBody>
          <a:bodyPr>
            <a:normAutofit/>
          </a:bodyPr>
          <a:lstStyle/>
          <a:p>
            <a:r>
              <a:rPr lang="en-GB" sz="9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for Q’s</a:t>
            </a:r>
            <a:endParaRPr lang="en-GB" sz="7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9BB63F-6C97-4891-B576-20CDD464FFEE}"/>
              </a:ext>
            </a:extLst>
          </p:cNvPr>
          <p:cNvGrpSpPr/>
          <p:nvPr/>
        </p:nvGrpSpPr>
        <p:grpSpPr>
          <a:xfrm>
            <a:off x="4367555" y="261114"/>
            <a:ext cx="960359" cy="877088"/>
            <a:chOff x="4215988" y="5793696"/>
            <a:chExt cx="960359" cy="877088"/>
          </a:xfrm>
        </p:grpSpPr>
        <p:pic>
          <p:nvPicPr>
            <p:cNvPr id="10" name="Picture 9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C15B4298-3C10-4812-8865-6EC37F1A7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91748F-BD58-42C1-80A6-566F2E3DE477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673A76B-DD7C-1CB3-67E2-29C8821ED539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3" name="Picture 2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00498E6F-2D77-5950-327B-37A0338C4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C96A656-D823-0FCC-7475-EF1F2C16B688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50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System Python and which Python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B695EF1-0C65-EE66-4ABC-8132E7237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66945"/>
            <a:ext cx="9326877" cy="41267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$python2 --version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Python 2.7.18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$which python2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/bin/python2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$python3 --version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Python 3.6.8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$which python3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/bin/python3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425066-3A7F-0FD3-D78F-B9FDDAB8E80E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CB8D904F-E7B9-4576-E9BB-D63DC9516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C223838-FA18-82BE-7635-E75C7B75AB6B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037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PIP and Python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PIP is a recursive acronym for “Preferred Installer Program” or PIP Installs Packages. It is a command-line utility that installs, reinstalls, or uninstalls </a:t>
            </a:r>
            <a:r>
              <a:rPr lang="en-GB" sz="2400" b="0" i="0" dirty="0" err="1">
                <a:solidFill>
                  <a:srgbClr val="212529"/>
                </a:solidFill>
                <a:effectLst/>
                <a:latin typeface="Libre Franklin" pitchFamily="2" charset="0"/>
              </a:rPr>
              <a:t>PyPI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packages with one simple command: pip.</a:t>
            </a:r>
            <a:endParaRPr lang="en-GB" sz="2400" i="0" dirty="0">
              <a:effectLst/>
              <a:latin typeface="Raleway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FFE5BE-193C-0DC7-D753-2C02B83866DB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12" name="Picture 11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610301FE-2605-A384-4CA9-472CD0094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FFEE02B-947C-01AF-803D-3F001EDEE981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8558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Common pip commands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197" y="1435393"/>
            <a:ext cx="932687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View the help menu:</a:t>
            </a: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The help menu for the install command:</a:t>
            </a: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Search the Python Package Index </a:t>
            </a:r>
            <a:r>
              <a:rPr lang="en-GB" sz="2400" dirty="0" err="1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PyPI</a:t>
            </a:r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 for a given package (e.g., </a:t>
            </a:r>
            <a:r>
              <a:rPr lang="en-GB" sz="2400" dirty="0" err="1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jax</a:t>
            </a:r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):</a:t>
            </a: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List all installed packages:</a:t>
            </a: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Install </a:t>
            </a:r>
            <a:r>
              <a:rPr lang="en-GB" sz="2400" dirty="0" err="1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pairtools</a:t>
            </a:r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 and </a:t>
            </a:r>
            <a:r>
              <a:rPr lang="en-GB" sz="2400" dirty="0" err="1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pyblast</a:t>
            </a:r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 for version 3.5 of Python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98657E-7A4D-C876-D82E-081B41959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92269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$pip -h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639645-D2F3-9843-AC82-D86A8CBAD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2917009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$pip install --help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60885E-7876-F5A5-AAC8-BDD99FB1F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7" y="4133943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$pip search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jax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C00F4-DCCA-77E8-6D95-070FB1899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7" y="5316479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$pip list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8D0EE6-7A02-71A4-972F-BCE0898AB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7" y="6329040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$pip install python==3.5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pairtools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pyblast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115F16-1E3C-D052-35C3-7A5BDE32B69D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13" name="Picture 12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A9071D26-1C01-D518-E5B3-513454066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0ED7CCE-6974-9C6B-19A5-C138A6FDCED2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199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Common pip commands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7EABAA-845F-4BE5-B806-9A2656393F25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7" name="Picture 6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5E14EC56-F99D-4625-87B3-D3B7B8ECD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C42A818-C08B-490F-8E58-CE18127D5B39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Install a set of packages listed in a text file</a:t>
            </a: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To see detailed information about an installed package such as sphinx:</a:t>
            </a: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Upgrade the sphinx package:</a:t>
            </a: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Uninstall the </a:t>
            </a:r>
            <a:r>
              <a:rPr lang="en-GB" sz="2400" dirty="0" err="1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pairtools</a:t>
            </a:r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 package:</a:t>
            </a: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639645-D2F3-9843-AC82-D86A8CBAD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036" y="2311266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$pip install -r requirements.txt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60885E-7876-F5A5-AAC8-BDD99FB1F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035" y="3704079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$pip show sphinx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C00F4-DCCA-77E8-6D95-070FB1899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364" y="4842460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$pip install --upgrade sphinx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D51C03-E429-B4E0-E829-76A6B61A9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7" y="6134045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$pip uninstall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pairtools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51169A-0C71-2949-766B-313030F7BE8C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14" name="Picture 1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D2D0CD6B-2B4A-CC8B-427D-BE0B2CF4C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E111385-6F17-0506-2ABE-93D7F3B4465B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486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System Python and which Python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E4B1E2-8BAE-1DBE-0DD0-52E85B5D65D6}"/>
              </a:ext>
            </a:extLst>
          </p:cNvPr>
          <p:cNvSpPr txBox="1"/>
          <p:nvPr/>
        </p:nvSpPr>
        <p:spPr>
          <a:xfrm>
            <a:off x="838200" y="1690688"/>
            <a:ext cx="93268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We see that both </a:t>
            </a:r>
            <a:r>
              <a:rPr lang="en-GB" sz="2400" b="1" i="0" dirty="0">
                <a:solidFill>
                  <a:srgbClr val="212529"/>
                </a:solidFill>
                <a:effectLst/>
                <a:latin typeface="Libre Franklin" pitchFamily="2" charset="0"/>
              </a:rPr>
              <a:t>python2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 and </a:t>
            </a:r>
            <a:r>
              <a:rPr lang="en-GB" sz="2400" b="1" i="0" dirty="0">
                <a:solidFill>
                  <a:srgbClr val="212529"/>
                </a:solidFill>
                <a:effectLst/>
                <a:latin typeface="Libre Franklin" pitchFamily="2" charset="0"/>
              </a:rPr>
              <a:t>python3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 are installed in a system directory.</a:t>
            </a:r>
          </a:p>
          <a:p>
            <a:pPr fontAlgn="base"/>
            <a:endParaRPr lang="en-GB" sz="2400" dirty="0">
              <a:solidFill>
                <a:srgbClr val="212529"/>
              </a:solidFill>
              <a:latin typeface="Libre Franklin" pitchFamily="2" charset="0"/>
            </a:endParaRPr>
          </a:p>
          <a:p>
            <a:pPr fontAlgn="base"/>
            <a:r>
              <a:rPr lang="en-GB" sz="2400" i="0" dirty="0">
                <a:solidFill>
                  <a:srgbClr val="212529"/>
                </a:solidFill>
                <a:effectLst/>
                <a:latin typeface="Libre Franklin" pitchFamily="2" charset="0"/>
              </a:rPr>
              <a:t>Using which python can tell you useful information for virtual env’s</a:t>
            </a:r>
            <a:endParaRPr lang="en-GB" sz="2400" i="0" dirty="0">
              <a:effectLst/>
              <a:latin typeface="Raleway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97D4262-D8E1-07AA-2352-B26E7323CE2D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D5433DF3-328A-FBDB-6A81-78A37838F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E241C0-8A6A-82DA-73F2-366B0C3A94EA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4635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Check Quota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E4B1E2-8BAE-1DBE-0DD0-52E85B5D65D6}"/>
              </a:ext>
            </a:extLst>
          </p:cNvPr>
          <p:cNvSpPr txBox="1"/>
          <p:nvPr/>
        </p:nvSpPr>
        <p:spPr>
          <a:xfrm>
            <a:off x="838200" y="1690688"/>
            <a:ext cx="932687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Python packages can require many gigabytes of storage. By default they are installed in your /home directory. Be sure to run the </a:t>
            </a:r>
            <a:r>
              <a:rPr lang="en-GB" sz="2400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my_quota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 command before installing to make sure that you have space.</a:t>
            </a:r>
          </a:p>
          <a:p>
            <a:pPr fontAlgn="base"/>
            <a:endParaRPr lang="en-GB" sz="2400" dirty="0">
              <a:solidFill>
                <a:srgbClr val="212529"/>
              </a:solidFill>
              <a:latin typeface="Libre Franklin" pitchFamily="2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i="0" dirty="0">
                <a:effectLst/>
                <a:latin typeface="Raleway" pitchFamily="2" charset="0"/>
                <a:hlinkClick r:id="rId2"/>
              </a:rPr>
              <a:t>https://docs.baskerville.ac.uk/cheatsheet</a:t>
            </a:r>
            <a:endParaRPr lang="en-GB" sz="2400" i="0" dirty="0">
              <a:effectLst/>
              <a:latin typeface="Raleway" pitchFamily="2" charset="0"/>
            </a:endParaRPr>
          </a:p>
          <a:p>
            <a:pPr fontAlgn="base"/>
            <a:endParaRPr lang="en-GB" sz="2400" i="0" dirty="0">
              <a:effectLst/>
              <a:latin typeface="Raleway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76D0C8-BD1F-6678-222E-D8C512D6B1C7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659AB8F2-AE30-832C-E607-50A16A56E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4AB1C98-594E-F907-0032-08CAC0C02F07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5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2db46ab-f0a3-4cc0-b136-b94a355c2869">
      <Terms xmlns="http://schemas.microsoft.com/office/infopath/2007/PartnerControls"/>
    </lcf76f155ced4ddcb4097134ff3c332f>
    <TaxCatchAll xmlns="9d8cecb3-2158-493e-b8e4-663934528c1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71041C9F274141A4E96805F65155C1" ma:contentTypeVersion="16" ma:contentTypeDescription="Create a new document." ma:contentTypeScope="" ma:versionID="8a6e8d969e3680c284de5290c67de6a9">
  <xsd:schema xmlns:xsd="http://www.w3.org/2001/XMLSchema" xmlns:xs="http://www.w3.org/2001/XMLSchema" xmlns:p="http://schemas.microsoft.com/office/2006/metadata/properties" xmlns:ns2="f2db46ab-f0a3-4cc0-b136-b94a355c2869" xmlns:ns3="9d8cecb3-2158-493e-b8e4-663934528c1e" targetNamespace="http://schemas.microsoft.com/office/2006/metadata/properties" ma:root="true" ma:fieldsID="dba1ce7d62af4479b2a809a94f62fcef" ns2:_="" ns3:_="">
    <xsd:import namespace="f2db46ab-f0a3-4cc0-b136-b94a355c2869"/>
    <xsd:import namespace="9d8cecb3-2158-493e-b8e4-663934528c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db46ab-f0a3-4cc0-b136-b94a355c28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ac7af76c-f141-45ca-ae1a-4959eb0cbd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8cecb3-2158-493e-b8e4-663934528c1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bc7a558-d09f-4a64-bb1c-4b1cfb80f6b5}" ma:internalName="TaxCatchAll" ma:showField="CatchAllData" ma:web="9d8cecb3-2158-493e-b8e4-663934528c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3731A9-97AF-4DDB-A94A-9053EAA7AAD3}">
  <ds:schemaRefs>
    <ds:schemaRef ds:uri="http://schemas.microsoft.com/office/2006/documentManagement/types"/>
    <ds:schemaRef ds:uri="http://purl.org/dc/elements/1.1/"/>
    <ds:schemaRef ds:uri="http://purl.org/dc/terms/"/>
    <ds:schemaRef ds:uri="f2db46ab-f0a3-4cc0-b136-b94a355c2869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9d8cecb3-2158-493e-b8e4-663934528c1e"/>
  </ds:schemaRefs>
</ds:datastoreItem>
</file>

<file path=customXml/itemProps2.xml><?xml version="1.0" encoding="utf-8"?>
<ds:datastoreItem xmlns:ds="http://schemas.openxmlformats.org/officeDocument/2006/customXml" ds:itemID="{902F9781-B221-461C-A558-ABCC22D1CA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db46ab-f0a3-4cc0-b136-b94a355c2869"/>
    <ds:schemaRef ds:uri="9d8cecb3-2158-493e-b8e4-663934528c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1C33FEC-652C-4516-A579-CBB40620CA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3397</TotalTime>
  <Words>2481</Words>
  <Application>Microsoft Office PowerPoint</Application>
  <PresentationFormat>Widescreen</PresentationFormat>
  <Paragraphs>315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Courier</vt:lpstr>
      <vt:lpstr>Georgia</vt:lpstr>
      <vt:lpstr>Libre Franklin</vt:lpstr>
      <vt:lpstr>Raleway</vt:lpstr>
      <vt:lpstr>Roboto Mono</vt:lpstr>
      <vt:lpstr>Office Theme</vt:lpstr>
      <vt:lpstr>Baskerville</vt:lpstr>
      <vt:lpstr>Important Sites</vt:lpstr>
      <vt:lpstr>System Python and which Python</vt:lpstr>
      <vt:lpstr>System Python and which Python</vt:lpstr>
      <vt:lpstr>PIP and Python</vt:lpstr>
      <vt:lpstr>Common pip commands</vt:lpstr>
      <vt:lpstr>Common pip commands</vt:lpstr>
      <vt:lpstr>System Python and which Python</vt:lpstr>
      <vt:lpstr>Check Quota</vt:lpstr>
      <vt:lpstr>Self-installing Python software</vt:lpstr>
      <vt:lpstr>Using Self-installed Python software</vt:lpstr>
      <vt:lpstr>Installing Python Packages from Source</vt:lpstr>
      <vt:lpstr>ModuleNotFoundError</vt:lpstr>
      <vt:lpstr>ModuleNotFoundError</vt:lpstr>
      <vt:lpstr>ModuleNotFoundError</vt:lpstr>
      <vt:lpstr>ModuleNotFoundError</vt:lpstr>
      <vt:lpstr>Common FAQ</vt:lpstr>
      <vt:lpstr>Common FAQ</vt:lpstr>
      <vt:lpstr>Common FAQ</vt:lpstr>
      <vt:lpstr>Common FAQ</vt:lpstr>
      <vt:lpstr>Common FAQ</vt:lpstr>
      <vt:lpstr>Test install pip chill</vt:lpstr>
      <vt:lpstr>Why Container Environments</vt:lpstr>
      <vt:lpstr>What Containers are trying to Solve</vt:lpstr>
      <vt:lpstr>Singularity/Apptainer Glossary</vt:lpstr>
      <vt:lpstr>Singularity/Apptainer</vt:lpstr>
      <vt:lpstr>Singularity/Apptainer</vt:lpstr>
      <vt:lpstr>Singularity/Apptainer</vt:lpstr>
      <vt:lpstr>Singularity/Apptainer MPI</vt:lpstr>
      <vt:lpstr>Singularity/Apptainer GPU</vt:lpstr>
      <vt:lpstr>Singularity/Apptainer</vt:lpstr>
      <vt:lpstr>Singularity/Apptainer</vt:lpstr>
      <vt:lpstr>Singularity/Apptainer</vt:lpstr>
      <vt:lpstr>Time for Q’s</vt:lpstr>
    </vt:vector>
  </TitlesOfParts>
  <Company>UoB IT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Baskerville</dc:title>
  <dc:creator>Gavin Yearwood (Advanced Research Computing)</dc:creator>
  <cp:lastModifiedBy>Simon Hartley (Advanced Research Computing)</cp:lastModifiedBy>
  <cp:revision>28</cp:revision>
  <dcterms:created xsi:type="dcterms:W3CDTF">2022-02-25T09:56:24Z</dcterms:created>
  <dcterms:modified xsi:type="dcterms:W3CDTF">2023-11-28T11:22:48Z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0x0101009C71041C9F274141A4E96805F65155C1</vt:lpwstr>
  </property>
</Properties>
</file>