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74" r:id="rId7"/>
    <p:sldId id="269" r:id="rId8"/>
    <p:sldId id="273" r:id="rId9"/>
    <p:sldId id="270" r:id="rId10"/>
    <p:sldId id="275" r:id="rId11"/>
    <p:sldId id="279" r:id="rId12"/>
    <p:sldId id="259" r:id="rId13"/>
    <p:sldId id="277" r:id="rId14"/>
    <p:sldId id="276" r:id="rId15"/>
    <p:sldId id="27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7381" y="1412776"/>
            <a:ext cx="9601067" cy="1728192"/>
          </a:xfrm>
        </p:spPr>
        <p:txBody>
          <a:bodyPr anchor="b"/>
          <a:lstStyle>
            <a:lvl1pPr>
              <a:defRPr baseline="0">
                <a:solidFill>
                  <a:srgbClr val="0A648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6456" y="3212853"/>
            <a:ext cx="9601993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6" y="432726"/>
            <a:ext cx="3728540" cy="6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51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29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45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89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7" y="476672"/>
            <a:ext cx="103632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844824"/>
            <a:ext cx="103632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7" y="476672"/>
            <a:ext cx="103632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844824"/>
            <a:ext cx="103632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958408"/>
            <a:ext cx="3728540" cy="6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0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28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6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38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35EF-A6EE-47AC-A495-9B6E931EEBD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8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pi.org/project/test-pytorch-gpu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askerville-hpc/2024-02-14-Turing-Training/tree/main/Interactive_job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muxcheatshee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askerville.ac.uk/interactive-job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askerville-hpc/2024-02-14-Turing-Training/tree/main/Interactive_job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Baskerville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Interactive Jobs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2A5FE-3B21-49E2-B81B-6DF5295DD562}"/>
              </a:ext>
            </a:extLst>
          </p:cNvPr>
          <p:cNvGrpSpPr/>
          <p:nvPr/>
        </p:nvGrpSpPr>
        <p:grpSpPr>
          <a:xfrm>
            <a:off x="4367093" y="3072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67B3AEE-392A-4D4A-8A2D-4C48F7AE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4BDA31-106D-446F-97BF-1C085E419056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7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7F172-10E2-3E50-CFCD-B6D3380CD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717A-87BF-A203-8771-5CC906B2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24" y="2857500"/>
            <a:ext cx="10363200" cy="1143000"/>
          </a:xfrm>
        </p:spPr>
        <p:txBody>
          <a:bodyPr/>
          <a:lstStyle/>
          <a:p>
            <a:pPr algn="ctr"/>
            <a:r>
              <a:rPr lang="en-GB" dirty="0" err="1"/>
              <a:t>Srun</a:t>
            </a:r>
            <a:r>
              <a:rPr lang="en-GB" dirty="0"/>
              <a:t> – CUDA task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EA1242-F098-608F-0C40-245DE792BDB1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CF86FDC-DE9D-C8C2-BC1E-183085534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0053B1-F8CA-E1D1-04E5-AE4B10368FD0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38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3BC5C-BF2B-D262-2218-60EAF7F8B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84E6-D66A-273F-C3B6-930D65A5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PyTorch</a:t>
            </a:r>
            <a:r>
              <a:rPr lang="en-GB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E237-5AE4-1BD5-7524-01FE83AD3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Examine and run script to install via pip test-</a:t>
            </a:r>
            <a:r>
              <a:rPr lang="en-GB" sz="2400" dirty="0" err="1"/>
              <a:t>pytorch</a:t>
            </a:r>
            <a:r>
              <a:rPr lang="en-GB" sz="2400" dirty="0"/>
              <a:t>-</a:t>
            </a:r>
            <a:r>
              <a:rPr lang="en-GB" sz="2400" dirty="0" err="1"/>
              <a:t>gpu</a:t>
            </a:r>
            <a:r>
              <a:rPr lang="en-GB" sz="2400" dirty="0"/>
              <a:t> </a:t>
            </a:r>
            <a:r>
              <a:rPr lang="en-GB" sz="2400" dirty="0">
                <a:hlinkClick r:id="rId2"/>
              </a:rPr>
              <a:t>https://pypi.org/project/test-pytorch-gpu/</a:t>
            </a:r>
            <a:r>
              <a:rPr lang="en-GB" sz="2400" dirty="0"/>
              <a:t> via a python virtual environment</a:t>
            </a:r>
          </a:p>
          <a:p>
            <a:r>
              <a:rPr lang="en-GB" sz="2400" dirty="0"/>
              <a:t>This can be used to test user installed versions of </a:t>
            </a:r>
            <a:r>
              <a:rPr lang="en-GB" sz="2400" dirty="0" err="1"/>
              <a:t>PyTorch</a:t>
            </a:r>
            <a:r>
              <a:rPr lang="en-GB" sz="2400" dirty="0"/>
              <a:t>, we will be checking our modules</a:t>
            </a:r>
          </a:p>
          <a:p>
            <a:r>
              <a:rPr lang="en-GB" sz="2400" dirty="0"/>
              <a:t>Runs against the </a:t>
            </a:r>
            <a:r>
              <a:rPr lang="en-GB" sz="2400" dirty="0" err="1"/>
              <a:t>cifar</a:t>
            </a:r>
            <a:r>
              <a:rPr lang="en-GB" sz="2400" dirty="0"/>
              <a:t> dataset for 10 epochs, we will modify this code to run longer so we can examine the effects with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nvidia-smi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6919D8-ED76-1AAA-E9DE-6D340321BDB3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37CBBCA-7146-9E6D-991B-C5EB7C4C2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DB14E2-6776-CFE5-9102-EEBCF2FC941C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22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5AAB0-8FF3-8D96-DB7C-D3F69A07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2C31-BE8D-A9F2-7BA0-D69F6908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57500"/>
            <a:ext cx="10363200" cy="1143000"/>
          </a:xfrm>
        </p:spPr>
        <p:txBody>
          <a:bodyPr/>
          <a:lstStyle/>
          <a:p>
            <a:pPr algn="ctr"/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PyTorch</a:t>
            </a:r>
            <a:r>
              <a:rPr lang="en-GB" dirty="0"/>
              <a:t> Task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714711-3BF9-C61B-BD8D-D8D79B559E26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BB3C2C4-A0AA-AF78-56B7-CDCD618B3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F25A5D3-874F-3D69-60D5-CAF9AA9587F5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959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9BB63F-6C97-4891-B576-20CDD464FFEE}"/>
              </a:ext>
            </a:extLst>
          </p:cNvPr>
          <p:cNvGrpSpPr/>
          <p:nvPr/>
        </p:nvGrpSpPr>
        <p:grpSpPr>
          <a:xfrm>
            <a:off x="4367555" y="261114"/>
            <a:ext cx="960359" cy="877088"/>
            <a:chOff x="4215988" y="5793696"/>
            <a:chExt cx="960359" cy="877088"/>
          </a:xfrm>
        </p:grpSpPr>
        <p:pic>
          <p:nvPicPr>
            <p:cNvPr id="10" name="Picture 9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15B4298-3C10-4812-8865-6EC37F1A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91748F-BD58-42C1-80A6-566F2E3DE47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572A95-B672-4810-3B7E-D4AE72927C4F}"/>
              </a:ext>
            </a:extLst>
          </p:cNvPr>
          <p:cNvSpPr txBox="1"/>
          <p:nvPr/>
        </p:nvSpPr>
        <p:spPr>
          <a:xfrm>
            <a:off x="527381" y="3532367"/>
            <a:ext cx="912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Georgia" panose="02040502050405020303" pitchFamily="18" charset="0"/>
              </a:rPr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53846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E5681-3872-4A5A-A202-8D0F22BCF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information and examples found here: </a:t>
            </a:r>
            <a:r>
              <a:rPr lang="en-GB" dirty="0">
                <a:hlinkClick r:id="rId2"/>
              </a:rPr>
              <a:t>https://github.com/baskerville-hpc/2024-02-14-Turing-Training/tree/main/Interactive_jobs</a:t>
            </a:r>
            <a:endParaRPr lang="en-GB" dirty="0"/>
          </a:p>
          <a:p>
            <a:r>
              <a:rPr lang="en-GB" dirty="0"/>
              <a:t>Gain an understanding of Interactive jobs through:</a:t>
            </a:r>
          </a:p>
          <a:p>
            <a:pPr lvl="1"/>
            <a:r>
              <a:rPr lang="en-GB" dirty="0" err="1"/>
              <a:t>Tmux</a:t>
            </a:r>
            <a:endParaRPr lang="en-GB" dirty="0"/>
          </a:p>
          <a:p>
            <a:pPr lvl="1"/>
            <a:r>
              <a:rPr lang="en-GB" dirty="0" err="1"/>
              <a:t>srun</a:t>
            </a:r>
            <a:endParaRPr lang="en-GB" dirty="0"/>
          </a:p>
          <a:p>
            <a:pPr lvl="1"/>
            <a:r>
              <a:rPr lang="en-GB" dirty="0" err="1"/>
              <a:t>nvidia-smi</a:t>
            </a:r>
            <a:br>
              <a:rPr lang="en-GB" dirty="0"/>
            </a:b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7EABAA-845F-4BE5-B806-9A2656393F25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E14EC56-F99D-4625-87B3-D3B7B8EC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2A818-C08B-490F-8E58-CE18127D5B39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9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3E40E-1226-FDD5-85DE-C3C0A30A6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7492-E833-02A4-EBB6-777DE14E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/>
              <a:t>Why Interactive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2E55-508E-CFCC-A0C9-77818B8E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dirty="0"/>
              <a:t>Batch jobs submit and leave interactive are attend and act</a:t>
            </a:r>
          </a:p>
          <a:p>
            <a:r>
              <a:rPr lang="en-GB" dirty="0"/>
              <a:t>Interactive jobs allow you to work on a compute node great for:</a:t>
            </a:r>
          </a:p>
          <a:p>
            <a:pPr lvl="1"/>
            <a:r>
              <a:rPr lang="en-GB" dirty="0"/>
              <a:t>Monitoring running jobs</a:t>
            </a:r>
          </a:p>
          <a:p>
            <a:pPr lvl="1"/>
            <a:r>
              <a:rPr lang="en-GB" dirty="0"/>
              <a:t>GUI applications</a:t>
            </a:r>
          </a:p>
          <a:p>
            <a:pPr lvl="1"/>
            <a:r>
              <a:rPr lang="en-GB" dirty="0"/>
              <a:t>Building software</a:t>
            </a:r>
          </a:p>
          <a:p>
            <a:pPr lvl="1"/>
            <a:r>
              <a:rPr lang="en-GB" dirty="0"/>
              <a:t>Debugging:</a:t>
            </a:r>
          </a:p>
          <a:p>
            <a:pPr lvl="2"/>
            <a:r>
              <a:rPr lang="en-GB" dirty="0"/>
              <a:t>Power usage</a:t>
            </a:r>
          </a:p>
          <a:p>
            <a:pPr lvl="2"/>
            <a:r>
              <a:rPr lang="en-GB" dirty="0"/>
              <a:t>Memory usage</a:t>
            </a:r>
          </a:p>
          <a:p>
            <a:pPr lvl="2"/>
            <a:r>
              <a:rPr lang="en-GB" dirty="0"/>
              <a:t>General code testing and analysis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7B0D9E-3E95-BC09-160B-F4722D5D759D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BF7FE65B-6CA1-CEE6-5AF5-78389F976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7C17DA-D90E-CC7F-D5A9-5F0EC032EC15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571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8456-2A42-436C-8EB1-BBF67A6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Tmux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5E25-E500-40AC-8D30-798D8481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5653519" cy="4325466"/>
          </a:xfrm>
        </p:spPr>
        <p:txBody>
          <a:bodyPr>
            <a:noAutofit/>
          </a:bodyPr>
          <a:lstStyle/>
          <a:p>
            <a:r>
              <a:rPr lang="en-GB" sz="2400" dirty="0" err="1"/>
              <a:t>Tmux</a:t>
            </a:r>
            <a:r>
              <a:rPr lang="en-GB" sz="2400" dirty="0"/>
              <a:t> = terminal multiplexer</a:t>
            </a:r>
          </a:p>
          <a:p>
            <a:r>
              <a:rPr lang="en-GB" sz="2400" dirty="0"/>
              <a:t>Can create and resume </a:t>
            </a:r>
            <a:r>
              <a:rPr lang="en-GB" sz="2400" dirty="0" err="1"/>
              <a:t>tmux</a:t>
            </a:r>
            <a:r>
              <a:rPr lang="en-GB" sz="2400" dirty="0"/>
              <a:t> sessions</a:t>
            </a:r>
          </a:p>
          <a:p>
            <a:r>
              <a:rPr lang="en-GB" sz="2400" dirty="0"/>
              <a:t>Ideal to be used with an interactive session</a:t>
            </a:r>
          </a:p>
          <a:p>
            <a:r>
              <a:rPr lang="en-GB" sz="2400" dirty="0"/>
              <a:t>List of useful commands found </a:t>
            </a:r>
            <a:r>
              <a:rPr lang="en-GB" sz="2400" dirty="0">
                <a:hlinkClick r:id="rId2"/>
              </a:rPr>
              <a:t>https://tmuxcheatsheet.com/</a:t>
            </a:r>
            <a:endParaRPr lang="en-GB" sz="2400" dirty="0"/>
          </a:p>
          <a:p>
            <a:r>
              <a:rPr lang="en-GB" sz="2400" dirty="0"/>
              <a:t>There are other options like GNU screen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13BE7C-7EA9-4AC2-99C9-8B8D12FE904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7455160-C041-447F-AB31-D2EB7671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3F5121-C929-4834-A9D0-BCD96B0B65F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18212AC-1E73-2A64-0BCA-83DC53A8CC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73" t="16972" r="61261" b="8822"/>
          <a:stretch/>
        </p:blipFill>
        <p:spPr>
          <a:xfrm>
            <a:off x="6350465" y="1600621"/>
            <a:ext cx="5116448" cy="40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3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42CD9-D1F4-868E-5E15-665E7520C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78DF-3766-4842-121B-BDEE0F94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Tmux</a:t>
            </a:r>
            <a:r>
              <a:rPr lang="en-GB" dirty="0"/>
              <a:t> and login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A904-7F1C-A2B6-2A71-55BECB6BE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 err="1"/>
              <a:t>Tmux</a:t>
            </a:r>
            <a:r>
              <a:rPr lang="en-GB" sz="2400" dirty="0"/>
              <a:t> session will be recorded on a particular login node: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bask-pg-login01</a:t>
            </a:r>
            <a:r>
              <a:rPr lang="en-GB" sz="2400" dirty="0"/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bask-pg-login02</a:t>
            </a:r>
            <a:r>
              <a:rPr lang="en-GB" sz="24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bask-pg-login03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r>
              <a:rPr lang="en-GB" sz="2400" dirty="0"/>
              <a:t>Must therefore keep a record of which login node the </a:t>
            </a:r>
            <a:r>
              <a:rPr lang="en-GB" sz="2400" dirty="0" err="1"/>
              <a:t>tmux</a:t>
            </a:r>
            <a:r>
              <a:rPr lang="en-GB" sz="2400" dirty="0"/>
              <a:t> session is on</a:t>
            </a:r>
          </a:p>
          <a:p>
            <a:r>
              <a:rPr lang="en-GB" sz="2400" dirty="0"/>
              <a:t>Methods:</a:t>
            </a:r>
          </a:p>
          <a:p>
            <a:pPr lvl="1"/>
            <a:r>
              <a:rPr lang="en-GB" sz="2000" dirty="0"/>
              <a:t>Do not recommend editing your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/>
              <a:t>Can use a script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ABFEAE-7C59-80E4-DDE9-2EB4E99BCAAE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E427B7F-2553-AE1D-10A8-CAAE6D464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60E3F9-ED2F-02FF-2A3F-A7B87DE7EF5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48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8456-2A42-436C-8EB1-BBF67A6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20892"/>
            <a:ext cx="10363200" cy="1143000"/>
          </a:xfrm>
        </p:spPr>
        <p:txBody>
          <a:bodyPr/>
          <a:lstStyle/>
          <a:p>
            <a:pPr algn="ctr"/>
            <a:r>
              <a:rPr lang="en-GB" dirty="0" err="1"/>
              <a:t>Tmux</a:t>
            </a:r>
            <a:r>
              <a:rPr lang="en-GB" dirty="0"/>
              <a:t> navigation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13BE7C-7EA9-4AC2-99C9-8B8D12FE904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7455160-C041-447F-AB31-D2EB7671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3F5121-C929-4834-A9D0-BCD96B0B65F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20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71BC6-E61C-0AE4-E077-CFC000E2E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5721-4A55-01F1-268C-BD2ED72C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Interactive Jobs and </a:t>
            </a:r>
            <a:r>
              <a:rPr lang="en-GB" dirty="0" err="1"/>
              <a:t>Srun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54FC02-5374-7222-6C4C-E0417C7A6E5B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6F6E363-B856-8920-3513-D2E7C3391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ECBA636-CC46-6AF7-1F47-F50AC283A566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5D0B93-D3B3-8DA6-8993-BCA707594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62468"/>
            <a:ext cx="4915288" cy="3888432"/>
          </a:xfrm>
        </p:spPr>
        <p:txBody>
          <a:bodyPr/>
          <a:lstStyle/>
          <a:p>
            <a:r>
              <a:rPr lang="en-GB" dirty="0"/>
              <a:t>Main way to start an interactive job is with a </a:t>
            </a:r>
            <a:r>
              <a:rPr lang="en-GB" dirty="0" err="1"/>
              <a:t>srun</a:t>
            </a:r>
            <a:r>
              <a:rPr lang="en-GB" dirty="0"/>
              <a:t> command: </a:t>
            </a:r>
            <a:r>
              <a:rPr lang="en-GB" dirty="0">
                <a:hlinkClick r:id="rId3"/>
              </a:rPr>
              <a:t>https://docs.baskerville.ac.uk/interactive-jobs/</a:t>
            </a:r>
            <a:endParaRPr lang="en-GB" dirty="0"/>
          </a:p>
          <a:p>
            <a:r>
              <a:rPr lang="en-GB" dirty="0"/>
              <a:t>Various </a:t>
            </a:r>
            <a:r>
              <a:rPr lang="en-GB" dirty="0" err="1"/>
              <a:t>srun</a:t>
            </a:r>
            <a:r>
              <a:rPr lang="en-GB" dirty="0"/>
              <a:t> options</a:t>
            </a:r>
          </a:p>
          <a:p>
            <a:r>
              <a:rPr lang="en-GB" dirty="0"/>
              <a:t>Can turn it into a script for ease of use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04ECC1A-2D8A-DA67-B92C-E9732F69F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28533"/>
              </p:ext>
            </p:extLst>
          </p:nvPr>
        </p:nvGraphicFramePr>
        <p:xfrm>
          <a:off x="5538597" y="1466286"/>
          <a:ext cx="6281492" cy="404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5719">
                  <a:extLst>
                    <a:ext uri="{9D8B030D-6E8A-4147-A177-3AD203B41FA5}">
                      <a16:colId xmlns:a16="http://schemas.microsoft.com/office/drawing/2014/main" val="1304923404"/>
                    </a:ext>
                  </a:extLst>
                </a:gridCol>
                <a:gridCol w="4135773">
                  <a:extLst>
                    <a:ext uri="{9D8B030D-6E8A-4147-A177-3AD203B41FA5}">
                      <a16:colId xmlns:a16="http://schemas.microsoft.com/office/drawing/2014/main" val="1305314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9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GB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pty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Requests a `bash` shell on the compute node. The `--</a:t>
                      </a:r>
                      <a:r>
                        <a:rPr lang="en-GB" dirty="0" err="1"/>
                        <a:t>pty</a:t>
                      </a:r>
                      <a:r>
                        <a:rPr lang="en-GB" dirty="0"/>
                        <a:t>` option must be given at the end of the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--export=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exports a required subset of environment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4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--time=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request of interactive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8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GB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qos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QoS for the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1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--account=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account under which you run this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4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GB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gres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GB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gpu:n</a:t>
                      </a:r>
                      <a:endParaRPr lang="en-GB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GPUs for this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70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Optional </a:t>
                      </a:r>
                      <a:r>
                        <a:rPr lang="en-GB" b="0" dirty="0"/>
                        <a:t>X11 forwarding and GUI options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5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4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9B778-849A-730C-8615-8C6A14AD3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4D14-A5B4-593B-A836-FF447972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/>
              <a:t>General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1F18-6AC3-E667-9760-E411F3DA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Try not to leave interactive jobs idle</a:t>
            </a:r>
          </a:p>
          <a:p>
            <a:pPr lvl="1"/>
            <a:r>
              <a:rPr lang="en-GB" sz="1600" dirty="0"/>
              <a:t>If job will take a long time detach </a:t>
            </a:r>
            <a:r>
              <a:rPr lang="en-GB" sz="1600" dirty="0" err="1"/>
              <a:t>tmux</a:t>
            </a:r>
            <a:r>
              <a:rPr lang="en-GB" sz="1600" dirty="0"/>
              <a:t> session and resume later</a:t>
            </a:r>
          </a:p>
          <a:p>
            <a:r>
              <a:rPr lang="en-GB" sz="2000" dirty="0"/>
              <a:t>Try to keep </a:t>
            </a:r>
            <a:r>
              <a:rPr lang="en-GB" sz="2000" dirty="0" err="1"/>
              <a:t>tmux</a:t>
            </a:r>
            <a:r>
              <a:rPr lang="en-GB" sz="2000" dirty="0"/>
              <a:t> sessions, session specific close and start a new one for a new session</a:t>
            </a:r>
          </a:p>
          <a:p>
            <a:r>
              <a:rPr lang="en-GB" sz="2000" dirty="0" err="1"/>
              <a:t>Tmux</a:t>
            </a:r>
            <a:r>
              <a:rPr lang="en-GB" sz="2000" dirty="0"/>
              <a:t> is not infallible and sessions can end unexpectedly especially if there is a problem with a login node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163420-3872-8F39-3084-95296CD6B77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FC2EF20-5230-D62F-F181-CF88EF32B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A09A24-F91F-FE9E-346A-89A77D1CEE05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56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8456-2A42-436C-8EB1-BBF67A67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Srun</a:t>
            </a:r>
            <a:r>
              <a:rPr lang="en-GB" dirty="0"/>
              <a:t> – CUDA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5E25-E500-40AC-8D30-798D8481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We will cover the examination and running of a CUDA example as an interactive job</a:t>
            </a:r>
          </a:p>
          <a:p>
            <a:r>
              <a:rPr lang="en-GB" sz="2400" dirty="0"/>
              <a:t>Obtaining the CUDA samples with the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GB" sz="2400" dirty="0"/>
              <a:t> command</a:t>
            </a:r>
          </a:p>
          <a:p>
            <a:r>
              <a:rPr lang="en-GB" sz="2400" dirty="0"/>
              <a:t>Loading the correct modules</a:t>
            </a:r>
          </a:p>
          <a:p>
            <a:r>
              <a:rPr lang="en-GB" sz="2400" dirty="0"/>
              <a:t>Compiling our example using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Running the example and examining the GPU with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nvidia-smi</a:t>
            </a:r>
            <a:r>
              <a:rPr lang="en-GB" sz="2400" dirty="0"/>
              <a:t> (</a:t>
            </a:r>
            <a:r>
              <a:rPr lang="en-GB" sz="2400" dirty="0" err="1"/>
              <a:t>tmux</a:t>
            </a:r>
            <a:r>
              <a:rPr lang="en-GB" sz="2400" dirty="0"/>
              <a:t> needed)</a:t>
            </a:r>
          </a:p>
          <a:p>
            <a:r>
              <a:rPr lang="en-GB" sz="2400" dirty="0"/>
              <a:t>Example scripts found </a:t>
            </a:r>
            <a:r>
              <a:rPr lang="en-GB" sz="2400" dirty="0">
                <a:hlinkClick r:id="rId2"/>
              </a:rPr>
              <a:t>https://github.com/baskerville-hpc/2024-02-14-Turing-Training/tree/main/Interactive_jobs</a:t>
            </a:r>
            <a:endParaRPr lang="en-GB" sz="2400" dirty="0"/>
          </a:p>
          <a:p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13BE7C-7EA9-4AC2-99C9-8B8D12FE904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7455160-C041-447F-AB31-D2EB7671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3F5121-C929-4834-A9D0-BCD96B0B65F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966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5D44C0-C3E8-428B-9FCE-40E064401842}" vid="{729E5D17-CDD5-43FA-A295-A2C5A9E60BC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71041C9F274141A4E96805F65155C1" ma:contentTypeVersion="13" ma:contentTypeDescription="Create a new document." ma:contentTypeScope="" ma:versionID="c6c70b33db45faf9dbca2c05f084e7b3">
  <xsd:schema xmlns:xsd="http://www.w3.org/2001/XMLSchema" xmlns:xs="http://www.w3.org/2001/XMLSchema" xmlns:p="http://schemas.microsoft.com/office/2006/metadata/properties" xmlns:ns2="f2db46ab-f0a3-4cc0-b136-b94a355c2869" xmlns:ns3="9d8cecb3-2158-493e-b8e4-663934528c1e" targetNamespace="http://schemas.microsoft.com/office/2006/metadata/properties" ma:root="true" ma:fieldsID="9bc30035de7284e0d24238356217a3ab" ns2:_="" ns3:_="">
    <xsd:import namespace="f2db46ab-f0a3-4cc0-b136-b94a355c2869"/>
    <xsd:import namespace="9d8cecb3-2158-493e-b8e4-663934528c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db46ab-f0a3-4cc0-b136-b94a355c28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ecb3-2158-493e-b8e4-663934528c1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2F68A6-CEE2-4EF9-8B03-B78E3C1E7F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db46ab-f0a3-4cc0-b136-b94a355c2869"/>
    <ds:schemaRef ds:uri="9d8cecb3-2158-493e-b8e4-663934528c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C33FEC-652C-4516-A579-CBB40620CA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3731A9-97AF-4DDB-A94A-9053EAA7AAD3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f2a5c867-8bc4-4701-a02a-8b2cd2f6996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Baskerville Hackathon Powerpoint</Template>
  <TotalTime>1850</TotalTime>
  <Words>511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Georgia</vt:lpstr>
      <vt:lpstr>Office Theme</vt:lpstr>
      <vt:lpstr>Baskerville</vt:lpstr>
      <vt:lpstr>Session Objectives</vt:lpstr>
      <vt:lpstr>Why Interactive jobs</vt:lpstr>
      <vt:lpstr>Tmux</vt:lpstr>
      <vt:lpstr>Tmux and login nodes</vt:lpstr>
      <vt:lpstr>Tmux navigation</vt:lpstr>
      <vt:lpstr>Interactive Jobs and Srun</vt:lpstr>
      <vt:lpstr>General Warnings</vt:lpstr>
      <vt:lpstr>Srun – CUDA task</vt:lpstr>
      <vt:lpstr>Srun – CUDA task</vt:lpstr>
      <vt:lpstr>Srun PyTorch Task</vt:lpstr>
      <vt:lpstr>Srun PyTorch Task</vt:lpstr>
      <vt:lpstr>Thank You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Baskerville</dc:title>
  <dc:creator>Gavin Yearwood (Advanced Research Computing)</dc:creator>
  <cp:lastModifiedBy>Gavin Yearwood (Advanced Research Computing)</cp:lastModifiedBy>
  <cp:revision>28</cp:revision>
  <dcterms:created xsi:type="dcterms:W3CDTF">2022-02-25T09:56:24Z</dcterms:created>
  <dcterms:modified xsi:type="dcterms:W3CDTF">2024-02-12T17:53:45Z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0x0101009C71041C9F274141A4E96805F65155C1</vt:lpwstr>
  </property>
</Properties>
</file>