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74" r:id="rId7"/>
    <p:sldId id="280" r:id="rId8"/>
    <p:sldId id="281" r:id="rId9"/>
    <p:sldId id="282" r:id="rId10"/>
    <p:sldId id="283" r:id="rId11"/>
    <p:sldId id="285" r:id="rId12"/>
    <p:sldId id="273" r:id="rId13"/>
    <p:sldId id="269" r:id="rId14"/>
    <p:sldId id="284" r:id="rId15"/>
    <p:sldId id="279" r:id="rId16"/>
    <p:sldId id="27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7381" y="1412776"/>
            <a:ext cx="9601067" cy="1728192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6456" y="3212853"/>
            <a:ext cx="9601993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" y="432726"/>
            <a:ext cx="3728540" cy="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1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29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45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89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7" y="476672"/>
            <a:ext cx="103632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844824"/>
            <a:ext cx="103632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7" y="476672"/>
            <a:ext cx="103632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844824"/>
            <a:ext cx="103632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958408"/>
            <a:ext cx="3728540" cy="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0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6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38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35EF-A6EE-47AC-A495-9B6E931EEBD2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8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tonybrook.edu/commcms/ookami/support/faq/_docs/Linaro-Ookami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Baskerville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Linaro</a:t>
            </a:r>
            <a:r>
              <a:rPr lang="en-GB" sz="3600" dirty="0"/>
              <a:t>-Forge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2A5FE-3B21-49E2-B81B-6DF5295DD562}"/>
              </a:ext>
            </a:extLst>
          </p:cNvPr>
          <p:cNvGrpSpPr/>
          <p:nvPr/>
        </p:nvGrpSpPr>
        <p:grpSpPr>
          <a:xfrm>
            <a:off x="4367093" y="3072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67B3AEE-392A-4D4A-8A2D-4C48F7AE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4BDA31-106D-446F-97BF-1C085E419056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7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8456-2A42-436C-8EB1-BBF67A6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Linaro</a:t>
            </a:r>
            <a:r>
              <a:rPr lang="en-GB" dirty="0"/>
              <a:t>-Forge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5E25-E500-40AC-8D30-798D8481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1030861" cy="4325466"/>
          </a:xfrm>
        </p:spPr>
        <p:txBody>
          <a:bodyPr>
            <a:noAutofit/>
          </a:bodyPr>
          <a:lstStyle/>
          <a:p>
            <a:r>
              <a:rPr lang="en-GB" sz="2400" dirty="0"/>
              <a:t>We will look at the GUI to examine the .map files</a:t>
            </a:r>
          </a:p>
          <a:p>
            <a:pPr lvl="1"/>
            <a:r>
              <a:rPr lang="en-GB" sz="2000" dirty="0"/>
              <a:t>CUDA Matrix Multiplication example</a:t>
            </a:r>
          </a:p>
          <a:p>
            <a:pPr lvl="1"/>
            <a:r>
              <a:rPr lang="en-GB" sz="2000" dirty="0"/>
              <a:t>CUDA MPI example</a:t>
            </a:r>
          </a:p>
          <a:p>
            <a:r>
              <a:rPr lang="en-GB" sz="2400" dirty="0"/>
              <a:t>Running an example job for DDT </a:t>
            </a:r>
          </a:p>
          <a:p>
            <a:r>
              <a:rPr lang="en-GB" sz="2400" dirty="0"/>
              <a:t>Learning the steps to do remote launch - </a:t>
            </a:r>
            <a:r>
              <a:rPr lang="en-GB" sz="2400" dirty="0">
                <a:hlinkClick r:id="rId2"/>
              </a:rPr>
              <a:t>https://www.stonybrook.edu/commcms/ookami/support/faq/_docs/Linaro-Ookami.pdf</a:t>
            </a:r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3BE7C-7EA9-4AC2-99C9-8B8D12FE904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7455160-C041-447F-AB31-D2EB7671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3F5121-C929-4834-A9D0-BCD96B0B65F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73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7916C-FD15-9AAC-FA77-48E1008A2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25FF-6CD8-B14F-2028-D13CD157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Linaro</a:t>
            </a:r>
            <a:r>
              <a:rPr lang="en-GB" dirty="0"/>
              <a:t>-Forge DDT GUI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AA2A57-E253-A26B-10A8-E582EE015B29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FE8CCD6E-0895-14B8-06F9-FBBA97F96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F082F0-EAC3-929A-E1D3-1573CF1FE6C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4DE5A35-D7FC-FDC3-3E9E-C865917A4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1" t="19732" r="54306" b="9068"/>
          <a:stretch/>
        </p:blipFill>
        <p:spPr>
          <a:xfrm>
            <a:off x="159027" y="1580322"/>
            <a:ext cx="7586164" cy="42440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A0191C-7458-6A64-4CCE-F6CBB7BEC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22748"/>
              </p:ext>
            </p:extLst>
          </p:nvPr>
        </p:nvGraphicFramePr>
        <p:xfrm>
          <a:off x="8282355" y="1580322"/>
          <a:ext cx="3071445" cy="4169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1445">
                  <a:extLst>
                    <a:ext uri="{9D8B030D-6E8A-4147-A177-3AD203B41FA5}">
                      <a16:colId xmlns:a16="http://schemas.microsoft.com/office/drawing/2014/main" val="2412056892"/>
                    </a:ext>
                  </a:extLst>
                </a:gridCol>
              </a:tblGrid>
              <a:tr h="34362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Key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6096763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(1) Menu Bar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106001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(2) Process Controls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7459985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(3) Process Groups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9333250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(4) Find File or Function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1063906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(5) Project Files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6694577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(6) Source Code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0683873"/>
                  </a:ext>
                </a:extLst>
              </a:tr>
              <a:tr h="5383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(7) Variable and Stack of Current Process/Thread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313251"/>
                  </a:ext>
                </a:extLst>
              </a:tr>
              <a:tr h="5383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(8) Parallel Stack, IO and Breakpoints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102813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(9) Evaluate Window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547169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(10) Status Bar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30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07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9B778-849A-730C-8615-8C6A14AD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4D14-A5B4-593B-A836-FF447972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/>
              <a:t>Remote Launch / Remote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1F18-6AC3-E667-9760-E411F3DA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000" dirty="0"/>
              <a:t>Configuration directory is in ~/.</a:t>
            </a:r>
            <a:r>
              <a:rPr lang="en-GB" sz="2000" dirty="0" err="1"/>
              <a:t>allinea</a:t>
            </a:r>
            <a:endParaRPr lang="en-GB" sz="2000" dirty="0"/>
          </a:p>
          <a:p>
            <a:pPr lvl="1"/>
            <a:r>
              <a:rPr lang="en-GB" sz="1600" dirty="0" err="1"/>
              <a:t>Allinea</a:t>
            </a:r>
            <a:r>
              <a:rPr lang="en-GB" sz="1600" dirty="0"/>
              <a:t> originally created Forge</a:t>
            </a:r>
          </a:p>
          <a:p>
            <a:pPr lvl="1"/>
            <a:r>
              <a:rPr lang="en-GB" sz="1600" dirty="0"/>
              <a:t>Must place remote-script in this location</a:t>
            </a:r>
          </a:p>
          <a:p>
            <a:r>
              <a:rPr lang="en-GB" sz="2000" dirty="0"/>
              <a:t>Have to signify remote launch in the GUI</a:t>
            </a:r>
          </a:p>
          <a:p>
            <a:r>
              <a:rPr lang="en-GB" sz="2000" dirty="0"/>
              <a:t>Identify compute node for hostname</a:t>
            </a:r>
          </a:p>
          <a:p>
            <a:r>
              <a:rPr lang="en-GB" sz="2000" dirty="0"/>
              <a:t>Can test remote launch to make sure it connects</a:t>
            </a:r>
          </a:p>
          <a:p>
            <a:r>
              <a:rPr lang="en-GB" sz="2000" dirty="0"/>
              <a:t>Once connected can submit jobs to the queue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163420-3872-8F39-3084-95296CD6B77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FC2EF20-5230-D62F-F181-CF88EF32B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A09A24-F91F-FE9E-346A-89A77D1CEE0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56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8456-2A42-436C-8EB1-BBF67A6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20892"/>
            <a:ext cx="10363200" cy="1143000"/>
          </a:xfrm>
        </p:spPr>
        <p:txBody>
          <a:bodyPr/>
          <a:lstStyle/>
          <a:p>
            <a:pPr algn="ctr"/>
            <a:r>
              <a:rPr lang="en-GB" dirty="0" err="1"/>
              <a:t>Linaro</a:t>
            </a:r>
            <a:r>
              <a:rPr lang="en-GB" dirty="0"/>
              <a:t> Forge GUI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3BE7C-7EA9-4AC2-99C9-8B8D12FE904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7455160-C041-447F-AB31-D2EB7671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3F5121-C929-4834-A9D0-BCD96B0B65F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20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9BB63F-6C97-4891-B576-20CDD464FFEE}"/>
              </a:ext>
            </a:extLst>
          </p:cNvPr>
          <p:cNvGrpSpPr/>
          <p:nvPr/>
        </p:nvGrpSpPr>
        <p:grpSpPr>
          <a:xfrm>
            <a:off x="4367555" y="261114"/>
            <a:ext cx="960359" cy="877088"/>
            <a:chOff x="4215988" y="5793696"/>
            <a:chExt cx="960359" cy="877088"/>
          </a:xfrm>
        </p:grpSpPr>
        <p:pic>
          <p:nvPicPr>
            <p:cNvPr id="10" name="Picture 9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15B4298-3C10-4812-8865-6EC37F1A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91748F-BD58-42C1-80A6-566F2E3DE47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572A95-B672-4810-3B7E-D4AE72927C4F}"/>
              </a:ext>
            </a:extLst>
          </p:cNvPr>
          <p:cNvSpPr txBox="1"/>
          <p:nvPr/>
        </p:nvSpPr>
        <p:spPr>
          <a:xfrm>
            <a:off x="527381" y="3532367"/>
            <a:ext cx="912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Georgia" panose="02040502050405020303" pitchFamily="18" charset="0"/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53846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E5681-3872-4A5A-A202-8D0F22BC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understand how, why and when to use </a:t>
            </a:r>
            <a:r>
              <a:rPr lang="en-GB" dirty="0" err="1"/>
              <a:t>Linaro</a:t>
            </a:r>
            <a:r>
              <a:rPr lang="en-GB" dirty="0"/>
              <a:t>-Forge</a:t>
            </a:r>
          </a:p>
          <a:p>
            <a:pPr lvl="1"/>
            <a:r>
              <a:rPr lang="en-GB" dirty="0"/>
              <a:t>DDT - </a:t>
            </a:r>
          </a:p>
          <a:p>
            <a:pPr lvl="1"/>
            <a:r>
              <a:rPr lang="en-GB" dirty="0"/>
              <a:t>MAP - </a:t>
            </a:r>
          </a:p>
          <a:p>
            <a:r>
              <a:rPr lang="en-GB" dirty="0"/>
              <a:t>Using </a:t>
            </a:r>
            <a:r>
              <a:rPr lang="en-GB" dirty="0" err="1"/>
              <a:t>Linaro</a:t>
            </a:r>
            <a:r>
              <a:rPr lang="en-GB" dirty="0"/>
              <a:t>-Forge on BlueBEAR</a:t>
            </a:r>
          </a:p>
          <a:p>
            <a:pPr lvl="1"/>
            <a:r>
              <a:rPr lang="en-GB" dirty="0"/>
              <a:t>Command Line</a:t>
            </a:r>
          </a:p>
          <a:p>
            <a:pPr lvl="1"/>
            <a:r>
              <a:rPr lang="en-GB" dirty="0"/>
              <a:t>GUI</a:t>
            </a:r>
          </a:p>
          <a:p>
            <a:pPr lvl="2"/>
            <a:r>
              <a:rPr lang="en-GB" dirty="0"/>
              <a:t>Single GPU</a:t>
            </a:r>
          </a:p>
          <a:p>
            <a:pPr lvl="2"/>
            <a:r>
              <a:rPr lang="en-GB" dirty="0"/>
              <a:t>Multi-GPU / MPI with remote launch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7EABAA-845F-4BE5-B806-9A2656393F25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E14EC56-F99D-4625-87B3-D3B7B8EC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2A818-C08B-490F-8E58-CE18127D5B3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9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3E40E-1226-FDD5-85DE-C3C0A30A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7492-E833-02A4-EBB6-777DE14E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/>
              <a:t>DDT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2E55-508E-CFCC-A0C9-77818B8E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dirty="0"/>
              <a:t>DDT is the debugger</a:t>
            </a:r>
          </a:p>
          <a:p>
            <a:r>
              <a:rPr lang="en-GB" dirty="0"/>
              <a:t>Used for static analysis that analyses potential problems in the source code.</a:t>
            </a:r>
          </a:p>
          <a:p>
            <a:r>
              <a:rPr lang="en-GB" dirty="0"/>
              <a:t>Integrated memory debugging that can catch reads and writes out of array bounds</a:t>
            </a:r>
          </a:p>
          <a:p>
            <a:r>
              <a:rPr lang="en-GB" dirty="0"/>
              <a:t>scalable beyond the </a:t>
            </a:r>
            <a:r>
              <a:rPr lang="en-GB" dirty="0" err="1"/>
              <a:t>petascale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7B0D9E-3E95-BC09-160B-F4722D5D759D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BF7FE65B-6CA1-CEE6-5AF5-78389F976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7C17DA-D90E-CC7F-D5A9-5F0EC032EC1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57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0D64-B61C-3C54-62C0-5F228E55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0A53-BF30-FAFB-34E0-78B3A30A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/>
              <a:t>DDT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1C2E-4D83-3CE2-2FF0-D3C3D420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dirty="0"/>
              <a:t>Programs must be compiled with the addition of the debug flag</a:t>
            </a:r>
          </a:p>
          <a:p>
            <a:r>
              <a:rPr lang="en-GB" dirty="0"/>
              <a:t> Static analysis</a:t>
            </a:r>
          </a:p>
          <a:p>
            <a:pPr lvl="1"/>
            <a:r>
              <a:rPr lang="en-GB" dirty="0"/>
              <a:t>Buffer overflows	</a:t>
            </a:r>
          </a:p>
          <a:p>
            <a:pPr lvl="1"/>
            <a:r>
              <a:rPr lang="en-GB" dirty="0"/>
              <a:t>Memory leaks</a:t>
            </a:r>
          </a:p>
          <a:p>
            <a:pPr lvl="1"/>
            <a:r>
              <a:rPr lang="en-GB" dirty="0"/>
              <a:t>Unused variables</a:t>
            </a:r>
          </a:p>
          <a:p>
            <a:r>
              <a:rPr lang="en-GB" dirty="0"/>
              <a:t>Version control</a:t>
            </a:r>
          </a:p>
          <a:p>
            <a:pPr lvl="1"/>
            <a:r>
              <a:rPr lang="en-GB" dirty="0"/>
              <a:t>Can see line by line information from Git</a:t>
            </a:r>
          </a:p>
          <a:p>
            <a:pPr lvl="1"/>
            <a:r>
              <a:rPr lang="en-GB" dirty="0"/>
              <a:t>Option found in the view member</a:t>
            </a:r>
          </a:p>
          <a:p>
            <a:pPr lvl="1"/>
            <a:r>
              <a:rPr lang="en-GB" dirty="0"/>
              <a:t>Can view commit messages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1019C5-DF6F-409F-B246-13E4D4F6B9EC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4DB6E9B5-5952-6278-8B1F-3CF20EA5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2A9C4E-AA00-170E-E15A-93C3A672A1FC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698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4B076-9342-6086-AB13-6330CED8C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AFBE-29EA-20FD-BF7A-B568283F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FC77-96D3-1653-014F-875B9EA8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dirty="0"/>
              <a:t>Parallel profiler</a:t>
            </a:r>
          </a:p>
          <a:p>
            <a:pPr lvl="1"/>
            <a:r>
              <a:rPr lang="en-GB" dirty="0"/>
              <a:t> Run code and looks at what sections took the longest and why</a:t>
            </a:r>
          </a:p>
          <a:p>
            <a:r>
              <a:rPr lang="en-GB" dirty="0"/>
              <a:t>Source level profiler</a:t>
            </a:r>
          </a:p>
          <a:p>
            <a:r>
              <a:rPr lang="en-GB" dirty="0"/>
              <a:t>Works like DDT with compiled code with the debug flag</a:t>
            </a:r>
          </a:p>
          <a:p>
            <a:r>
              <a:rPr lang="en-GB" dirty="0"/>
              <a:t>Creates a .map file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4DB9C-CDEF-848C-6286-B826AD15CE02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EAD651B-B09F-60A8-ADB2-E07B37D1C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4EF7208-C5FD-7E08-82CB-3693D8622D2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51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21F2F-64A7-7C2A-33BB-8D92AE8D2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EF06-FA6D-C113-D024-05CB63F7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/>
              <a:t>MAP Colour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51F8-5CD3-1A9F-0EDE-1C1AD25F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5175344" cy="4325466"/>
          </a:xfrm>
        </p:spPr>
        <p:txBody>
          <a:bodyPr>
            <a:noAutofit/>
          </a:bodyPr>
          <a:lstStyle/>
          <a:p>
            <a:r>
              <a:rPr lang="en-GB" dirty="0"/>
              <a:t>Dark green -  Single threaded computational</a:t>
            </a:r>
          </a:p>
          <a:p>
            <a:r>
              <a:rPr lang="en-GB" dirty="0"/>
              <a:t>Blue - MPI communication and wait time</a:t>
            </a:r>
          </a:p>
          <a:p>
            <a:r>
              <a:rPr lang="en-GB" dirty="0"/>
              <a:t>Dark purple – Accelerator</a:t>
            </a:r>
          </a:p>
          <a:p>
            <a:r>
              <a:rPr lang="en-GB" dirty="0"/>
              <a:t>Different colours for OpenMP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A5E634-30F9-34D2-9ADB-F22EBAA5CAAE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A136FE15-E4E6-258D-EA31-6662A1F37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B9EB2B-33A3-A205-7D33-E1E7B85B4AE3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991B356-9736-4EC9-423E-295D71AAC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95" r="50000" b="29258"/>
          <a:stretch/>
        </p:blipFill>
        <p:spPr>
          <a:xfrm>
            <a:off x="5897461" y="1600622"/>
            <a:ext cx="6096000" cy="27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4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47724-2EFC-C282-712A-82555B9B3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0AC-60D4-948B-0A9A-CB2D7D42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Linaro</a:t>
            </a:r>
            <a:r>
              <a:rPr lang="en-GB" dirty="0"/>
              <a:t>-Forge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A364-1BCA-812A-EAF4-8D8E788E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000" dirty="0"/>
              <a:t>Forge examples present in: /bask/projects/v/vjgo8416-training24/</a:t>
            </a:r>
            <a:r>
              <a:rPr lang="en-GB" sz="2000" dirty="0" err="1"/>
              <a:t>forge_examples</a:t>
            </a:r>
            <a:endParaRPr lang="en-GB" sz="2000" dirty="0"/>
          </a:p>
          <a:p>
            <a:r>
              <a:rPr lang="en-GB" sz="2000" dirty="0"/>
              <a:t>We will look at examples creating DDT reports:</a:t>
            </a:r>
          </a:p>
          <a:p>
            <a:pPr lvl="1"/>
            <a:r>
              <a:rPr lang="en-GB" sz="1600" dirty="0" err="1"/>
              <a:t>wave_c</a:t>
            </a:r>
            <a:endParaRPr lang="en-GB" sz="1600" dirty="0"/>
          </a:p>
          <a:p>
            <a:pPr lvl="1"/>
            <a:r>
              <a:rPr lang="en-GB" sz="1600" dirty="0" err="1"/>
              <a:t>matrixMul</a:t>
            </a:r>
            <a:r>
              <a:rPr lang="en-GB" sz="1600" dirty="0"/>
              <a:t> (</a:t>
            </a:r>
            <a:r>
              <a:rPr lang="en-GB" sz="1600" dirty="0" err="1"/>
              <a:t>cuda</a:t>
            </a:r>
            <a:r>
              <a:rPr lang="en-GB" sz="1600" dirty="0"/>
              <a:t>)</a:t>
            </a:r>
          </a:p>
          <a:p>
            <a:r>
              <a:rPr lang="en-GB" sz="2000" dirty="0"/>
              <a:t>Will see how to create MAP file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85AB97-0653-FAFF-B291-3DBD613C5435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09B4E894-1305-E64F-1761-BFB78434B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B5382D1-6C41-4925-F81C-ECD4CF7FB00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676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F991D-C414-C35A-937A-AC60A3308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D9C9-5708-6774-6AD1-EC9B8556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Wave_c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2002-2ADE-EB8D-0527-DAE45509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5972301" cy="4325466"/>
          </a:xfrm>
        </p:spPr>
        <p:txBody>
          <a:bodyPr>
            <a:noAutofit/>
          </a:bodyPr>
          <a:lstStyle/>
          <a:p>
            <a:r>
              <a:rPr lang="en-GB" sz="2000" dirty="0"/>
              <a:t>Implements the concurrent wave equation</a:t>
            </a:r>
          </a:p>
          <a:p>
            <a:r>
              <a:rPr lang="en-GB" sz="2000" dirty="0"/>
              <a:t> A vibrating string is decomposed into points.  Each task is responsible for updating the amplitude of a number of points over time.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openmpi-compat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--offline -o wave.html --np 10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forge_examples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wave_c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openmpi-compat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--offline -o wave_trace.html --trace-at=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forge_examples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/wave.c:121,x --np 10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forge_examples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wave_c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 --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openmpi-compat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--profile --np ${SLURM_NTASKS}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wave_c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C644C9-46D4-FF0C-AA8F-EAADBDD495CC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8CF1830-7D2F-3837-E76B-324F1CB62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217887-82FC-EA1F-BC37-5232496506E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F9D2FB7-DB4A-19C8-C44F-3B3A486E2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7" t="23785" r="64737" b="24150"/>
          <a:stretch/>
        </p:blipFill>
        <p:spPr>
          <a:xfrm>
            <a:off x="6488147" y="1399878"/>
            <a:ext cx="5375997" cy="40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4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42CD9-D1F4-868E-5E15-665E7520C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78DF-3766-4842-121B-BDEE0F94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398" y="2857500"/>
            <a:ext cx="10363200" cy="1143000"/>
          </a:xfrm>
        </p:spPr>
        <p:txBody>
          <a:bodyPr/>
          <a:lstStyle/>
          <a:p>
            <a:pPr algn="ctr"/>
            <a:r>
              <a:rPr lang="en-GB" dirty="0"/>
              <a:t>Command line Profiling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ABFEAE-7C59-80E4-DDE9-2EB4E99BCAAE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E427B7F-2553-AE1D-10A8-CAAE6D464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60E3F9-ED2F-02FF-2A3F-A7B87DE7EF5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48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5D44C0-C3E8-428B-9FCE-40E064401842}" vid="{729E5D17-CDD5-43FA-A295-A2C5A9E60BC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71041C9F274141A4E96805F65155C1" ma:contentTypeVersion="13" ma:contentTypeDescription="Create a new document." ma:contentTypeScope="" ma:versionID="c6c70b33db45faf9dbca2c05f084e7b3">
  <xsd:schema xmlns:xsd="http://www.w3.org/2001/XMLSchema" xmlns:xs="http://www.w3.org/2001/XMLSchema" xmlns:p="http://schemas.microsoft.com/office/2006/metadata/properties" xmlns:ns2="f2db46ab-f0a3-4cc0-b136-b94a355c2869" xmlns:ns3="9d8cecb3-2158-493e-b8e4-663934528c1e" targetNamespace="http://schemas.microsoft.com/office/2006/metadata/properties" ma:root="true" ma:fieldsID="9bc30035de7284e0d24238356217a3ab" ns2:_="" ns3:_="">
    <xsd:import namespace="f2db46ab-f0a3-4cc0-b136-b94a355c2869"/>
    <xsd:import namespace="9d8cecb3-2158-493e-b8e4-663934528c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db46ab-f0a3-4cc0-b136-b94a355c2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ecb3-2158-493e-b8e4-663934528c1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F68A6-CEE2-4EF9-8B03-B78E3C1E7F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db46ab-f0a3-4cc0-b136-b94a355c2869"/>
    <ds:schemaRef ds:uri="9d8cecb3-2158-493e-b8e4-663934528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3731A9-97AF-4DDB-A94A-9053EAA7AAD3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f2a5c867-8bc4-4701-a02a-8b2cd2f6996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1C33FEC-652C-4516-A579-CBB40620CA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Baskerville Hackathon Powerpoint</Template>
  <TotalTime>2231</TotalTime>
  <Words>504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Georgia</vt:lpstr>
      <vt:lpstr>Office Theme</vt:lpstr>
      <vt:lpstr>Baskerville</vt:lpstr>
      <vt:lpstr>Session Objectives</vt:lpstr>
      <vt:lpstr>DDT</vt:lpstr>
      <vt:lpstr>DDT</vt:lpstr>
      <vt:lpstr>MAP</vt:lpstr>
      <vt:lpstr>MAP Colour scheme</vt:lpstr>
      <vt:lpstr>Linaro-Forge Command Line</vt:lpstr>
      <vt:lpstr>Wave_c</vt:lpstr>
      <vt:lpstr>Command line Profiling</vt:lpstr>
      <vt:lpstr>Linaro-Forge GUI</vt:lpstr>
      <vt:lpstr>Linaro-Forge DDT GUI</vt:lpstr>
      <vt:lpstr>Remote Launch / Remote Client</vt:lpstr>
      <vt:lpstr>Linaro Forge GUI</vt:lpstr>
      <vt:lpstr>Thank You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Baskerville</dc:title>
  <dc:creator>Gavin Yearwood (Advanced Research Computing)</dc:creator>
  <cp:lastModifiedBy>Gavin Yearwood (Advanced Research Computing)</cp:lastModifiedBy>
  <cp:revision>36</cp:revision>
  <dcterms:created xsi:type="dcterms:W3CDTF">2022-02-25T09:56:24Z</dcterms:created>
  <dcterms:modified xsi:type="dcterms:W3CDTF">2024-02-13T16:14:56Z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0x0101009C71041C9F274141A4E96805F65155C1</vt:lpwstr>
  </property>
</Properties>
</file>