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74" r:id="rId7"/>
    <p:sldId id="270" r:id="rId8"/>
    <p:sldId id="269" r:id="rId9"/>
    <p:sldId id="273" r:id="rId10"/>
    <p:sldId id="280" r:id="rId11"/>
    <p:sldId id="281" r:id="rId12"/>
    <p:sldId id="283" r:id="rId13"/>
    <p:sldId id="282" r:id="rId14"/>
    <p:sldId id="275" r:id="rId15"/>
    <p:sldId id="279" r:id="rId16"/>
    <p:sldId id="284" r:id="rId17"/>
    <p:sldId id="288" r:id="rId18"/>
    <p:sldId id="277" r:id="rId19"/>
    <p:sldId id="291" r:id="rId20"/>
    <p:sldId id="293" r:id="rId21"/>
    <p:sldId id="292" r:id="rId22"/>
    <p:sldId id="294" r:id="rId23"/>
    <p:sldId id="296" r:id="rId24"/>
    <p:sldId id="297" r:id="rId25"/>
    <p:sldId id="295" r:id="rId26"/>
    <p:sldId id="298" r:id="rId27"/>
    <p:sldId id="289" r:id="rId28"/>
    <p:sldId id="259" r:id="rId29"/>
    <p:sldId id="286" r:id="rId30"/>
    <p:sldId id="285" r:id="rId31"/>
    <p:sldId id="287" r:id="rId32"/>
    <p:sldId id="278" r:id="rId33"/>
    <p:sldId id="276" r:id="rId34"/>
    <p:sldId id="290" r:id="rId35"/>
    <p:sldId id="26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" y="432726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9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4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89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958408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0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6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8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EF-A6EE-47AC-A495-9B6E931EEBD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8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askerville.ac.uk/interactive-job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baskerville.ac.uk/interactive-job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skerville-hpc/2024-02-14-Turing-Training/tree/main/Interactive_job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VIDIA/nvbench/issu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skerville-hpc/2024-02-14-Turing-Training/tree/main/Interactive_job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skerville-hpc/2024-02-14-Turing-Training/tree/main/Interactive_job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VIDIA/cuda-samples/archive/refs/tags/v11.6.tar.gz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pi.org/project/test-pytorch-gpu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muxcheatshee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Baskerville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Interactive Jobs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2A5FE-3B21-49E2-B81B-6DF5295DD562}"/>
              </a:ext>
            </a:extLst>
          </p:cNvPr>
          <p:cNvGrpSpPr/>
          <p:nvPr/>
        </p:nvGrpSpPr>
        <p:grpSpPr>
          <a:xfrm>
            <a:off x="4367093" y="3072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7B3AEE-392A-4D4A-8A2D-4C48F7AE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BDA31-106D-446F-97BF-1C085E41905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C309-8564-252D-CBB9-6643688C0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C725-9F72-04F7-D95D-9E3F9BFB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20892"/>
            <a:ext cx="10363200" cy="1143000"/>
          </a:xfrm>
        </p:spPr>
        <p:txBody>
          <a:bodyPr/>
          <a:lstStyle/>
          <a:p>
            <a:pPr algn="ctr"/>
            <a:r>
              <a:rPr lang="en-GB" dirty="0"/>
              <a:t>Starting an interactive job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89502-3AD5-CFB6-7B72-60F9C89C85D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E22FAC14-0217-00C8-CB1E-CBCD51C86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8D5E7A8-3D71-028A-831D-971C4CDA0DEA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19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1BC6-E61C-0AE4-E077-CFC000E2E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721-4A55-01F1-268C-BD2ED72C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Jobs and </a:t>
            </a:r>
            <a:r>
              <a:rPr lang="en-GB" dirty="0" err="1"/>
              <a:t>Srun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4FC02-5374-7222-6C4C-E0417C7A6E5B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F6E363-B856-8920-3513-D2E7C3391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CBA636-CC46-6AF7-1F47-F50AC283A56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5D0B93-D3B3-8DA6-8993-BCA70759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62468"/>
            <a:ext cx="4915288" cy="3888432"/>
          </a:xfrm>
        </p:spPr>
        <p:txBody>
          <a:bodyPr/>
          <a:lstStyle/>
          <a:p>
            <a:r>
              <a:rPr lang="en-GB" dirty="0"/>
              <a:t>Main way to start an interactive job is with a </a:t>
            </a:r>
            <a:r>
              <a:rPr lang="en-GB" dirty="0" err="1"/>
              <a:t>srun</a:t>
            </a:r>
            <a:r>
              <a:rPr lang="en-GB" dirty="0"/>
              <a:t> command: </a:t>
            </a:r>
            <a:r>
              <a:rPr lang="en-GB" dirty="0">
                <a:hlinkClick r:id="rId3"/>
              </a:rPr>
              <a:t>https://docs.baskerville.ac.uk/interactive-jobs/</a:t>
            </a:r>
            <a:endParaRPr lang="en-GB" dirty="0"/>
          </a:p>
          <a:p>
            <a:r>
              <a:rPr lang="en-GB" dirty="0"/>
              <a:t>Various </a:t>
            </a:r>
            <a:r>
              <a:rPr lang="en-GB" dirty="0" err="1"/>
              <a:t>srun</a:t>
            </a:r>
            <a:r>
              <a:rPr lang="en-GB" dirty="0"/>
              <a:t> options</a:t>
            </a:r>
          </a:p>
          <a:p>
            <a:r>
              <a:rPr lang="en-GB" dirty="0"/>
              <a:t>Can turn it into a script for ease of use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04ECC1A-2D8A-DA67-B92C-E9732F69F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28533"/>
              </p:ext>
            </p:extLst>
          </p:nvPr>
        </p:nvGraphicFramePr>
        <p:xfrm>
          <a:off x="5538597" y="1466286"/>
          <a:ext cx="6281492" cy="404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719">
                  <a:extLst>
                    <a:ext uri="{9D8B030D-6E8A-4147-A177-3AD203B41FA5}">
                      <a16:colId xmlns:a16="http://schemas.microsoft.com/office/drawing/2014/main" val="1304923404"/>
                    </a:ext>
                  </a:extLst>
                </a:gridCol>
                <a:gridCol w="4135773">
                  <a:extLst>
                    <a:ext uri="{9D8B030D-6E8A-4147-A177-3AD203B41FA5}">
                      <a16:colId xmlns:a16="http://schemas.microsoft.com/office/drawing/2014/main" val="1305314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9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pty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Requests a `bash` shell on the compute node. The `--</a:t>
                      </a:r>
                      <a:r>
                        <a:rPr lang="en-GB" dirty="0" err="1"/>
                        <a:t>pty</a:t>
                      </a:r>
                      <a:r>
                        <a:rPr lang="en-GB" dirty="0"/>
                        <a:t>` option must be given at the end of the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--export=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exports a required subset of environment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4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request of interactive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8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QoS for the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1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account under which you run this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4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gpu:n</a:t>
                      </a:r>
                      <a:endParaRPr lang="en-GB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GPUs for this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Optional </a:t>
                      </a:r>
                      <a:r>
                        <a:rPr lang="en-GB" b="0" dirty="0"/>
                        <a:t>X11 forwarding and GUI options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5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4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9B778-849A-730C-8615-8C6A14AD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D14-A5B4-593B-A836-FF447972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General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1F18-6AC3-E667-9760-E411F3DA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Try not to leave interactive jobs idle</a:t>
            </a:r>
          </a:p>
          <a:p>
            <a:pPr lvl="1"/>
            <a:r>
              <a:rPr lang="en-GB" sz="1600" dirty="0"/>
              <a:t>If job will take a long time detach </a:t>
            </a:r>
            <a:r>
              <a:rPr lang="en-GB" sz="1600" dirty="0" err="1"/>
              <a:t>tmux</a:t>
            </a:r>
            <a:r>
              <a:rPr lang="en-GB" sz="1600" dirty="0"/>
              <a:t> session and resume later</a:t>
            </a:r>
          </a:p>
          <a:p>
            <a:r>
              <a:rPr lang="en-GB" sz="2000" dirty="0"/>
              <a:t>Try to keep </a:t>
            </a:r>
            <a:r>
              <a:rPr lang="en-GB" sz="2000" dirty="0" err="1"/>
              <a:t>tmux</a:t>
            </a:r>
            <a:r>
              <a:rPr lang="en-GB" sz="2000" dirty="0"/>
              <a:t> sessions, session specific close and start a new one for a new session</a:t>
            </a:r>
          </a:p>
          <a:p>
            <a:r>
              <a:rPr lang="en-GB" sz="2000" dirty="0" err="1"/>
              <a:t>Tmux</a:t>
            </a:r>
            <a:r>
              <a:rPr lang="en-GB" sz="2000" dirty="0"/>
              <a:t> is not infallible, and sessions can end unexpectedly especially if there is a problem with a login node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163420-3872-8F39-3084-95296CD6B77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FC2EF20-5230-D62F-F181-CF88EF32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A09A24-F91F-FE9E-346A-89A77D1CEE0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56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F3B1-361C-8A9E-6ED4-70DEA274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9A-C3DB-5FBA-A74A-DD3CD99F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Starting an interactive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2939-6818-8A7E-D9CC-F69EFE6D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000" dirty="0"/>
              <a:t>Start a </a:t>
            </a:r>
            <a:r>
              <a:rPr lang="en-GB" sz="2000" dirty="0" err="1"/>
              <a:t>tmux</a:t>
            </a:r>
            <a:r>
              <a:rPr lang="en-GB" sz="2000" dirty="0"/>
              <a:t> session</a:t>
            </a:r>
          </a:p>
          <a:p>
            <a:r>
              <a:rPr lang="en-GB" sz="2000" dirty="0"/>
              <a:t>Split to 2 panes</a:t>
            </a:r>
          </a:p>
          <a:p>
            <a:r>
              <a:rPr lang="en-GB" sz="2000" dirty="0"/>
              <a:t>Start an interactive session in one of the panes:</a:t>
            </a:r>
          </a:p>
          <a:p>
            <a:pPr lvl="1"/>
            <a:r>
              <a:rPr lang="en-GB" sz="1600" dirty="0"/>
              <a:t>Interactive execution files:</a:t>
            </a:r>
          </a:p>
          <a:p>
            <a:pPr lvl="2"/>
            <a:r>
              <a:rPr lang="en-GB" sz="1200" dirty="0"/>
              <a:t>srun_rfi.sh and srun_diamond.sh</a:t>
            </a:r>
          </a:p>
          <a:p>
            <a:pPr lvl="2"/>
            <a:r>
              <a:rPr lang="en-GB" sz="1200" dirty="0"/>
              <a:t>Job is requesting 1 GPU and </a:t>
            </a:r>
            <a:r>
              <a:rPr lang="en-GB" sz="1200" dirty="0" err="1"/>
              <a:t>ntasks</a:t>
            </a:r>
            <a:r>
              <a:rPr lang="en-GB" sz="1200" dirty="0"/>
              <a:t>=36 over 1 node for 2 hours</a:t>
            </a:r>
          </a:p>
          <a:p>
            <a:pPr lvl="1"/>
            <a:r>
              <a:rPr lang="en-GB" sz="1600" dirty="0"/>
              <a:t>Can use commands found </a:t>
            </a:r>
            <a:r>
              <a:rPr lang="en-GB" sz="1800" dirty="0">
                <a:hlinkClick r:id="rId2"/>
              </a:rPr>
              <a:t>https://docs.baskerville.ac.uk/interactive-jobs/</a:t>
            </a:r>
            <a:r>
              <a:rPr lang="en-GB" sz="1800" dirty="0"/>
              <a:t> - with reservation flag</a:t>
            </a:r>
          </a:p>
          <a:p>
            <a:pPr lvl="1"/>
            <a:r>
              <a:rPr lang="en-GB" sz="1800" dirty="0"/>
              <a:t>In the other pane ssh to the compute node and run:</a:t>
            </a:r>
          </a:p>
          <a:p>
            <a:pPr lvl="2"/>
            <a:r>
              <a:rPr lang="en-GB" sz="1400" dirty="0"/>
              <a:t>`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watch -n 1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GB" sz="2200" dirty="0"/>
              <a:t>Now on a compute node you can do the following tasks</a:t>
            </a:r>
          </a:p>
          <a:p>
            <a:endParaRPr lang="en-GB" sz="2200" dirty="0"/>
          </a:p>
          <a:p>
            <a:pPr lvl="1"/>
            <a:endParaRPr lang="en-GB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824335-3526-CD74-55E8-D2280F25875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435816E0-8C6D-0333-E1B3-F4E34AEA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77D92E-3322-E93F-7D66-8C2675C1FF6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60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2B51B-CD70-1F3B-5195-DDDCDA955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7F66-36B2-54CE-B3B8-A629A95E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nvidia-smi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E8F5-03D2-2176-6F76-1B23A0A9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3686821" cy="4325466"/>
          </a:xfrm>
        </p:spPr>
        <p:txBody>
          <a:bodyPr>
            <a:noAutofit/>
          </a:bodyPr>
          <a:lstStyle/>
          <a:p>
            <a:r>
              <a:rPr lang="en-GB" sz="2400" dirty="0"/>
              <a:t>Use it to monitor GPU</a:t>
            </a:r>
          </a:p>
          <a:p>
            <a:pPr lvl="1"/>
            <a:r>
              <a:rPr lang="en-GB" sz="2000" dirty="0"/>
              <a:t>Memory (GPU memory)</a:t>
            </a:r>
          </a:p>
          <a:p>
            <a:pPr lvl="1"/>
            <a:r>
              <a:rPr lang="en-GB" sz="2000" dirty="0"/>
              <a:t>Power consumption</a:t>
            </a:r>
          </a:p>
          <a:p>
            <a:pPr lvl="1"/>
            <a:r>
              <a:rPr lang="en-GB" sz="2000" dirty="0"/>
              <a:t>Temperature</a:t>
            </a:r>
          </a:p>
          <a:p>
            <a:pPr lvl="1"/>
            <a:r>
              <a:rPr lang="en-GB" sz="2000" dirty="0"/>
              <a:t>GPU utilisation</a:t>
            </a:r>
          </a:p>
          <a:p>
            <a:pPr lvl="1"/>
            <a:r>
              <a:rPr lang="en-GB" sz="2000" dirty="0"/>
              <a:t>Processes on GPU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90C55-521A-2596-F48C-E0BC884214C3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BEF3B3A-28F6-4E7C-0452-A594056F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497669-EB3A-C3F8-3E7B-52F924BBF25A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C71BB81-5E9E-1B55-6528-6CE667C4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89" t="39335" r="66739" b="17426"/>
          <a:stretch/>
        </p:blipFill>
        <p:spPr>
          <a:xfrm>
            <a:off x="4299258" y="1363584"/>
            <a:ext cx="7518367" cy="36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7F172-10E2-3E50-CFCD-B6D3380CD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17A-87BF-A203-8771-5CC906B2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24" y="2857500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Srun</a:t>
            </a:r>
            <a:r>
              <a:rPr lang="en-GB" dirty="0"/>
              <a:t> – CUDA task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EA1242-F098-608F-0C40-245DE792BDB1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CF86FDC-DE9D-C8C2-BC1E-183085534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0053B1-F8CA-E1D1-04E5-AE4B10368FD0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38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7E205-716C-4F2E-58F6-255F33F34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91F7-2270-4428-2C51-9B391E3C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Srun</a:t>
            </a:r>
            <a:r>
              <a:rPr lang="en-GB" dirty="0"/>
              <a:t> – CUDA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3DEC-C776-5255-7064-4B960208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We will cover the examination and running of a CUDA example as an interactive job</a:t>
            </a:r>
          </a:p>
          <a:p>
            <a:r>
              <a:rPr lang="en-GB" sz="2400" dirty="0"/>
              <a:t>Obtaining the CUDA samples with the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GB" sz="2400" dirty="0"/>
              <a:t> command</a:t>
            </a:r>
          </a:p>
          <a:p>
            <a:r>
              <a:rPr lang="en-GB" sz="2400" dirty="0"/>
              <a:t>Loading the correct modules</a:t>
            </a:r>
          </a:p>
          <a:p>
            <a:r>
              <a:rPr lang="en-GB" sz="2400" dirty="0"/>
              <a:t>Compiling our example using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Running the example and examining the GPU with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r>
              <a:rPr lang="en-GB" sz="2400" dirty="0"/>
              <a:t> (</a:t>
            </a:r>
            <a:r>
              <a:rPr lang="en-GB" sz="2400" dirty="0" err="1"/>
              <a:t>tmux</a:t>
            </a:r>
            <a:r>
              <a:rPr lang="en-GB" sz="2400" dirty="0"/>
              <a:t> needed)</a:t>
            </a:r>
          </a:p>
          <a:p>
            <a:r>
              <a:rPr lang="en-GB" sz="2400" dirty="0"/>
              <a:t>Example scripts found </a:t>
            </a:r>
            <a:r>
              <a:rPr lang="en-GB" sz="2400" dirty="0">
                <a:hlinkClick r:id="rId2"/>
              </a:rPr>
              <a:t>https://github.com/baskerville-hpc/2024-02-14-Turing-Training/tree/main/Interactive_jobs</a:t>
            </a:r>
            <a:endParaRPr lang="en-GB" sz="2400" dirty="0"/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907BB2-7D4A-53C5-ECBD-B6F77BBD07D6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153DD07-5AB3-D0A7-2F10-CF8BFCA02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AE9548-30DE-CB79-65E7-17E92BF67CC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93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69C9F-890C-FDD8-DC17-413DBDF7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1407-5444-EB39-0322-1616A62E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CUDA task – Compiling CUDA 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009A-51A4-8A17-0A37-4405B2F1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Module to load:</a:t>
            </a:r>
          </a:p>
          <a:p>
            <a:pPr lvl="1"/>
            <a:r>
              <a:rPr lang="en-GB" sz="2000" dirty="0"/>
              <a:t>CUDA 12.1.1</a:t>
            </a:r>
          </a:p>
          <a:p>
            <a:pPr lvl="1"/>
            <a:r>
              <a:rPr lang="en-GB" sz="2000" dirty="0"/>
              <a:t>NVHPC 23.7</a:t>
            </a:r>
          </a:p>
          <a:p>
            <a:pPr lvl="1"/>
            <a:r>
              <a:rPr lang="en-GB" sz="2000" dirty="0" err="1"/>
              <a:t>CMake</a:t>
            </a:r>
            <a:r>
              <a:rPr lang="en-GB" sz="2000" dirty="0"/>
              <a:t> 3.26.3</a:t>
            </a:r>
          </a:p>
          <a:p>
            <a:r>
              <a:rPr lang="en-GB" sz="2400" dirty="0"/>
              <a:t>Build command - </a:t>
            </a:r>
            <a:r>
              <a:rPr lang="en-GB" sz="2400" dirty="0" err="1"/>
              <a:t>cmake</a:t>
            </a:r>
            <a:r>
              <a:rPr lang="en-GB" sz="2400" dirty="0"/>
              <a:t> -DBUILD_MODE=Release -DCMAKE_CUDA_ARCHITECTURES=80  ..</a:t>
            </a:r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3D2D36-FDD1-9A47-42E9-623D3700C909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831EF874-55C3-2FA6-DDAD-6E61FB0AD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A509E1-3BC4-6966-2CC6-FED5A378BE23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0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BDE76-AB6E-0BC0-FDC8-743CA6D17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77EE-36FD-9248-0B58-782EC592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CUDA task – Obtaining CUDA Benchmark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23FF-819A-D467-3D6F-0D799CCD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Clone the </a:t>
            </a:r>
            <a:r>
              <a:rPr lang="en-GB" sz="2400" dirty="0" err="1"/>
              <a:t>CUDA_Bench</a:t>
            </a:r>
            <a:r>
              <a:rPr lang="en-GB" sz="2400" dirty="0"/>
              <a:t> </a:t>
            </a:r>
            <a:r>
              <a:rPr lang="en-GB" sz="2400" dirty="0" err="1"/>
              <a:t>Github</a:t>
            </a:r>
            <a:r>
              <a:rPr lang="en-GB" sz="2400" dirty="0"/>
              <a:t> repository </a:t>
            </a:r>
          </a:p>
          <a:p>
            <a:r>
              <a:rPr lang="en-GB" sz="2400" dirty="0"/>
              <a:t>Change directory to </a:t>
            </a:r>
            <a:r>
              <a:rPr lang="en-GB" sz="2400" dirty="0" err="1"/>
              <a:t>CUDA_Bench</a:t>
            </a:r>
            <a:r>
              <a:rPr lang="en-GB" sz="2400" dirty="0"/>
              <a:t> </a:t>
            </a:r>
          </a:p>
          <a:p>
            <a:r>
              <a:rPr lang="en-GB" sz="2400" dirty="0"/>
              <a:t>Clone the submodule</a:t>
            </a:r>
          </a:p>
          <a:p>
            <a:r>
              <a:rPr lang="en-GB" sz="2400" dirty="0"/>
              <a:t>set(GPU_ARCHITECTURE_SUPPORT "XX“ where XX is the CUDA Compute Capability (SM)</a:t>
            </a:r>
          </a:p>
          <a:p>
            <a:r>
              <a:rPr lang="en-GB" sz="2400" dirty="0"/>
              <a:t>Make build directory and go inside it </a:t>
            </a:r>
          </a:p>
          <a:p>
            <a:r>
              <a:rPr lang="en-GB" sz="2400" dirty="0"/>
              <a:t>Run </a:t>
            </a:r>
            <a:r>
              <a:rPr lang="en-GB" sz="2400" dirty="0" err="1"/>
              <a:t>cmake</a:t>
            </a:r>
            <a:r>
              <a:rPr lang="en-GB" sz="2400" dirty="0"/>
              <a:t> </a:t>
            </a:r>
          </a:p>
          <a:p>
            <a:r>
              <a:rPr lang="en-GB" sz="2400" dirty="0"/>
              <a:t>Run make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46B8F1-FF08-685C-C4CD-5F53D1371F62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7BC28CB-21E3-C72A-75A8-41F30E611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BF6BE5-F62E-DF7E-66DB-9A68323F428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190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6953A-D2D1-4EF7-D52A-CDF845E1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4E97-3D3E-27D8-264D-3263076F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CUDA Benchmark Compiling &amp;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CE40-D281-7429-27F5-D468CD7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Debugging an issue:</a:t>
            </a:r>
          </a:p>
          <a:p>
            <a:pPr lvl="1"/>
            <a:r>
              <a:rPr lang="en-GB" sz="2000" dirty="0"/>
              <a:t>Examine steps</a:t>
            </a:r>
          </a:p>
          <a:p>
            <a:pPr lvl="1"/>
            <a:r>
              <a:rPr lang="en-GB" sz="2000" dirty="0"/>
              <a:t>Search the install repository issues</a:t>
            </a:r>
          </a:p>
          <a:p>
            <a:r>
              <a:rPr lang="en-GB" sz="2400" dirty="0"/>
              <a:t>In debugging this issue:</a:t>
            </a:r>
          </a:p>
          <a:p>
            <a:pPr lvl="1"/>
            <a:r>
              <a:rPr lang="en-GB" sz="2000" dirty="0" err="1"/>
              <a:t>CUDA_Bench</a:t>
            </a:r>
            <a:r>
              <a:rPr lang="en-GB" sz="2000" dirty="0"/>
              <a:t> -&gt; </a:t>
            </a:r>
            <a:r>
              <a:rPr lang="en-GB" sz="2000" dirty="0" err="1"/>
              <a:t>NVBench</a:t>
            </a:r>
            <a:r>
              <a:rPr lang="en-GB" sz="2000" dirty="0"/>
              <a:t> repository - </a:t>
            </a:r>
            <a:r>
              <a:rPr lang="en-GB" sz="2000" dirty="0">
                <a:hlinkClick r:id="rId2"/>
              </a:rPr>
              <a:t>https://github.com/NVIDIA/nvbench/issues</a:t>
            </a:r>
            <a:endParaRPr lang="en-GB" sz="2000" dirty="0"/>
          </a:p>
          <a:p>
            <a:r>
              <a:rPr lang="en-GB" sz="2400" dirty="0"/>
              <a:t>Issue need to load NVHPC</a:t>
            </a:r>
          </a:p>
          <a:p>
            <a:r>
              <a:rPr lang="en-GB" sz="2400" dirty="0"/>
              <a:t>Rebuild </a:t>
            </a:r>
            <a:r>
              <a:rPr lang="en-GB" sz="2400" dirty="0" err="1"/>
              <a:t>CUDA_Bench</a:t>
            </a:r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0F8157-268B-D0DE-652C-33C2E6C6F7F9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29AC8F34-E3E9-E265-3171-231437503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FE3ADB-27AA-EBC4-82DC-93DA4695BDA0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07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E5681-3872-4A5A-A202-8D0F22BC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information and examples found here: </a:t>
            </a:r>
            <a:r>
              <a:rPr lang="en-GB" dirty="0">
                <a:hlinkClick r:id="rId2"/>
              </a:rPr>
              <a:t>https://github.com/baskerville-hpc/2024-02-14-Turing-Training/tree/main/Interactive_jobs</a:t>
            </a:r>
            <a:endParaRPr lang="en-GB" dirty="0"/>
          </a:p>
          <a:p>
            <a:r>
              <a:rPr lang="en-GB" dirty="0"/>
              <a:t>Gain an understanding of Interactive jobs through:</a:t>
            </a:r>
          </a:p>
          <a:p>
            <a:pPr lvl="1"/>
            <a:r>
              <a:rPr lang="en-GB" dirty="0" err="1"/>
              <a:t>Tmux</a:t>
            </a:r>
            <a:endParaRPr lang="en-GB" dirty="0"/>
          </a:p>
          <a:p>
            <a:pPr lvl="1"/>
            <a:r>
              <a:rPr lang="en-GB" dirty="0" err="1"/>
              <a:t>srun</a:t>
            </a:r>
            <a:endParaRPr lang="en-GB" dirty="0"/>
          </a:p>
          <a:p>
            <a:pPr lvl="1"/>
            <a:r>
              <a:rPr lang="en-GB" dirty="0" err="1"/>
              <a:t>nvidia-smi</a:t>
            </a:r>
            <a:br>
              <a:rPr lang="en-GB" dirty="0"/>
            </a:b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9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947DA-BC67-F1AE-A742-4B2FC2502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2513-F3AD-98BF-6126-EB11F7F6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Running </a:t>
            </a:r>
            <a:r>
              <a:rPr lang="en-GB" sz="3600" dirty="0" err="1"/>
              <a:t>CUDA_Bench</a:t>
            </a:r>
            <a:r>
              <a:rPr lang="en-GB" sz="3600" dirty="0"/>
              <a:t> – </a:t>
            </a:r>
            <a:r>
              <a:rPr lang="en-GB" sz="3600" dirty="0" err="1"/>
              <a:t>gemm_cuda_bench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0CAD-B597-0193-623B-86F394A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General Matrix-Matrix Multiplication</a:t>
            </a:r>
          </a:p>
          <a:p>
            <a:pPr lvl="1"/>
            <a:r>
              <a:rPr lang="en-GB" sz="2000" dirty="0" err="1"/>
              <a:t>gemm_cuda_bench</a:t>
            </a:r>
            <a:r>
              <a:rPr lang="en-GB" sz="2000" dirty="0"/>
              <a:t> –h to see all the potential options</a:t>
            </a:r>
          </a:p>
          <a:p>
            <a:pPr lvl="1"/>
            <a:r>
              <a:rPr lang="en-GB" sz="2000" dirty="0"/>
              <a:t>Need to supply number of iterations and </a:t>
            </a:r>
            <a:r>
              <a:rPr lang="en-GB" sz="2000" dirty="0" err="1"/>
              <a:t>dim_K</a:t>
            </a:r>
            <a:r>
              <a:rPr lang="en-GB" sz="2000" dirty="0"/>
              <a:t> and </a:t>
            </a:r>
            <a:r>
              <a:rPr lang="en-GB" sz="2000" dirty="0" err="1"/>
              <a:t>dim_M</a:t>
            </a:r>
            <a:endParaRPr lang="en-GB" sz="2000" dirty="0"/>
          </a:p>
          <a:p>
            <a:pPr lvl="1"/>
            <a:r>
              <a:rPr lang="en-GB" sz="2000" dirty="0" err="1"/>
              <a:t>dim_M</a:t>
            </a:r>
            <a:r>
              <a:rPr lang="en-GB" sz="2000" dirty="0"/>
              <a:t> = Positive integer that describes M dimension of the matrices A(</a:t>
            </a:r>
            <a:r>
              <a:rPr lang="en-GB" sz="2000" dirty="0" err="1"/>
              <a:t>MxK</a:t>
            </a:r>
            <a:r>
              <a:rPr lang="en-GB" sz="2000" dirty="0"/>
              <a:t>) and C(</a:t>
            </a:r>
            <a:r>
              <a:rPr lang="en-GB" sz="2000" dirty="0" err="1"/>
              <a:t>MxN</a:t>
            </a:r>
            <a:r>
              <a:rPr lang="en-GB" sz="2000" dirty="0"/>
              <a:t>)</a:t>
            </a:r>
          </a:p>
          <a:p>
            <a:pPr lvl="1"/>
            <a:r>
              <a:rPr lang="en-GB" sz="2000" dirty="0" err="1"/>
              <a:t>dim_N</a:t>
            </a:r>
            <a:r>
              <a:rPr lang="en-GB" sz="2000" dirty="0"/>
              <a:t> = Positive integer that describes N dimension of the matrices B(</a:t>
            </a:r>
            <a:r>
              <a:rPr lang="en-GB" sz="2000" dirty="0" err="1"/>
              <a:t>KxN</a:t>
            </a:r>
            <a:r>
              <a:rPr lang="en-GB" sz="2000" dirty="0"/>
              <a:t>) and C(</a:t>
            </a:r>
            <a:r>
              <a:rPr lang="en-GB" sz="2000" dirty="0" err="1"/>
              <a:t>MxN</a:t>
            </a:r>
            <a:r>
              <a:rPr lang="en-GB" sz="2000" dirty="0"/>
              <a:t>)</a:t>
            </a:r>
          </a:p>
          <a:p>
            <a:pPr lvl="1"/>
            <a:r>
              <a:rPr lang="en-GB" sz="2000" dirty="0" err="1"/>
              <a:t>dim_K</a:t>
            </a:r>
            <a:r>
              <a:rPr lang="en-GB" sz="2000" dirty="0"/>
              <a:t> = Positive integer that describes K dimension of the matrices A(</a:t>
            </a:r>
            <a:r>
              <a:rPr lang="en-GB" sz="2000" dirty="0" err="1"/>
              <a:t>MxK</a:t>
            </a:r>
            <a:r>
              <a:rPr lang="en-GB" sz="2000" dirty="0"/>
              <a:t>) and B(</a:t>
            </a:r>
            <a:r>
              <a:rPr lang="en-GB" sz="2000" dirty="0" err="1"/>
              <a:t>KxN</a:t>
            </a:r>
            <a:r>
              <a:rPr lang="en-GB" sz="2000" dirty="0"/>
              <a:t>)</a:t>
            </a:r>
          </a:p>
          <a:p>
            <a:r>
              <a:rPr lang="en-GB" sz="2400" dirty="0"/>
              <a:t>Run</a:t>
            </a:r>
          </a:p>
          <a:p>
            <a:pPr lvl="1"/>
            <a:r>
              <a:rPr lang="en-GB" sz="2000" dirty="0"/>
              <a:t>`</a:t>
            </a:r>
            <a:r>
              <a:rPr lang="en-GB" sz="2000" dirty="0" err="1"/>
              <a:t>gemm_cuda_bench</a:t>
            </a:r>
            <a:r>
              <a:rPr lang="en-GB" sz="2000" dirty="0"/>
              <a:t> -I 1000 10000 10000 10000`</a:t>
            </a:r>
          </a:p>
          <a:p>
            <a:pPr lvl="1"/>
            <a:r>
              <a:rPr lang="en-GB" sz="2000" dirty="0"/>
              <a:t>Look at the other pane running </a:t>
            </a:r>
            <a:r>
              <a:rPr lang="en-GB" sz="2000" dirty="0" err="1"/>
              <a:t>nvidai-smi</a:t>
            </a:r>
            <a:endParaRPr lang="en-GB" sz="2000" dirty="0"/>
          </a:p>
          <a:p>
            <a:pPr lvl="1"/>
            <a:r>
              <a:rPr lang="en-GB" sz="2000" dirty="0"/>
              <a:t>`</a:t>
            </a:r>
            <a:r>
              <a:rPr lang="sv-SE" sz="2000" dirty="0"/>
              <a:t>gemm_cuda_bench -C -I 1000 10000 10000 10000</a:t>
            </a:r>
            <a:r>
              <a:rPr lang="en-GB" sz="2000" dirty="0"/>
              <a:t>`</a:t>
            </a:r>
          </a:p>
          <a:p>
            <a:pPr lvl="1"/>
            <a:r>
              <a:rPr lang="en-GB" sz="2000" dirty="0"/>
              <a:t>`./</a:t>
            </a:r>
            <a:r>
              <a:rPr lang="en-GB" sz="2000" dirty="0" err="1"/>
              <a:t>gemm_cuda_bench</a:t>
            </a:r>
            <a:r>
              <a:rPr lang="en-GB" sz="2000" dirty="0"/>
              <a:t> -C -M fp32 -A fp32 -I </a:t>
            </a:r>
            <a:r>
              <a:rPr lang="sv-SE" sz="2000" dirty="0"/>
              <a:t>1000</a:t>
            </a:r>
            <a:r>
              <a:rPr lang="en-GB" sz="2000" dirty="0"/>
              <a:t> 100000 100000`</a:t>
            </a:r>
          </a:p>
          <a:p>
            <a:pPr lvl="1"/>
            <a:r>
              <a:rPr lang="en-GB" sz="2000" dirty="0"/>
              <a:t>`./</a:t>
            </a:r>
            <a:r>
              <a:rPr lang="en-GB" sz="2000" dirty="0" err="1"/>
              <a:t>gemm_cuda_bench</a:t>
            </a:r>
            <a:r>
              <a:rPr lang="en-GB" sz="2000" dirty="0"/>
              <a:t> -C -M fp64 -A fp64 -I </a:t>
            </a:r>
            <a:r>
              <a:rPr lang="sv-SE" sz="2000" dirty="0"/>
              <a:t>1000</a:t>
            </a:r>
            <a:r>
              <a:rPr lang="en-GB" sz="2000" dirty="0"/>
              <a:t> 100000 100000`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3514C4-696E-7C90-517D-9A2F790CA7C0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00BAFB7D-8F5F-5770-EA3B-75F976647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F3FC389-7651-725F-8C7C-15AA403E0F8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47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BB860-C779-61D5-6FFF-F524A387B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33A3-E153-AA86-BD98-F0F174B1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Advanced </a:t>
            </a:r>
            <a:r>
              <a:rPr lang="en-GB" sz="3600" dirty="0" err="1"/>
              <a:t>nvidia-smi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B493-4257-A272-1750-219ED117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If you were to do man </a:t>
            </a:r>
            <a:r>
              <a:rPr lang="en-GB" sz="2400" dirty="0" err="1"/>
              <a:t>nvidia-smi</a:t>
            </a:r>
            <a:r>
              <a:rPr lang="en-GB" sz="2400" dirty="0"/>
              <a:t> you would see a lot of options</a:t>
            </a:r>
          </a:p>
          <a:p>
            <a:r>
              <a:rPr lang="en-GB" sz="2400" dirty="0"/>
              <a:t>Executable </a:t>
            </a:r>
            <a:r>
              <a:rPr lang="en-GB" sz="2400" dirty="0" err="1"/>
              <a:t>gpu_query</a:t>
            </a:r>
            <a:r>
              <a:rPr lang="en-GB" sz="2400" dirty="0"/>
              <a:t> contains additional options</a:t>
            </a:r>
          </a:p>
          <a:p>
            <a:r>
              <a:rPr lang="en-GB" sz="2400" dirty="0"/>
              <a:t>Look at this file</a:t>
            </a:r>
            <a:endParaRPr lang="en-GB" sz="2000" dirty="0"/>
          </a:p>
          <a:p>
            <a:r>
              <a:rPr lang="en-GB" sz="2400" dirty="0"/>
              <a:t>In </a:t>
            </a:r>
            <a:r>
              <a:rPr lang="en-GB" sz="2400" dirty="0" err="1"/>
              <a:t>nvidia-smi</a:t>
            </a:r>
            <a:r>
              <a:rPr lang="en-GB" sz="2400" dirty="0"/>
              <a:t> pane cancel this and run `./</a:t>
            </a:r>
            <a:r>
              <a:rPr lang="en-GB" sz="2400" dirty="0" err="1"/>
              <a:t>gpu_query</a:t>
            </a:r>
            <a:r>
              <a:rPr lang="en-GB" sz="2400" dirty="0"/>
              <a:t>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AEFE3F-9419-97BC-081E-C2B2838BF2A2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848CF00-98F0-996C-982D-463EF2D06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550CC0-6BBF-52D9-DABA-B3637D75D4E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8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039D-AF2E-4C41-7AFA-D2564A19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87BF-C0F2-28E9-4002-F6BEFCAD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Running </a:t>
            </a:r>
            <a:r>
              <a:rPr lang="en-GB" dirty="0" err="1"/>
              <a:t>CUDA_Bench</a:t>
            </a:r>
            <a:r>
              <a:rPr lang="en-GB" dirty="0"/>
              <a:t> – </a:t>
            </a:r>
            <a:r>
              <a:rPr lang="en-GB" dirty="0" err="1"/>
              <a:t>gemv_cuda_bench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42AC-2E11-0ACC-A463-D725FBE0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General Matrix-Vector Multiplication</a:t>
            </a:r>
          </a:p>
          <a:p>
            <a:pPr lvl="1"/>
            <a:r>
              <a:rPr lang="en-GB" sz="2000" dirty="0" err="1"/>
              <a:t>gemv_cuda_bench</a:t>
            </a:r>
            <a:r>
              <a:rPr lang="en-GB" sz="2000" dirty="0"/>
              <a:t> –h to see all the potential options</a:t>
            </a:r>
          </a:p>
          <a:p>
            <a:pPr lvl="1"/>
            <a:r>
              <a:rPr lang="en-GB" sz="2000" dirty="0"/>
              <a:t>Need to supply number of iterations and </a:t>
            </a:r>
            <a:r>
              <a:rPr lang="en-GB" sz="2000" dirty="0" err="1"/>
              <a:t>dim_K</a:t>
            </a:r>
            <a:r>
              <a:rPr lang="en-GB" sz="2000" dirty="0"/>
              <a:t> and </a:t>
            </a:r>
            <a:r>
              <a:rPr lang="en-GB" sz="2000" dirty="0" err="1"/>
              <a:t>dim_M</a:t>
            </a:r>
            <a:endParaRPr lang="en-GB" sz="2000" dirty="0"/>
          </a:p>
          <a:p>
            <a:pPr lvl="1"/>
            <a:r>
              <a:rPr lang="en-GB" sz="2000" dirty="0" err="1"/>
              <a:t>dim_M</a:t>
            </a:r>
            <a:r>
              <a:rPr lang="en-GB" sz="2000" dirty="0"/>
              <a:t> = Positive integer that describes M dimension of the matrix A(</a:t>
            </a:r>
            <a:r>
              <a:rPr lang="en-GB" sz="2000" dirty="0" err="1"/>
              <a:t>MxK</a:t>
            </a:r>
            <a:r>
              <a:rPr lang="en-GB" sz="2000" dirty="0"/>
              <a:t>) and vector C(M)</a:t>
            </a:r>
          </a:p>
          <a:p>
            <a:pPr lvl="1"/>
            <a:r>
              <a:rPr lang="en-GB" sz="2000" dirty="0" err="1"/>
              <a:t>dim_K</a:t>
            </a:r>
            <a:r>
              <a:rPr lang="en-GB" sz="2000" dirty="0"/>
              <a:t> = Positive integer that describes K dimension of the matrix A(</a:t>
            </a:r>
            <a:r>
              <a:rPr lang="en-GB" sz="2000" dirty="0" err="1"/>
              <a:t>MxK</a:t>
            </a:r>
            <a:r>
              <a:rPr lang="en-GB" sz="2000" dirty="0"/>
              <a:t>) and vector B(K)</a:t>
            </a:r>
          </a:p>
          <a:p>
            <a:r>
              <a:rPr lang="en-GB" sz="2400" dirty="0"/>
              <a:t>Run</a:t>
            </a:r>
          </a:p>
          <a:p>
            <a:pPr lvl="1"/>
            <a:r>
              <a:rPr lang="en-GB" sz="2000" dirty="0"/>
              <a:t>`</a:t>
            </a:r>
            <a:r>
              <a:rPr lang="en-GB" sz="2000" dirty="0" err="1"/>
              <a:t>gemv_cuda_bench</a:t>
            </a:r>
            <a:r>
              <a:rPr lang="en-GB" sz="2000" dirty="0"/>
              <a:t> --iterations 1000 100000 100000`</a:t>
            </a:r>
          </a:p>
          <a:p>
            <a:pPr lvl="1"/>
            <a:r>
              <a:rPr lang="en-GB" sz="2000" dirty="0"/>
              <a:t>Look at the other pane running </a:t>
            </a:r>
            <a:r>
              <a:rPr lang="en-GB" sz="2000" dirty="0" err="1"/>
              <a:t>nvidai-smi</a:t>
            </a:r>
            <a:endParaRPr lang="en-GB" sz="2000" dirty="0"/>
          </a:p>
          <a:p>
            <a:pPr lvl="1"/>
            <a:r>
              <a:rPr lang="en-GB" sz="2000" dirty="0"/>
              <a:t>`</a:t>
            </a:r>
            <a:r>
              <a:rPr lang="sv-SE" sz="2000" dirty="0"/>
              <a:t>gemv_cuda_bench -C --iterations 1000 100000 100000</a:t>
            </a:r>
            <a:r>
              <a:rPr lang="en-GB" sz="2000" dirty="0"/>
              <a:t>`</a:t>
            </a:r>
          </a:p>
          <a:p>
            <a:pPr lvl="1"/>
            <a:r>
              <a:rPr lang="en-GB" sz="2000" dirty="0"/>
              <a:t>`./</a:t>
            </a:r>
            <a:r>
              <a:rPr lang="en-GB" sz="2000" dirty="0" err="1"/>
              <a:t>gemv_cuda_bench</a:t>
            </a:r>
            <a:r>
              <a:rPr lang="en-GB" sz="2000" dirty="0"/>
              <a:t> -C -M fp32 -A fp32 --iterations 200 100000 100000`</a:t>
            </a:r>
          </a:p>
          <a:p>
            <a:pPr lvl="1"/>
            <a:r>
              <a:rPr lang="en-GB" sz="2000" dirty="0"/>
              <a:t>`./</a:t>
            </a:r>
            <a:r>
              <a:rPr lang="en-GB" sz="2000" dirty="0" err="1"/>
              <a:t>gemv_cuda_bench</a:t>
            </a:r>
            <a:r>
              <a:rPr lang="en-GB" sz="2000" dirty="0"/>
              <a:t> -C -M fp64 -A fp64 --iterations 100 100000 100000`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[ERR!]: out of memory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41B883-1D9C-112E-5A26-D2425EDBE6D7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E06A14A8-1EB3-2D20-F81B-8D04F840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B8E67F-0532-734C-276E-34C86F284243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025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E7010-B3CF-BAD4-7210-459DBD86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CCFC-A2F7-64E4-8526-365C724A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24" y="2857500"/>
            <a:ext cx="10363200" cy="1143000"/>
          </a:xfrm>
        </p:spPr>
        <p:txBody>
          <a:bodyPr/>
          <a:lstStyle/>
          <a:p>
            <a:pPr algn="ctr"/>
            <a:r>
              <a:rPr lang="en-GB" dirty="0"/>
              <a:t>X11 forwarding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BBA581-376D-AAEF-5BA7-F82EADB3229D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CA3667F-8C0A-6F87-7E45-D44DE754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D13615B-A1E1-B256-ACB7-995915839BFE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33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48B2E-E8D4-B227-A53F-02255EAC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8C2B-CB04-C0AA-9615-26782137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X11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C56A-B1BD-BBD1-35EE-9733B1F8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You can use X11 forwarding to view applications that produce a GUI (Graphical User Interface)</a:t>
            </a:r>
          </a:p>
          <a:p>
            <a:r>
              <a:rPr lang="en-GB" sz="2400" dirty="0"/>
              <a:t>This is done with the `-X` or `--x11` flags </a:t>
            </a:r>
          </a:p>
          <a:p>
            <a:r>
              <a:rPr lang="en-GB" sz="2400" dirty="0"/>
              <a:t>These flags are needed with both `</a:t>
            </a:r>
            <a:r>
              <a:rPr lang="en-GB" sz="2400" dirty="0" err="1"/>
              <a:t>srun</a:t>
            </a:r>
            <a:r>
              <a:rPr lang="en-GB" sz="2400" dirty="0"/>
              <a:t>` and `ssh` commands (will not work in the portal)</a:t>
            </a:r>
          </a:p>
          <a:p>
            <a:r>
              <a:rPr lang="en-GB" sz="2400" dirty="0"/>
              <a:t>RELION -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5D6377-3D01-71B5-6ABA-5369F8872B28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390B20B3-A75E-93D9-8DAD-7A2643F1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ECAF2F-115D-5277-CFFF-F9A9A72AD27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32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Srun</a:t>
            </a:r>
            <a:r>
              <a:rPr lang="en-GB" dirty="0"/>
              <a:t> – CUDA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5E25-E500-40AC-8D30-798D8481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We will cover the examination and running of a CUDA example as an interactive job</a:t>
            </a:r>
          </a:p>
          <a:p>
            <a:r>
              <a:rPr lang="en-GB" sz="2400" dirty="0"/>
              <a:t>Obtaining the CUDA samples with the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GB" sz="2400" dirty="0"/>
              <a:t> command</a:t>
            </a:r>
          </a:p>
          <a:p>
            <a:r>
              <a:rPr lang="en-GB" sz="2400" dirty="0"/>
              <a:t>Loading the correct modules</a:t>
            </a:r>
          </a:p>
          <a:p>
            <a:r>
              <a:rPr lang="en-GB" sz="2400" dirty="0"/>
              <a:t>Compiling our example using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Running the example and examining the GPU with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r>
              <a:rPr lang="en-GB" sz="2400" dirty="0"/>
              <a:t> (</a:t>
            </a:r>
            <a:r>
              <a:rPr lang="en-GB" sz="2400" dirty="0" err="1"/>
              <a:t>tmux</a:t>
            </a:r>
            <a:r>
              <a:rPr lang="en-GB" sz="2400" dirty="0"/>
              <a:t> needed)</a:t>
            </a:r>
          </a:p>
          <a:p>
            <a:r>
              <a:rPr lang="en-GB" sz="2400" dirty="0"/>
              <a:t>Example scripts found </a:t>
            </a:r>
            <a:r>
              <a:rPr lang="en-GB" sz="2400" dirty="0">
                <a:hlinkClick r:id="rId2"/>
              </a:rPr>
              <a:t>https://github.com/baskerville-hpc/2024-02-14-Turing-Training/tree/main/Interactive_jobs</a:t>
            </a:r>
            <a:endParaRPr lang="en-GB" sz="2400" dirty="0"/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9664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9F1F5F-1D9E-AA86-4099-F6CDD67F3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411B-E14E-A21C-0C62-7BE65C41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task – Loading and 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250A-9D5E-2BA4-DD5D-D8489687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Use module spider CUDA to see all the CUDA versions</a:t>
            </a:r>
          </a:p>
          <a:p>
            <a:r>
              <a:rPr lang="en-GB" sz="2400" dirty="0"/>
              <a:t>We want to load CUDA version …</a:t>
            </a:r>
          </a:p>
          <a:p>
            <a:r>
              <a:rPr lang="en-GB" sz="2400" dirty="0"/>
              <a:t>Navigate cuda-samples-11.6 directory to the transpose directory</a:t>
            </a:r>
          </a:p>
          <a:p>
            <a:pPr lvl="1"/>
            <a:r>
              <a:rPr lang="en-GB" sz="2000" dirty="0"/>
              <a:t>`cd cuda-samples-11.6/Samples/6_performance/transpose`</a:t>
            </a:r>
          </a:p>
          <a:p>
            <a:pPr lvl="1"/>
            <a:r>
              <a:rPr lang="en-GB" sz="2000" dirty="0"/>
              <a:t>`</a:t>
            </a:r>
            <a:r>
              <a:rPr lang="en-GB" sz="2000" dirty="0" err="1"/>
              <a:t>ls`</a:t>
            </a:r>
            <a:r>
              <a:rPr lang="en-GB" sz="2000" dirty="0"/>
              <a:t> to view contents</a:t>
            </a:r>
          </a:p>
          <a:p>
            <a:r>
              <a:rPr lang="en-GB" sz="2400" dirty="0"/>
              <a:t>Compile with `make` command</a:t>
            </a:r>
          </a:p>
          <a:p>
            <a:r>
              <a:rPr lang="en-GB" sz="2400" dirty="0"/>
              <a:t>Addition of new executable transpose</a:t>
            </a:r>
          </a:p>
          <a:p>
            <a:endParaRPr lang="en-GB" sz="2400" dirty="0"/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F1B348-D6F2-0727-42BE-28BF6A987F52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CBCA1B7-524F-AB92-3B02-1F63E5D21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CC87BC-D4A7-859E-CBDF-FE810BF3E4A4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26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10D0766-A100-3944-F9EF-6543FED4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E7E4-3596-0582-45B5-EE711990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task – Obtaining CUDA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5BCC-D795-0DCD-A1DE-A090A002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CUDA provides a series of examples that cover a wide range of topics</a:t>
            </a:r>
          </a:p>
          <a:p>
            <a:r>
              <a:rPr lang="en-GB" sz="2400" dirty="0"/>
              <a:t>One way to get resources onto Baskerville is via the </a:t>
            </a:r>
            <a:r>
              <a:rPr lang="en-GB" sz="2400" dirty="0" err="1"/>
              <a:t>wget</a:t>
            </a:r>
            <a:r>
              <a:rPr lang="en-GB" sz="2400" dirty="0"/>
              <a:t> command</a:t>
            </a:r>
          </a:p>
          <a:p>
            <a:r>
              <a:rPr lang="en-GB" sz="2400" dirty="0"/>
              <a:t>The location of the CUDA samples is: </a:t>
            </a:r>
            <a:r>
              <a:rPr lang="en-GB" sz="2400" dirty="0">
                <a:hlinkClick r:id="rId2"/>
              </a:rPr>
              <a:t>https://github.com/NVIDIA/cuda-samples/archive/refs/tags/v11.6.tar.gz</a:t>
            </a:r>
            <a:endParaRPr lang="en-GB" sz="2400" dirty="0"/>
          </a:p>
          <a:p>
            <a:r>
              <a:rPr lang="en-GB" sz="2400" dirty="0"/>
              <a:t>Creates a zipped directory in your current directory</a:t>
            </a:r>
          </a:p>
          <a:p>
            <a:r>
              <a:rPr lang="en-GB" sz="2400" dirty="0"/>
              <a:t>Unzip using the tar and </a:t>
            </a:r>
            <a:r>
              <a:rPr lang="en-GB" sz="2400" dirty="0" err="1"/>
              <a:t>xvf</a:t>
            </a:r>
            <a:r>
              <a:rPr lang="en-GB" sz="2400" dirty="0"/>
              <a:t> command `tar </a:t>
            </a:r>
            <a:r>
              <a:rPr lang="en-GB" sz="2400" dirty="0" err="1"/>
              <a:t>xvf</a:t>
            </a:r>
            <a:r>
              <a:rPr lang="en-GB" sz="2400" dirty="0"/>
              <a:t> v11.6.tar.gz` creates directory cuda-samples-11.6</a:t>
            </a:r>
          </a:p>
          <a:p>
            <a:pPr lvl="1"/>
            <a:r>
              <a:rPr lang="en-GB" sz="2000" dirty="0"/>
              <a:t>x is extract</a:t>
            </a:r>
          </a:p>
          <a:p>
            <a:pPr lvl="1"/>
            <a:r>
              <a:rPr lang="en-GB" sz="2000" dirty="0"/>
              <a:t>v  is verbose and will show all the extracted files</a:t>
            </a:r>
          </a:p>
          <a:p>
            <a:pPr lvl="1"/>
            <a:r>
              <a:rPr lang="en-GB" sz="2000" dirty="0"/>
              <a:t>f is regular file extraction</a:t>
            </a:r>
          </a:p>
          <a:p>
            <a:r>
              <a:rPr lang="en-GB" sz="2400" dirty="0"/>
              <a:t>I have an executable called wget_cuda.sh </a:t>
            </a:r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6FAE7E-41D8-04DC-3D04-4F1E60D9286C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DA95779-2755-87B7-F69F-B90CECBF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6376BB-8EE0-D886-7F4E-5BA87AE1F588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396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B561C9-18F1-EE2A-47E6-E4FFA6C93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DCB7-B8E6-0C40-4264-3E0DFE1D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task – </a:t>
            </a:r>
            <a:r>
              <a:rPr lang="en-GB" dirty="0" err="1"/>
              <a:t>nvidia-smi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EBD9-59B0-E42A-7484-3DD25324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One pane has the interactive job and the </a:t>
            </a:r>
            <a:r>
              <a:rPr lang="en-GB" sz="2400" dirty="0" err="1"/>
              <a:t>cuda</a:t>
            </a:r>
            <a:r>
              <a:rPr lang="en-GB" sz="2400" dirty="0"/>
              <a:t> samples we will navigate to the other pane</a:t>
            </a:r>
          </a:p>
          <a:p>
            <a:r>
              <a:rPr lang="en-GB" sz="2400" dirty="0"/>
              <a:t>We should be on a login node </a:t>
            </a:r>
          </a:p>
          <a:p>
            <a:pPr lvl="1"/>
            <a:r>
              <a:rPr lang="en-GB" sz="2000" dirty="0"/>
              <a:t>From this pane we will ssh onto the compute node</a:t>
            </a:r>
          </a:p>
          <a:p>
            <a:pPr lvl="2"/>
            <a:r>
              <a:rPr lang="en-GB" sz="1600" dirty="0"/>
              <a:t>Details should be in the other pane ore we can use the </a:t>
            </a:r>
            <a:r>
              <a:rPr lang="en-GB" sz="1600" dirty="0" err="1"/>
              <a:t>squeue</a:t>
            </a:r>
            <a:r>
              <a:rPr lang="en-GB" sz="1600" dirty="0"/>
              <a:t> command to see the compute node</a:t>
            </a:r>
          </a:p>
          <a:p>
            <a:pPr lvl="1"/>
            <a:r>
              <a:rPr lang="en-GB" sz="2000" dirty="0"/>
              <a:t>`ssh bask-pg030…`</a:t>
            </a:r>
          </a:p>
          <a:p>
            <a:pPr lvl="1"/>
            <a:r>
              <a:rPr lang="en-GB" sz="2000" dirty="0"/>
              <a:t>We are going to run </a:t>
            </a:r>
            <a:r>
              <a:rPr lang="en-GB" sz="2000" dirty="0" err="1"/>
              <a:t>nvidia-smi</a:t>
            </a:r>
            <a:r>
              <a:rPr lang="en-GB" sz="2000" dirty="0"/>
              <a:t> (this will only work on the compute nodes)</a:t>
            </a:r>
          </a:p>
          <a:p>
            <a:r>
              <a:rPr lang="en-GB" sz="2400" dirty="0"/>
              <a:t>Can run `watch -n 1 </a:t>
            </a:r>
            <a:r>
              <a:rPr lang="en-GB" sz="2400" dirty="0" err="1"/>
              <a:t>nvidia-smi</a:t>
            </a:r>
            <a:r>
              <a:rPr lang="en-GB" sz="2400" dirty="0"/>
              <a:t>` to keep a continuous 1 second update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6B2B5-9384-2B3A-15EB-739B10CE2CC8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B7363FB-5114-BB8A-98CB-DBAAF89FF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204598-EDCD-BC93-FB7D-F7BA0334D6D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47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5AAB0-8FF3-8D96-DB7C-D3F69A07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2C31-BE8D-A9F2-7BA0-D69F6908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500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PyTorch</a:t>
            </a:r>
            <a:r>
              <a:rPr lang="en-GB" dirty="0"/>
              <a:t> Task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714711-3BF9-C61B-BD8D-D8D79B559E26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BB3C2C4-A0AA-AF78-56B7-CDCD618B3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F25A5D3-874F-3D69-60D5-CAF9AA9587F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5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3E40E-1226-FDD5-85DE-C3C0A30A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7492-E833-02A4-EBB6-777DE14E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Why Interactive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2E55-508E-CFCC-A0C9-77818B8E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dirty="0"/>
              <a:t>Batch jobs submit and leave interactive are attend and act</a:t>
            </a:r>
          </a:p>
          <a:p>
            <a:r>
              <a:rPr lang="en-GB" dirty="0"/>
              <a:t>Interactive jobs allow you to work on a compute node great for:</a:t>
            </a:r>
          </a:p>
          <a:p>
            <a:pPr lvl="1"/>
            <a:r>
              <a:rPr lang="en-GB" dirty="0"/>
              <a:t>Monitoring running jobs</a:t>
            </a:r>
          </a:p>
          <a:p>
            <a:pPr lvl="1"/>
            <a:r>
              <a:rPr lang="en-GB" dirty="0"/>
              <a:t>GUI applications</a:t>
            </a:r>
          </a:p>
          <a:p>
            <a:pPr lvl="1"/>
            <a:r>
              <a:rPr lang="en-GB" dirty="0"/>
              <a:t>Building software</a:t>
            </a:r>
          </a:p>
          <a:p>
            <a:pPr lvl="1"/>
            <a:r>
              <a:rPr lang="en-GB" dirty="0"/>
              <a:t>Debugging:</a:t>
            </a:r>
          </a:p>
          <a:p>
            <a:pPr lvl="2"/>
            <a:r>
              <a:rPr lang="en-GB" dirty="0"/>
              <a:t>Power usage</a:t>
            </a:r>
          </a:p>
          <a:p>
            <a:pPr lvl="2"/>
            <a:r>
              <a:rPr lang="en-GB" dirty="0"/>
              <a:t>Memory usage</a:t>
            </a:r>
          </a:p>
          <a:p>
            <a:pPr lvl="2"/>
            <a:r>
              <a:rPr lang="en-GB" dirty="0"/>
              <a:t>General code testing and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7B0D9E-3E95-BC09-160B-F4722D5D759D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F7FE65B-6CA1-CEE6-5AF5-78389F976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7C17DA-D90E-CC7F-D5A9-5F0EC032EC1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571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D3BC5C-BF2B-D262-2218-60EAF7F8B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84E6-D66A-273F-C3B6-930D65A5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PyTorch</a:t>
            </a:r>
            <a:r>
              <a:rPr lang="en-GB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E237-5AE4-1BD5-7524-01FE83AD3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Examine and run script to install via pip test-</a:t>
            </a:r>
            <a:r>
              <a:rPr lang="en-GB" sz="2400" dirty="0" err="1"/>
              <a:t>pytorch</a:t>
            </a:r>
            <a:r>
              <a:rPr lang="en-GB" sz="2400" dirty="0"/>
              <a:t>-</a:t>
            </a:r>
            <a:r>
              <a:rPr lang="en-GB" sz="2400" dirty="0" err="1"/>
              <a:t>gpu</a:t>
            </a:r>
            <a:r>
              <a:rPr lang="en-GB" sz="2400" dirty="0"/>
              <a:t> </a:t>
            </a:r>
            <a:r>
              <a:rPr lang="en-GB" sz="2400" dirty="0">
                <a:hlinkClick r:id="rId2"/>
              </a:rPr>
              <a:t>https://pypi.org/project/test-pytorch-gpu/</a:t>
            </a:r>
            <a:r>
              <a:rPr lang="en-GB" sz="2400" dirty="0"/>
              <a:t> via a python virtual environment</a:t>
            </a:r>
          </a:p>
          <a:p>
            <a:r>
              <a:rPr lang="en-GB" sz="2400" dirty="0"/>
              <a:t>This can be used to test user installed versions of </a:t>
            </a:r>
            <a:r>
              <a:rPr lang="en-GB" sz="2400" dirty="0" err="1"/>
              <a:t>PyTorch</a:t>
            </a:r>
            <a:r>
              <a:rPr lang="en-GB" sz="2400" dirty="0"/>
              <a:t>, we will be checking our modules</a:t>
            </a:r>
          </a:p>
          <a:p>
            <a:r>
              <a:rPr lang="en-GB" sz="2400" dirty="0"/>
              <a:t>Runs against the </a:t>
            </a:r>
            <a:r>
              <a:rPr lang="en-GB" sz="2400" dirty="0" err="1"/>
              <a:t>cifar</a:t>
            </a:r>
            <a:r>
              <a:rPr lang="en-GB" sz="2400" dirty="0"/>
              <a:t> dataset for 10 epochs, we will modify this code to run longer so we can examine the effects with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6919D8-ED76-1AAA-E9DE-6D340321BDB3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37CBBCA-7146-9E6D-991B-C5EB7C4C2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DB14E2-6776-CFE5-9102-EEBCF2FC941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22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0540CFF-EDEF-6A91-6B92-5AFA9955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93CF-5D60-2A0E-FF94-A3653B93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500"/>
            <a:ext cx="10363200" cy="1143000"/>
          </a:xfrm>
        </p:spPr>
        <p:txBody>
          <a:bodyPr/>
          <a:lstStyle/>
          <a:p>
            <a:pPr algn="ctr"/>
            <a:r>
              <a:rPr lang="en-GB" dirty="0"/>
              <a:t>X11 forwarding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076C62-75C1-137C-4272-B1BDAD441140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FE3F0B51-F594-3604-8553-BC0D72D64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25A998-E77E-CD3B-1129-085371F2AA2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80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BB63F-6C97-4891-B576-20CDD464FFEE}"/>
              </a:ext>
            </a:extLst>
          </p:cNvPr>
          <p:cNvGrpSpPr/>
          <p:nvPr/>
        </p:nvGrpSpPr>
        <p:grpSpPr>
          <a:xfrm>
            <a:off x="4367555" y="261114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15B4298-3C10-4812-8865-6EC37F1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91748F-BD58-42C1-80A6-566F2E3DE47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572A95-B672-4810-3B7E-D4AE72927C4F}"/>
              </a:ext>
            </a:extLst>
          </p:cNvPr>
          <p:cNvSpPr txBox="1"/>
          <p:nvPr/>
        </p:nvSpPr>
        <p:spPr>
          <a:xfrm>
            <a:off x="527381" y="3532367"/>
            <a:ext cx="912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Georgia" panose="02040502050405020303" pitchFamily="18" charset="0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53846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20892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Tmux</a:t>
            </a:r>
            <a:r>
              <a:rPr lang="en-GB" dirty="0"/>
              <a:t> sessions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20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5E25-E500-40AC-8D30-798D8481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5653519" cy="4325466"/>
          </a:xfrm>
        </p:spPr>
        <p:txBody>
          <a:bodyPr>
            <a:noAutofit/>
          </a:bodyPr>
          <a:lstStyle/>
          <a:p>
            <a:r>
              <a:rPr lang="en-GB" sz="2400" dirty="0" err="1"/>
              <a:t>Tmux</a:t>
            </a:r>
            <a:r>
              <a:rPr lang="en-GB" sz="2400" dirty="0"/>
              <a:t> = terminal multiplexer</a:t>
            </a:r>
          </a:p>
          <a:p>
            <a:r>
              <a:rPr lang="en-GB" sz="2400" dirty="0"/>
              <a:t>Can create and resume </a:t>
            </a:r>
            <a:r>
              <a:rPr lang="en-GB" sz="2400" dirty="0" err="1"/>
              <a:t>tmux</a:t>
            </a:r>
            <a:r>
              <a:rPr lang="en-GB" sz="2400" dirty="0"/>
              <a:t> sessions</a:t>
            </a:r>
          </a:p>
          <a:p>
            <a:r>
              <a:rPr lang="en-GB" sz="2400" dirty="0"/>
              <a:t>Ideal to be used with an interactive session</a:t>
            </a:r>
          </a:p>
          <a:p>
            <a:r>
              <a:rPr lang="en-GB" sz="2400" dirty="0"/>
              <a:t>List of useful commands found </a:t>
            </a:r>
            <a:r>
              <a:rPr lang="en-GB" sz="2400" dirty="0">
                <a:hlinkClick r:id="rId2"/>
              </a:rPr>
              <a:t>https://tmuxcheatsheet.com/</a:t>
            </a:r>
            <a:endParaRPr lang="en-GB" sz="2400" dirty="0"/>
          </a:p>
          <a:p>
            <a:r>
              <a:rPr lang="en-GB" sz="2400" dirty="0"/>
              <a:t>There are other options like GNU screen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8212AC-1E73-2A64-0BCA-83DC53A8C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73" t="16972" r="61261" b="8822"/>
          <a:stretch/>
        </p:blipFill>
        <p:spPr>
          <a:xfrm>
            <a:off x="6350465" y="1600621"/>
            <a:ext cx="5116448" cy="40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3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2CD9-D1F4-868E-5E15-665E7520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78DF-3766-4842-121B-BDEE0F94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r>
              <a:rPr lang="en-GB" dirty="0"/>
              <a:t> and login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A904-7F1C-A2B6-2A71-55BECB6BE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 err="1"/>
              <a:t>Tmux</a:t>
            </a:r>
            <a:r>
              <a:rPr lang="en-GB" sz="2400" dirty="0"/>
              <a:t> session will be recorded on a particular login node: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bask-pg-login01</a:t>
            </a:r>
            <a:r>
              <a:rPr lang="en-GB" sz="2400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bask-pg-login02</a:t>
            </a:r>
            <a:r>
              <a:rPr lang="en-GB" sz="24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bask-pg-login03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r>
              <a:rPr lang="en-GB" sz="2400" dirty="0"/>
              <a:t>Must therefore keep a record of which login node the </a:t>
            </a:r>
            <a:r>
              <a:rPr lang="en-GB" sz="2400" dirty="0" err="1"/>
              <a:t>tmux</a:t>
            </a:r>
            <a:r>
              <a:rPr lang="en-GB" sz="2400" dirty="0"/>
              <a:t> session is on</a:t>
            </a:r>
          </a:p>
          <a:p>
            <a:r>
              <a:rPr lang="en-GB" sz="2400" dirty="0"/>
              <a:t>Methods:</a:t>
            </a:r>
          </a:p>
          <a:p>
            <a:pPr lvl="1"/>
            <a:r>
              <a:rPr lang="en-GB" sz="2000" dirty="0"/>
              <a:t>Do not recommend editing your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Can use a script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ABFEAE-7C59-80E4-DDE9-2EB4E99BCAAE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E427B7F-2553-AE1D-10A8-CAAE6D464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60E3F9-ED2F-02FF-2A3F-A7B87DE7EF5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48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F9A53-4020-9D16-DD6B-F4D316245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D2F-0EB2-95C7-99BD-1B190BB7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r>
              <a:rPr lang="en-GB" dirty="0"/>
              <a:t> panes and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E8F9-29FC-899A-08EC-69C81CFA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A window is a new terminal screens that you can tab through</a:t>
            </a:r>
          </a:p>
          <a:p>
            <a:r>
              <a:rPr lang="en-GB" sz="2400" dirty="0"/>
              <a:t>A pane is a division on a window – 1 window can contain multiple panes</a:t>
            </a:r>
          </a:p>
          <a:p>
            <a:r>
              <a:rPr lang="en-GB" sz="2400" dirty="0"/>
              <a:t>You start a </a:t>
            </a:r>
            <a:r>
              <a:rPr lang="en-GB" sz="2400" dirty="0" err="1"/>
              <a:t>tmux</a:t>
            </a:r>
            <a:r>
              <a:rPr lang="en-GB" sz="2400" dirty="0"/>
              <a:t> session with one window</a:t>
            </a:r>
          </a:p>
          <a:p>
            <a:pPr lvl="1"/>
            <a:r>
              <a:rPr lang="en-GB" sz="1600" dirty="0"/>
              <a:t>Ctrl + b, c – to create a new window</a:t>
            </a:r>
          </a:p>
          <a:p>
            <a:pPr lvl="1"/>
            <a:r>
              <a:rPr lang="en-GB" sz="1600" dirty="0"/>
              <a:t>Ctrl + b,  n – to move to the ‘next’ window</a:t>
            </a:r>
          </a:p>
          <a:p>
            <a:pPr lvl="1"/>
            <a:r>
              <a:rPr lang="en-GB" sz="1600" dirty="0"/>
              <a:t>exit or Ctrl + b, x – to kill a </a:t>
            </a:r>
            <a:r>
              <a:rPr lang="en-GB" sz="1600" dirty="0" err="1"/>
              <a:t>tmux</a:t>
            </a:r>
            <a:r>
              <a:rPr lang="en-GB" sz="1600" dirty="0"/>
              <a:t> window </a:t>
            </a:r>
            <a:r>
              <a:rPr lang="en-GB" sz="1600" b="1" dirty="0"/>
              <a:t>Note</a:t>
            </a:r>
            <a:r>
              <a:rPr lang="en-GB" sz="1600" dirty="0"/>
              <a:t> if you only have one window this will kill you </a:t>
            </a:r>
            <a:r>
              <a:rPr lang="en-GB" sz="1600" dirty="0" err="1"/>
              <a:t>tmux</a:t>
            </a:r>
            <a:r>
              <a:rPr lang="en-GB" sz="1600" dirty="0"/>
              <a:t> session</a:t>
            </a:r>
          </a:p>
          <a:p>
            <a:r>
              <a:rPr lang="en-GB" sz="2000" dirty="0"/>
              <a:t>For </a:t>
            </a:r>
            <a:r>
              <a:rPr lang="en-GB" sz="2000" dirty="0" err="1"/>
              <a:t>Tmux</a:t>
            </a:r>
            <a:r>
              <a:rPr lang="en-GB" sz="2000" dirty="0"/>
              <a:t> panes</a:t>
            </a:r>
          </a:p>
          <a:p>
            <a:pPr lvl="1"/>
            <a:r>
              <a:rPr lang="en-GB" sz="1600" dirty="0"/>
              <a:t>Ctrl + b, % - to create a vertical pane</a:t>
            </a:r>
          </a:p>
          <a:p>
            <a:pPr lvl="1"/>
            <a:r>
              <a:rPr lang="en-GB" sz="1600" dirty="0"/>
              <a:t>Ctrl + b, “ – to create a horizontal pane</a:t>
            </a:r>
          </a:p>
          <a:p>
            <a:pPr lvl="1"/>
            <a:r>
              <a:rPr lang="en-GB" sz="1600" dirty="0"/>
              <a:t>Ctrl + b, &lt;- &amp; -&gt; - to move between panes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A607C-818E-5B03-D563-07C1034BD321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85B873B0-6502-29C0-502C-BC7E8B931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37D327-C75F-F6A7-B687-0CD6A6DE94F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46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3E59-2E14-93DD-1EA6-F3666AAE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B99-4FFF-81D9-A350-496D99A3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r>
              <a:rPr lang="en-GB" dirty="0"/>
              <a:t> sessions &amp;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2FC9-9456-DA4E-8EF5-01BF5033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To start a </a:t>
            </a:r>
            <a:r>
              <a:rPr lang="en-GB" sz="2400" dirty="0" err="1"/>
              <a:t>tmux</a:t>
            </a:r>
            <a:r>
              <a:rPr lang="en-GB" sz="2400" dirty="0"/>
              <a:t> session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GB" sz="2000" dirty="0"/>
              <a:t> – to start a session called 0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new-session –s &lt;name&gt; </a:t>
            </a:r>
            <a:r>
              <a:rPr lang="en-GB" sz="2000" dirty="0"/>
              <a:t>- to start a new session with your given name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Ctrl + b, d </a:t>
            </a:r>
            <a:r>
              <a:rPr lang="en-GB" sz="2400" dirty="0"/>
              <a:t>to detach your </a:t>
            </a:r>
            <a:r>
              <a:rPr lang="en-GB" sz="2400" dirty="0" err="1"/>
              <a:t>tmux</a:t>
            </a:r>
            <a:r>
              <a:rPr lang="en-GB" sz="2400" dirty="0"/>
              <a:t> session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attach -t &lt;name&gt;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Ctrl + b, q </a:t>
            </a:r>
            <a:r>
              <a:rPr lang="en-GB" sz="2400" dirty="0"/>
              <a:t>to show each pane number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Ctrl + b, w </a:t>
            </a:r>
            <a:r>
              <a:rPr lang="en-GB" sz="2400" dirty="0"/>
              <a:t>To show collection of panes and windows to move between them</a:t>
            </a:r>
          </a:p>
          <a:p>
            <a:pPr lvl="1"/>
            <a:r>
              <a:rPr lang="en-GB" sz="2000" dirty="0"/>
              <a:t>Use -&gt; to expand a window and move between panes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–t &lt;name&gt; </a:t>
            </a:r>
          </a:p>
          <a:p>
            <a:endParaRPr lang="en-GB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1FBD95-BED2-E7CC-4410-5564267960C8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8190A348-C417-210E-2FE1-19A8375D8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C49E6-24BD-F209-FB69-C8BA09991168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58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1BB96-750C-A4A4-333D-8A1FAD7F0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FDF-719C-5CCE-1E03-89DFF3B8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r>
              <a:rPr lang="en-GB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1319-5F74-98ED-5B48-02C0E139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Start a </a:t>
            </a:r>
            <a:r>
              <a:rPr lang="en-GB" sz="2400" dirty="0" err="1"/>
              <a:t>tmux</a:t>
            </a:r>
            <a:r>
              <a:rPr lang="en-GB" sz="2400" dirty="0"/>
              <a:t> session called training</a:t>
            </a:r>
          </a:p>
          <a:p>
            <a:r>
              <a:rPr lang="en-GB" sz="2400" dirty="0"/>
              <a:t>Create 2 windows</a:t>
            </a:r>
          </a:p>
          <a:p>
            <a:pPr lvl="1"/>
            <a:r>
              <a:rPr lang="en-GB" sz="2000" dirty="0"/>
              <a:t>Window 1 will have 2 vertical panes</a:t>
            </a:r>
          </a:p>
          <a:p>
            <a:pPr lvl="1"/>
            <a:r>
              <a:rPr lang="en-GB" sz="2000" dirty="0"/>
              <a:t>Window 2 will have 2 horizontal panes</a:t>
            </a:r>
          </a:p>
          <a:p>
            <a:r>
              <a:rPr lang="en-GB" sz="2400" dirty="0"/>
              <a:t>Navigate between all the windows and panes</a:t>
            </a:r>
          </a:p>
          <a:p>
            <a:r>
              <a:rPr lang="en-GB" sz="2400" dirty="0"/>
              <a:t>Kill the session</a:t>
            </a:r>
          </a:p>
          <a:p>
            <a:endParaRPr lang="en-GB" sz="2400" dirty="0"/>
          </a:p>
          <a:p>
            <a:endParaRPr lang="en-GB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AB4EA9-1F7A-A02E-6E6D-A03F542AA8CE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0D92B170-B44E-3D06-11E4-920D4AB7A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079239D-5FD9-9517-229E-3C281F5FF17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29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5D44C0-C3E8-428B-9FCE-40E064401842}" vid="{729E5D17-CDD5-43FA-A295-A2C5A9E60B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1041C9F274141A4E96805F65155C1" ma:contentTypeVersion="13" ma:contentTypeDescription="Create a new document." ma:contentTypeScope="" ma:versionID="c6c70b33db45faf9dbca2c05f084e7b3">
  <xsd:schema xmlns:xsd="http://www.w3.org/2001/XMLSchema" xmlns:xs="http://www.w3.org/2001/XMLSchema" xmlns:p="http://schemas.microsoft.com/office/2006/metadata/properties" xmlns:ns2="f2db46ab-f0a3-4cc0-b136-b94a355c2869" xmlns:ns3="9d8cecb3-2158-493e-b8e4-663934528c1e" targetNamespace="http://schemas.microsoft.com/office/2006/metadata/properties" ma:root="true" ma:fieldsID="9bc30035de7284e0d24238356217a3ab" ns2:_="" ns3:_="">
    <xsd:import namespace="f2db46ab-f0a3-4cc0-b136-b94a355c2869"/>
    <xsd:import namespace="9d8cecb3-2158-493e-b8e4-663934528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b46ab-f0a3-4cc0-b136-b94a355c2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ecb3-2158-493e-b8e4-663934528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2F68A6-CEE2-4EF9-8B03-B78E3C1E7F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db46ab-f0a3-4cc0-b136-b94a355c2869"/>
    <ds:schemaRef ds:uri="9d8cecb3-2158-493e-b8e4-663934528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C33FEC-652C-4516-A579-CBB40620CA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3731A9-97AF-4DDB-A94A-9053EAA7AAD3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f2a5c867-8bc4-4701-a02a-8b2cd2f6996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Baskerville Hackathon Powerpoint</Template>
  <TotalTime>2853</TotalTime>
  <Words>1816</Words>
  <Application>Microsoft Office PowerPoint</Application>
  <PresentationFormat>Widescreen</PresentationFormat>
  <Paragraphs>211</Paragraphs>
  <Slides>32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Georgia</vt:lpstr>
      <vt:lpstr>Office Theme</vt:lpstr>
      <vt:lpstr>Baskerville</vt:lpstr>
      <vt:lpstr>Session Objectives</vt:lpstr>
      <vt:lpstr>Why Interactive jobs</vt:lpstr>
      <vt:lpstr>Tmux sessions</vt:lpstr>
      <vt:lpstr>Tmux</vt:lpstr>
      <vt:lpstr>Tmux and login nodes</vt:lpstr>
      <vt:lpstr>Tmux panes and windows</vt:lpstr>
      <vt:lpstr>Tmux sessions &amp; navigation</vt:lpstr>
      <vt:lpstr>Tmux Task</vt:lpstr>
      <vt:lpstr>Starting an interactive job</vt:lpstr>
      <vt:lpstr>Interactive Jobs and Srun</vt:lpstr>
      <vt:lpstr>General Warnings</vt:lpstr>
      <vt:lpstr>Starting an interactive session</vt:lpstr>
      <vt:lpstr>What is nvidia-smi</vt:lpstr>
      <vt:lpstr>Srun – CUDA task</vt:lpstr>
      <vt:lpstr>Srun – CUDA Benchmark</vt:lpstr>
      <vt:lpstr>CUDA task – Compiling CUDA Bench</vt:lpstr>
      <vt:lpstr>CUDA task – Obtaining CUDA Benchmark example</vt:lpstr>
      <vt:lpstr>CUDA Benchmark Compiling &amp; debugging</vt:lpstr>
      <vt:lpstr>Running CUDA_Bench – gemm_cuda_bench</vt:lpstr>
      <vt:lpstr>Advanced nvidia-smi</vt:lpstr>
      <vt:lpstr>Running CUDA_Bench – gemv_cuda_bench</vt:lpstr>
      <vt:lpstr>X11 forwarding</vt:lpstr>
      <vt:lpstr>X11 forwarding</vt:lpstr>
      <vt:lpstr>Srun – CUDA task</vt:lpstr>
      <vt:lpstr>CUDA task – Loading and Compiling</vt:lpstr>
      <vt:lpstr>CUDA task – Obtaining CUDA samples</vt:lpstr>
      <vt:lpstr>CUDA task – nvidia-smi</vt:lpstr>
      <vt:lpstr>Srun PyTorch Task</vt:lpstr>
      <vt:lpstr>Srun PyTorch Task</vt:lpstr>
      <vt:lpstr>X11 forwarding</vt:lpstr>
      <vt:lpstr>Thank You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Baskerville</dc:title>
  <dc:creator>Gavin Yearwood (Advanced Research Computing)</dc:creator>
  <cp:lastModifiedBy>Gavin Yearwood (Advanced Research Computing)</cp:lastModifiedBy>
  <cp:revision>43</cp:revision>
  <dcterms:created xsi:type="dcterms:W3CDTF">2022-02-25T09:56:24Z</dcterms:created>
  <dcterms:modified xsi:type="dcterms:W3CDTF">2025-01-15T18:18:59Z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0x0101009C71041C9F274141A4E96805F65155C1</vt:lpwstr>
  </property>
</Properties>
</file>