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5" r:id="rId4"/>
  </p:sldMasterIdLst>
  <p:notesMasterIdLst>
    <p:notesMasterId r:id="rId74"/>
  </p:notesMasterIdLst>
  <p:sldIdLst>
    <p:sldId id="256" r:id="rId5"/>
    <p:sldId id="868" r:id="rId6"/>
    <p:sldId id="947" r:id="rId7"/>
    <p:sldId id="945" r:id="rId8"/>
    <p:sldId id="949" r:id="rId9"/>
    <p:sldId id="965" r:id="rId10"/>
    <p:sldId id="950" r:id="rId11"/>
    <p:sldId id="942" r:id="rId12"/>
    <p:sldId id="941" r:id="rId13"/>
    <p:sldId id="916" r:id="rId14"/>
    <p:sldId id="918" r:id="rId15"/>
    <p:sldId id="913" r:id="rId16"/>
    <p:sldId id="914" r:id="rId17"/>
    <p:sldId id="967" r:id="rId18"/>
    <p:sldId id="968" r:id="rId19"/>
    <p:sldId id="903" r:id="rId20"/>
    <p:sldId id="906" r:id="rId21"/>
    <p:sldId id="905" r:id="rId22"/>
    <p:sldId id="3874" r:id="rId23"/>
    <p:sldId id="944" r:id="rId24"/>
    <p:sldId id="907" r:id="rId25"/>
    <p:sldId id="908" r:id="rId26"/>
    <p:sldId id="909" r:id="rId27"/>
    <p:sldId id="910" r:id="rId28"/>
    <p:sldId id="915" r:id="rId29"/>
    <p:sldId id="920" r:id="rId30"/>
    <p:sldId id="921" r:id="rId31"/>
    <p:sldId id="922" r:id="rId32"/>
    <p:sldId id="923" r:id="rId33"/>
    <p:sldId id="919" r:id="rId34"/>
    <p:sldId id="3863" r:id="rId35"/>
    <p:sldId id="3865" r:id="rId36"/>
    <p:sldId id="3873" r:id="rId37"/>
    <p:sldId id="3866" r:id="rId38"/>
    <p:sldId id="3864" r:id="rId39"/>
    <p:sldId id="3872" r:id="rId40"/>
    <p:sldId id="3855" r:id="rId41"/>
    <p:sldId id="3875" r:id="rId42"/>
    <p:sldId id="946" r:id="rId43"/>
    <p:sldId id="3876" r:id="rId44"/>
    <p:sldId id="3877" r:id="rId45"/>
    <p:sldId id="3878" r:id="rId46"/>
    <p:sldId id="929" r:id="rId47"/>
    <p:sldId id="930" r:id="rId48"/>
    <p:sldId id="933" r:id="rId49"/>
    <p:sldId id="935" r:id="rId50"/>
    <p:sldId id="932" r:id="rId51"/>
    <p:sldId id="934" r:id="rId52"/>
    <p:sldId id="937" r:id="rId53"/>
    <p:sldId id="939" r:id="rId54"/>
    <p:sldId id="938" r:id="rId55"/>
    <p:sldId id="936" r:id="rId56"/>
    <p:sldId id="943" r:id="rId57"/>
    <p:sldId id="940" r:id="rId58"/>
    <p:sldId id="951" r:id="rId59"/>
    <p:sldId id="953" r:id="rId60"/>
    <p:sldId id="954" r:id="rId61"/>
    <p:sldId id="956" r:id="rId62"/>
    <p:sldId id="957" r:id="rId63"/>
    <p:sldId id="958" r:id="rId64"/>
    <p:sldId id="959" r:id="rId65"/>
    <p:sldId id="960" r:id="rId66"/>
    <p:sldId id="961" r:id="rId67"/>
    <p:sldId id="962" r:id="rId68"/>
    <p:sldId id="963" r:id="rId69"/>
    <p:sldId id="952" r:id="rId70"/>
    <p:sldId id="966" r:id="rId71"/>
    <p:sldId id="964" r:id="rId72"/>
    <p:sldId id="26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806" autoAdjust="0"/>
  </p:normalViewPr>
  <p:slideViewPr>
    <p:cSldViewPr snapToGrid="0">
      <p:cViewPr varScale="1">
        <p:scale>
          <a:sx n="52" d="100"/>
          <a:sy n="52" d="100"/>
        </p:scale>
        <p:origin x="11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03B50-3B43-4700-9D9C-33EF347343CC}" type="datetimeFigureOut">
              <a:rPr lang="en-GB" smtClean="0"/>
              <a:t>30/01/2025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EC84-56AD-4BA5-BD49-B477B6F54BE9}" type="slidenum">
              <a:rPr lang="en-GB" smtClean="0"/>
              <a:t>‹#›</a:t>
            </a:fld>
            <a:endParaRPr lang="en-GB"/>
          </a:p>
        </p:txBody>
      </p:sp>
    </p:spTree>
    <p:extLst>
      <p:ext uri="{BB962C8B-B14F-4D97-AF65-F5344CB8AC3E}">
        <p14:creationId xmlns:p14="http://schemas.microsoft.com/office/powerpoint/2010/main" val="18447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37</a:t>
            </a:fld>
            <a:endParaRPr lang="en-GB"/>
          </a:p>
        </p:txBody>
      </p:sp>
    </p:spTree>
    <p:extLst>
      <p:ext uri="{BB962C8B-B14F-4D97-AF65-F5344CB8AC3E}">
        <p14:creationId xmlns:p14="http://schemas.microsoft.com/office/powerpoint/2010/main" val="243415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Advantages of Containers </a:t>
            </a:r>
          </a:p>
          <a:p>
            <a:r>
              <a:rPr lang="en-GB" dirty="0"/>
              <a:t>I Performance: Near-native application performance </a:t>
            </a:r>
          </a:p>
          <a:p>
            <a:r>
              <a:rPr lang="en-GB" dirty="0"/>
              <a:t>I Freedom: Bring your own software environment </a:t>
            </a:r>
          </a:p>
          <a:p>
            <a:r>
              <a:rPr lang="en-GB" dirty="0"/>
              <a:t>I Reproducibility: Package complex software applications into easy to manage, verifiable software units </a:t>
            </a:r>
          </a:p>
          <a:p>
            <a:r>
              <a:rPr lang="en-GB" dirty="0"/>
              <a:t>I Compatibility: Built on open standards available in all major Linux distributions </a:t>
            </a:r>
          </a:p>
          <a:p>
            <a:r>
              <a:rPr lang="en-GB" dirty="0"/>
              <a:t>I Portability: Build once, run (almost) anywhere</a:t>
            </a:r>
          </a:p>
          <a:p>
            <a:endParaRPr lang="en-GB" dirty="0"/>
          </a:p>
          <a:p>
            <a:r>
              <a:rPr lang="en-GB" dirty="0"/>
              <a:t>Containers limitations</a:t>
            </a:r>
          </a:p>
          <a:p>
            <a:r>
              <a:rPr lang="en-GB" dirty="0"/>
              <a:t>Architecture-dependent: </a:t>
            </a:r>
          </a:p>
          <a:p>
            <a:endParaRPr lang="en-GB" dirty="0"/>
          </a:p>
          <a:p>
            <a:r>
              <a:rPr lang="en-GB" dirty="0"/>
              <a:t>Always limited by CPU architecture (x86 64, ARM) and binary format (ELF) I </a:t>
            </a:r>
          </a:p>
          <a:p>
            <a:endParaRPr lang="en-GB" dirty="0"/>
          </a:p>
          <a:p>
            <a:r>
              <a:rPr lang="en-GB" dirty="0"/>
              <a:t>Portability: Requires </a:t>
            </a:r>
            <a:r>
              <a:rPr lang="en-GB" dirty="0" err="1"/>
              <a:t>glibc</a:t>
            </a:r>
            <a:r>
              <a:rPr lang="en-GB" dirty="0"/>
              <a:t> and kernel compatibility between host and container; also requires any other kernel-user space API compatibility (e.g., OFED/IB, NVIDIA/GPUs) I</a:t>
            </a:r>
          </a:p>
          <a:p>
            <a:endParaRPr lang="en-GB" dirty="0"/>
          </a:p>
          <a:p>
            <a:r>
              <a:rPr lang="en-GB" dirty="0"/>
              <a:t>Filesystem isolation: filesystem paths are (mostly) different when viewed inside and outside container</a:t>
            </a:r>
          </a:p>
        </p:txBody>
      </p:sp>
      <p:sp>
        <p:nvSpPr>
          <p:cNvPr id="4" name="Slide Number Placeholder 3"/>
          <p:cNvSpPr>
            <a:spLocks noGrp="1"/>
          </p:cNvSpPr>
          <p:nvPr>
            <p:ph type="sldNum" sz="quarter" idx="5"/>
          </p:nvPr>
        </p:nvSpPr>
        <p:spPr/>
        <p:txBody>
          <a:bodyPr/>
          <a:lstStyle/>
          <a:p>
            <a:fld id="{3849EC84-56AD-4BA5-BD49-B477B6F54BE9}" type="slidenum">
              <a:rPr lang="en-GB" smtClean="0"/>
              <a:t>48</a:t>
            </a:fld>
            <a:endParaRPr lang="en-GB"/>
          </a:p>
        </p:txBody>
      </p:sp>
    </p:spTree>
    <p:extLst>
      <p:ext uri="{BB962C8B-B14F-4D97-AF65-F5344CB8AC3E}">
        <p14:creationId xmlns:p14="http://schemas.microsoft.com/office/powerpoint/2010/main" val="372841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DB50-30C0-2F96-E64F-0DCBDF315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0A8435-F16C-CDE1-A8B1-FB71B0242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2962E07-5922-7EED-E11C-FCE6CA9C0F24}"/>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5" name="Footer Placeholder 4">
            <a:extLst>
              <a:ext uri="{FF2B5EF4-FFF2-40B4-BE49-F238E27FC236}">
                <a16:creationId xmlns:a16="http://schemas.microsoft.com/office/drawing/2014/main" id="{C1420CC0-728F-D7B0-5455-65812FFB79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8EA18B-63D4-7790-C25C-B9D31B719D95}"/>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44677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938A-B2E6-CADD-2A02-448BD46698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15964A-ECB7-6996-E8F7-015331AA2B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67FE57-FEA4-7AE0-8943-92D94DEF8DFB}"/>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5" name="Footer Placeholder 4">
            <a:extLst>
              <a:ext uri="{FF2B5EF4-FFF2-40B4-BE49-F238E27FC236}">
                <a16:creationId xmlns:a16="http://schemas.microsoft.com/office/drawing/2014/main" id="{DDB7079A-A782-0640-9ED9-FAA379697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C449A9-8C3F-2A8A-FD16-BFAEFF06DC5B}"/>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145275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F4E1C-1B98-0C1D-F2AF-9A516D66CF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97B3D7-40B5-135A-541D-2EAA591D2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CB72F-0A9A-494A-DAC9-F7F5BACAEEE2}"/>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5" name="Footer Placeholder 4">
            <a:extLst>
              <a:ext uri="{FF2B5EF4-FFF2-40B4-BE49-F238E27FC236}">
                <a16:creationId xmlns:a16="http://schemas.microsoft.com/office/drawing/2014/main" id="{2A51B1E2-607C-585F-4AC4-EA570367A8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97C7F6-8BC5-78BE-9A22-8921CD720337}"/>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997033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27381" y="1412776"/>
            <a:ext cx="9601067" cy="1728192"/>
          </a:xfrm>
        </p:spPr>
        <p:txBody>
          <a:bodyPr anchor="b"/>
          <a:lstStyle>
            <a:lvl1pPr>
              <a:defRPr baseline="0">
                <a:solidFill>
                  <a:srgbClr val="0A648F"/>
                </a:solidFill>
                <a:latin typeface="Georgia"/>
                <a:cs typeface="Georgia"/>
              </a:defRPr>
            </a:lvl1pPr>
          </a:lstStyle>
          <a:p>
            <a:r>
              <a:rPr lang="en-US"/>
              <a:t>Click to edit Master title style</a:t>
            </a:r>
            <a:endParaRPr lang="en-GB" dirty="0"/>
          </a:p>
        </p:txBody>
      </p:sp>
      <p:sp>
        <p:nvSpPr>
          <p:cNvPr id="8" name="Content Placeholder 7"/>
          <p:cNvSpPr>
            <a:spLocks noGrp="1"/>
          </p:cNvSpPr>
          <p:nvPr>
            <p:ph sz="quarter" idx="10"/>
          </p:nvPr>
        </p:nvSpPr>
        <p:spPr>
          <a:xfrm>
            <a:off x="526456" y="3212853"/>
            <a:ext cx="9601993" cy="1152525"/>
          </a:xfrm>
        </p:spPr>
        <p:txBody>
          <a:bodyPr/>
          <a:lstStyle>
            <a:lvl1pPr marL="0" indent="0">
              <a:buNone/>
              <a:defRPr sz="2400" b="0"/>
            </a:lvl1pPr>
            <a:lvl2pPr marL="457200" indent="0">
              <a:buNone/>
              <a:defRPr b="0"/>
            </a:lvl2pPr>
            <a:lvl3pPr marL="914400" indent="0">
              <a:buNone/>
              <a:defRPr b="0"/>
            </a:lvl3pPr>
            <a:lvl4pPr marL="1371600" indent="0">
              <a:buNone/>
              <a:defRPr b="0"/>
            </a:lvl4pPr>
            <a:lvl5pPr marL="1828800" indent="0">
              <a:buNone/>
              <a:defRPr b="0"/>
            </a:lvl5pPr>
          </a:lstStyle>
          <a:p>
            <a:pPr lvl="0"/>
            <a:r>
              <a:rPr lang="en-US"/>
              <a:t>Click to 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6456" y="432726"/>
            <a:ext cx="3728540" cy="629405"/>
          </a:xfrm>
          <a:prstGeom prst="rect">
            <a:avLst/>
          </a:prstGeom>
        </p:spPr>
      </p:pic>
    </p:spTree>
    <p:extLst>
      <p:ext uri="{BB962C8B-B14F-4D97-AF65-F5344CB8AC3E}">
        <p14:creationId xmlns:p14="http://schemas.microsoft.com/office/powerpoint/2010/main" val="1662652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US" noProof="0"/>
              <a:t>Click to edit Master title style</a:t>
            </a:r>
            <a:endParaRPr lang="en-GB" noProof="0"/>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9" name="Date Placeholder 3">
            <a:extLst>
              <a:ext uri="{FF2B5EF4-FFF2-40B4-BE49-F238E27FC236}">
                <a16:creationId xmlns:a16="http://schemas.microsoft.com/office/drawing/2014/main" id="{F35C3C20-DFA5-F55A-CA73-6321982C6A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none" spc="0" baseline="0">
                <a:solidFill>
                  <a:schemeClr val="accent6">
                    <a:lumMod val="75000"/>
                  </a:schemeClr>
                </a:solidFill>
                <a:latin typeface="+mn-lt"/>
              </a:defRPr>
            </a:lvl1pPr>
          </a:lstStyle>
          <a:p>
            <a:pPr>
              <a:defRPr/>
            </a:pPr>
            <a:fld id="{B8776A43-D69C-491B-A038-7A902A7457D1}" type="datetime1">
              <a:rPr lang="en-GB" smtClean="0"/>
              <a:pPr>
                <a:defRPr/>
              </a:pPr>
              <a:t>30/01/2025</a:t>
            </a:fld>
            <a:endParaRPr lang="en-GB" dirty="0"/>
          </a:p>
        </p:txBody>
      </p:sp>
      <p:sp>
        <p:nvSpPr>
          <p:cNvPr id="10" name="Footer Placeholder 4">
            <a:extLst>
              <a:ext uri="{FF2B5EF4-FFF2-40B4-BE49-F238E27FC236}">
                <a16:creationId xmlns:a16="http://schemas.microsoft.com/office/drawing/2014/main" id="{39FEA059-5109-3F07-0DDC-A7E7D3F08290}"/>
              </a:ext>
            </a:extLst>
          </p:cNvPr>
          <p:cNvSpPr>
            <a:spLocks noGrp="1"/>
          </p:cNvSpPr>
          <p:nvPr>
            <p:ph type="ftr" sz="quarter" idx="3"/>
          </p:nvPr>
        </p:nvSpPr>
        <p:spPr>
          <a:xfrm>
            <a:off x="3931920" y="6356350"/>
            <a:ext cx="4439920" cy="365125"/>
          </a:xfrm>
          <a:prstGeom prst="rect">
            <a:avLst/>
          </a:prstGeom>
        </p:spPr>
        <p:txBody>
          <a:bodyPr vert="horz" lIns="91440" tIns="45720" rIns="91440" bIns="45720" rtlCol="0" anchor="ctr"/>
          <a:lstStyle>
            <a:lvl1pPr algn="ctr">
              <a:defRPr sz="1200" b="1" cap="none" spc="0" baseline="0">
                <a:solidFill>
                  <a:schemeClr val="accent5">
                    <a:lumMod val="75000"/>
                  </a:schemeClr>
                </a:solidFill>
                <a:latin typeface="+mn-lt"/>
              </a:defRPr>
            </a:lvl1pPr>
          </a:lstStyle>
          <a:p>
            <a:pPr>
              <a:defRPr/>
            </a:pPr>
            <a:r>
              <a:rPr lang="en-GB" dirty="0"/>
              <a:t>VC43087 Senior AI Research Engineer  - Simon Hartley</a:t>
            </a:r>
          </a:p>
        </p:txBody>
      </p:sp>
      <p:sp>
        <p:nvSpPr>
          <p:cNvPr id="11" name="Slide Number Placeholder 5">
            <a:extLst>
              <a:ext uri="{FF2B5EF4-FFF2-40B4-BE49-F238E27FC236}">
                <a16:creationId xmlns:a16="http://schemas.microsoft.com/office/drawing/2014/main" id="{C111AB14-2BB7-B14D-E50E-D3A7A4471D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none" spc="0" baseline="0">
                <a:solidFill>
                  <a:schemeClr val="accent4">
                    <a:lumMod val="75000"/>
                  </a:schemeClr>
                </a:solidFill>
                <a:latin typeface="+mn-lt"/>
              </a:defRPr>
            </a:lvl1pPr>
          </a:lstStyle>
          <a:p>
            <a:pPr>
              <a:defRPr/>
            </a:pPr>
            <a:fld id="{D76B855D-E9CC-4FF8-AD85-6CDC7B89A0DE}" type="slidenum">
              <a:rPr lang="en-GB" smtClean="0"/>
              <a:pPr>
                <a:defRPr/>
              </a:pPr>
              <a:t>‹#›</a:t>
            </a:fld>
            <a:endParaRPr lang="en-GB" dirty="0"/>
          </a:p>
        </p:txBody>
      </p:sp>
    </p:spTree>
    <p:extLst>
      <p:ext uri="{BB962C8B-B14F-4D97-AF65-F5344CB8AC3E}">
        <p14:creationId xmlns:p14="http://schemas.microsoft.com/office/powerpoint/2010/main" val="100626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08F7-53C9-2490-D4E1-C29888717A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1625EE-1F3D-BD16-BBEE-09847C146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FB46F4-2A53-6C17-1DB7-79B44E2FD3B2}"/>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5" name="Footer Placeholder 4">
            <a:extLst>
              <a:ext uri="{FF2B5EF4-FFF2-40B4-BE49-F238E27FC236}">
                <a16:creationId xmlns:a16="http://schemas.microsoft.com/office/drawing/2014/main" id="{17061EBB-0912-3F49-76C5-AFA730593D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4E366B-EF8D-821A-63D1-58C150F42AFA}"/>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25290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2EE3-A334-2661-DD2E-FC69A7FD4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24C6BF-344C-EFA4-20A8-F299B3AED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F81214-47D9-E0F6-475C-B87A9EAB0B55}"/>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5" name="Footer Placeholder 4">
            <a:extLst>
              <a:ext uri="{FF2B5EF4-FFF2-40B4-BE49-F238E27FC236}">
                <a16:creationId xmlns:a16="http://schemas.microsoft.com/office/drawing/2014/main" id="{D71688F9-1DA2-DD2D-5B55-78067D6A3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3E45F-E87B-C24A-8E27-A78342AB456C}"/>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206060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CD76-BD39-5E14-7FC0-3DDDA5F941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F43756-7B60-CBA7-5FAB-4E45B5F32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11E440-6688-3A1C-43C7-60E08613F2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AEEBDB-C2EA-B774-08B3-00EB00F0469A}"/>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6" name="Footer Placeholder 5">
            <a:extLst>
              <a:ext uri="{FF2B5EF4-FFF2-40B4-BE49-F238E27FC236}">
                <a16:creationId xmlns:a16="http://schemas.microsoft.com/office/drawing/2014/main" id="{481D88B3-5628-DE12-EE32-F0989A5416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E0DEC0-2544-BC88-ECD0-D0AE83C8C7C2}"/>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33254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E7BB-A9A1-A208-C880-372F2FBC8DF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E7B194-F878-B06D-1780-6C8DA66D2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0EC181-9917-E3E8-A3B6-4E05FA7FB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A22C12-C593-6A2B-40E4-5A845FB32E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AEFB28-386E-A285-192D-861750D2CB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A530D1-DD34-9DA1-AC31-85D882D07166}"/>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8" name="Footer Placeholder 7">
            <a:extLst>
              <a:ext uri="{FF2B5EF4-FFF2-40B4-BE49-F238E27FC236}">
                <a16:creationId xmlns:a16="http://schemas.microsoft.com/office/drawing/2014/main" id="{474AC165-8239-FCB3-48CF-BFC81438E4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F4AA57C-8A7D-CADE-F084-E359600C1565}"/>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170863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5357-6F58-8707-68C7-CD61EEC02AD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1E68DB-2E82-3FC3-465A-E5B56B73DE9B}"/>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4" name="Footer Placeholder 3">
            <a:extLst>
              <a:ext uri="{FF2B5EF4-FFF2-40B4-BE49-F238E27FC236}">
                <a16:creationId xmlns:a16="http://schemas.microsoft.com/office/drawing/2014/main" id="{2DB002AD-975A-54C2-014C-A5AD98EF43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F4F8EDF-147D-A9DD-6B55-4C1E9DB82BF7}"/>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251512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46EC6A-DCA9-480E-76DE-E212DF08E8D9}"/>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3" name="Footer Placeholder 2">
            <a:extLst>
              <a:ext uri="{FF2B5EF4-FFF2-40B4-BE49-F238E27FC236}">
                <a16:creationId xmlns:a16="http://schemas.microsoft.com/office/drawing/2014/main" id="{A694576C-D261-474B-0CAF-6F1305E8D66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BABFC1A-E111-10B2-FBE5-BBB3C5B61402}"/>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56929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EC2C-27D5-D66A-645A-73AC623CF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350BBC7-128F-E82E-D59F-509B163A6A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014BEA1-34DB-47F9-91BB-88F1E7241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95C6-7C0F-088D-1523-2AD11AFC6DF3}"/>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6" name="Footer Placeholder 5">
            <a:extLst>
              <a:ext uri="{FF2B5EF4-FFF2-40B4-BE49-F238E27FC236}">
                <a16:creationId xmlns:a16="http://schemas.microsoft.com/office/drawing/2014/main" id="{F2D84BEC-DED9-FDE8-18C3-76B323014A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FC7062-057F-CBA5-1B3F-A88EFCCDEA5B}"/>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67043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A586-D325-F185-A5A4-6B5344A8E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0BEFD0-781B-ADBB-A83D-3DE27633A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FBB430-49CB-0D71-9F16-47AF2084F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1742E-2D63-6342-4003-7E576AB3F998}"/>
              </a:ext>
            </a:extLst>
          </p:cNvPr>
          <p:cNvSpPr>
            <a:spLocks noGrp="1"/>
          </p:cNvSpPr>
          <p:nvPr>
            <p:ph type="dt" sz="half" idx="10"/>
          </p:nvPr>
        </p:nvSpPr>
        <p:spPr/>
        <p:txBody>
          <a:bodyPr/>
          <a:lstStyle/>
          <a:p>
            <a:fld id="{073F35EF-A6EE-47AC-A495-9B6E931EEBD2}" type="datetimeFigureOut">
              <a:rPr lang="en-GB" smtClean="0"/>
              <a:t>30/01/2025</a:t>
            </a:fld>
            <a:endParaRPr lang="en-GB"/>
          </a:p>
        </p:txBody>
      </p:sp>
      <p:sp>
        <p:nvSpPr>
          <p:cNvPr id="6" name="Footer Placeholder 5">
            <a:extLst>
              <a:ext uri="{FF2B5EF4-FFF2-40B4-BE49-F238E27FC236}">
                <a16:creationId xmlns:a16="http://schemas.microsoft.com/office/drawing/2014/main" id="{DE246BFF-314A-9C31-B114-B11710C987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198F9E-AFD6-E27C-1E39-560D161192F3}"/>
              </a:ext>
            </a:extLst>
          </p:cNvPr>
          <p:cNvSpPr>
            <a:spLocks noGrp="1"/>
          </p:cNvSpPr>
          <p:nvPr>
            <p:ph type="sldNum" sz="quarter" idx="12"/>
          </p:nvPr>
        </p:nvSpPr>
        <p:spPr/>
        <p:txBody>
          <a:bodyPr/>
          <a:lstStyle/>
          <a:p>
            <a:fld id="{664E4E64-422E-4D95-8435-B8890217B94F}" type="slidenum">
              <a:rPr lang="en-GB" smtClean="0"/>
              <a:t>‹#›</a:t>
            </a:fld>
            <a:endParaRPr lang="en-GB"/>
          </a:p>
        </p:txBody>
      </p:sp>
    </p:spTree>
    <p:extLst>
      <p:ext uri="{BB962C8B-B14F-4D97-AF65-F5344CB8AC3E}">
        <p14:creationId xmlns:p14="http://schemas.microsoft.com/office/powerpoint/2010/main" val="365182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F6E3E0-3EA3-7F43-7DA2-D70AC4E42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C52731-E490-6B01-F8E4-9378480D6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D0D25F-7059-3AB0-918C-258A821B5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F35EF-A6EE-47AC-A495-9B6E931EEBD2}" type="datetimeFigureOut">
              <a:rPr lang="en-GB" smtClean="0"/>
              <a:t>30/01/2025</a:t>
            </a:fld>
            <a:endParaRPr lang="en-GB"/>
          </a:p>
        </p:txBody>
      </p:sp>
      <p:sp>
        <p:nvSpPr>
          <p:cNvPr id="5" name="Footer Placeholder 4">
            <a:extLst>
              <a:ext uri="{FF2B5EF4-FFF2-40B4-BE49-F238E27FC236}">
                <a16:creationId xmlns:a16="http://schemas.microsoft.com/office/drawing/2014/main" id="{4C3FAE45-2D9E-B94F-0470-F1F921BA3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4D79648-525F-BE96-0296-4C6332E37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E4E64-422E-4D95-8435-B8890217B94F}" type="slidenum">
              <a:rPr lang="en-GB" smtClean="0"/>
              <a:t>‹#›</a:t>
            </a:fld>
            <a:endParaRPr lang="en-GB"/>
          </a:p>
        </p:txBody>
      </p:sp>
    </p:spTree>
    <p:extLst>
      <p:ext uri="{BB962C8B-B14F-4D97-AF65-F5344CB8AC3E}">
        <p14:creationId xmlns:p14="http://schemas.microsoft.com/office/powerpoint/2010/main" val="382241759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baskerville.ac.uk/cheatshe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baskerville.ac.uk/app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s.baskerville.ac.uk/" TargetMode="External"/><Relationship Id="rId2" Type="http://schemas.openxmlformats.org/officeDocument/2006/relationships/hyperlink" Target="https://docs.baskerville.ac.uk/"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docs.baskerville.ac.uk/self-install" TargetMode="External"/><Relationship Id="rId4" Type="http://schemas.openxmlformats.org/officeDocument/2006/relationships/hyperlink" Target="https://portal.baskerville.ac.uk/"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s://biocontainers.pro/" TargetMode="External"/><Relationship Id="rId3" Type="http://schemas.openxmlformats.org/officeDocument/2006/relationships/hyperlink" Target="https://hub.docker.com/" TargetMode="External"/><Relationship Id="rId7" Type="http://schemas.openxmlformats.org/officeDocument/2006/relationships/hyperlink" Target="https://quay.io/"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singularityhub.github.io/singularityhub-docs/" TargetMode="External"/><Relationship Id="rId5" Type="http://schemas.openxmlformats.org/officeDocument/2006/relationships/hyperlink" Target="https://cloud.sylabs.io/library" TargetMode="External"/><Relationship Id="rId10" Type="http://schemas.openxmlformats.org/officeDocument/2006/relationships/hyperlink" Target="https://www.amd.com/en/technologies/infinity-hub" TargetMode="External"/><Relationship Id="rId4" Type="http://schemas.openxmlformats.org/officeDocument/2006/relationships/hyperlink" Target="https://ngc.nvidia.com/catalog/containers" TargetMode="External"/><Relationship Id="rId9" Type="http://schemas.openxmlformats.org/officeDocument/2006/relationships/hyperlink" Target="https://hub.docker.com/r/ibmcom/powerai"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docker.com/101-tutoria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researchcomputing.princeton.edu/education/external-online-resources/data-transfer"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apptainer.org/docs/user/main/bind_paths_and_mounts.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pptainer.org/docs/user/main/bind_paths_and_mounts.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apptainer.org/docs/user/main/environment_and_metadata.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sz="9600" dirty="0">
                <a:solidFill>
                  <a:schemeClr val="tx1">
                    <a:lumMod val="75000"/>
                    <a:lumOff val="25000"/>
                  </a:schemeClr>
                </a:solidFill>
              </a:rPr>
              <a:t>Baskerville </a:t>
            </a:r>
            <a:r>
              <a:rPr lang="en-GB" sz="3100" dirty="0">
                <a:solidFill>
                  <a:schemeClr val="tx1">
                    <a:lumMod val="75000"/>
                    <a:lumOff val="25000"/>
                  </a:schemeClr>
                </a:solidFill>
              </a:rPr>
              <a:t>for The Turing Institute</a:t>
            </a:r>
          </a:p>
        </p:txBody>
      </p:sp>
      <p:sp>
        <p:nvSpPr>
          <p:cNvPr id="5" name="Content Placeholder 4"/>
          <p:cNvSpPr>
            <a:spLocks noGrp="1"/>
          </p:cNvSpPr>
          <p:nvPr>
            <p:ph sz="quarter" idx="10"/>
          </p:nvPr>
        </p:nvSpPr>
        <p:spPr/>
        <p:txBody>
          <a:bodyPr>
            <a:normAutofit lnSpcReduction="10000"/>
          </a:bodyPr>
          <a:lstStyle/>
          <a:p>
            <a:r>
              <a:rPr lang="en-GB" sz="3600" dirty="0"/>
              <a:t>Self-Install for Python Apptainer Wed 29-01-2025</a:t>
            </a:r>
          </a:p>
          <a:p>
            <a:r>
              <a:rPr lang="en-GB" sz="3600" dirty="0"/>
              <a:t>On Baskerville by Simon Hartley </a:t>
            </a:r>
            <a:r>
              <a:rPr lang="en-GB" sz="1500" dirty="0"/>
              <a:t>HPC RSE Baskerville and </a:t>
            </a:r>
            <a:r>
              <a:rPr lang="en-GB" sz="1500" dirty="0" err="1"/>
              <a:t>sulis</a:t>
            </a:r>
            <a:endParaRPr lang="en-GB" sz="1500" dirty="0"/>
          </a:p>
        </p:txBody>
      </p:sp>
      <p:grpSp>
        <p:nvGrpSpPr>
          <p:cNvPr id="6" name="Group 5">
            <a:extLst>
              <a:ext uri="{FF2B5EF4-FFF2-40B4-BE49-F238E27FC236}">
                <a16:creationId xmlns:a16="http://schemas.microsoft.com/office/drawing/2014/main" id="{45A2A5FE-3B21-49E2-B81B-6DF5295DD562}"/>
              </a:ext>
            </a:extLst>
          </p:cNvPr>
          <p:cNvGrpSpPr/>
          <p:nvPr/>
        </p:nvGrpSpPr>
        <p:grpSpPr>
          <a:xfrm>
            <a:off x="4367093" y="307296"/>
            <a:ext cx="960359" cy="877088"/>
            <a:chOff x="4215988" y="5793696"/>
            <a:chExt cx="960359" cy="877088"/>
          </a:xfrm>
        </p:grpSpPr>
        <p:pic>
          <p:nvPicPr>
            <p:cNvPr id="7" name="Picture 6" descr="A picture containing schematic&#10;&#10;Description automatically generated">
              <a:extLst>
                <a:ext uri="{FF2B5EF4-FFF2-40B4-BE49-F238E27FC236}">
                  <a16:creationId xmlns:a16="http://schemas.microsoft.com/office/drawing/2014/main" id="{167B3AEE-392A-4D4A-8A2D-4C48F7AE3B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8" name="Straight Connector 7">
              <a:extLst>
                <a:ext uri="{FF2B5EF4-FFF2-40B4-BE49-F238E27FC236}">
                  <a16:creationId xmlns:a16="http://schemas.microsoft.com/office/drawing/2014/main" id="{E74BDA31-106D-446F-97BF-1C085E419056}"/>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6407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Common pip commands</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197" y="1435393"/>
            <a:ext cx="9326877" cy="4893647"/>
          </a:xfrm>
          <a:prstGeom prst="rect">
            <a:avLst/>
          </a:prstGeom>
          <a:noFill/>
        </p:spPr>
        <p:txBody>
          <a:bodyPr wrap="square">
            <a:spAutoFit/>
          </a:bodyPr>
          <a:lstStyle/>
          <a:p>
            <a:pPr algn="l"/>
            <a:r>
              <a:rPr lang="en-GB" sz="2400" dirty="0">
                <a:solidFill>
                  <a:srgbClr val="212529"/>
                </a:solidFill>
                <a:latin typeface="Libre Franklin" pitchFamily="2" charset="0"/>
                <a:ea typeface="Times New Roman" panose="02020603050405020304" pitchFamily="18" charset="0"/>
              </a:rPr>
              <a:t>View the help menu:</a:t>
            </a:r>
          </a:p>
          <a:p>
            <a:pPr algn="l"/>
            <a:endParaRPr lang="en-GB" sz="2400" dirty="0">
              <a:solidFill>
                <a:srgbClr val="212529"/>
              </a:solidFill>
              <a:latin typeface="Libre Franklin" pitchFamily="2" charset="0"/>
              <a:ea typeface="Times New Roman" panose="02020603050405020304" pitchFamily="18" charset="0"/>
            </a:endParaRPr>
          </a:p>
          <a:p>
            <a:pPr algn="l"/>
            <a:endParaRPr lang="en-GB" sz="2400" dirty="0">
              <a:solidFill>
                <a:srgbClr val="212529"/>
              </a:solidFill>
              <a:latin typeface="Libre Franklin" pitchFamily="2" charset="0"/>
              <a:ea typeface="Times New Roman" panose="02020603050405020304" pitchFamily="18" charset="0"/>
            </a:endParaRPr>
          </a:p>
          <a:p>
            <a:pPr algn="l"/>
            <a:r>
              <a:rPr lang="en-GB" sz="2400" dirty="0">
                <a:solidFill>
                  <a:srgbClr val="212529"/>
                </a:solidFill>
                <a:latin typeface="Libre Franklin" pitchFamily="2" charset="0"/>
                <a:ea typeface="Times New Roman" panose="02020603050405020304" pitchFamily="18" charset="0"/>
              </a:rPr>
              <a:t>The help menu for the install command:</a:t>
            </a:r>
          </a:p>
          <a:p>
            <a:pPr algn="l"/>
            <a:endParaRPr lang="en-GB" sz="2400" dirty="0">
              <a:solidFill>
                <a:srgbClr val="212529"/>
              </a:solidFill>
              <a:latin typeface="Libre Franklin" pitchFamily="2" charset="0"/>
              <a:ea typeface="Times New Roman" panose="02020603050405020304" pitchFamily="18" charset="0"/>
            </a:endParaRPr>
          </a:p>
          <a:p>
            <a:pPr algn="l"/>
            <a:r>
              <a:rPr lang="en-GB" sz="2400" dirty="0">
                <a:solidFill>
                  <a:srgbClr val="212529"/>
                </a:solidFill>
                <a:latin typeface="Libre Franklin" pitchFamily="2" charset="0"/>
                <a:ea typeface="Times New Roman" panose="02020603050405020304" pitchFamily="18" charset="0"/>
              </a:rPr>
              <a:t>Search the Python Package Index </a:t>
            </a:r>
            <a:r>
              <a:rPr lang="en-GB" sz="2400" dirty="0" err="1">
                <a:solidFill>
                  <a:srgbClr val="212529"/>
                </a:solidFill>
                <a:latin typeface="Libre Franklin" pitchFamily="2" charset="0"/>
                <a:ea typeface="Times New Roman" panose="02020603050405020304" pitchFamily="18" charset="0"/>
              </a:rPr>
              <a:t>PyPI</a:t>
            </a:r>
            <a:r>
              <a:rPr lang="en-GB" sz="2400" dirty="0">
                <a:solidFill>
                  <a:srgbClr val="212529"/>
                </a:solidFill>
                <a:latin typeface="Libre Franklin" pitchFamily="2" charset="0"/>
                <a:ea typeface="Times New Roman" panose="02020603050405020304" pitchFamily="18" charset="0"/>
              </a:rPr>
              <a:t> for a given package (e.g., </a:t>
            </a:r>
            <a:r>
              <a:rPr lang="en-GB" sz="2400" dirty="0" err="1">
                <a:solidFill>
                  <a:srgbClr val="212529"/>
                </a:solidFill>
                <a:latin typeface="Libre Franklin" pitchFamily="2" charset="0"/>
                <a:ea typeface="Times New Roman" panose="02020603050405020304" pitchFamily="18" charset="0"/>
              </a:rPr>
              <a:t>jax</a:t>
            </a:r>
            <a:r>
              <a:rPr lang="en-GB" sz="2400" dirty="0">
                <a:solidFill>
                  <a:srgbClr val="212529"/>
                </a:solidFill>
                <a:latin typeface="Libre Franklin" pitchFamily="2" charset="0"/>
                <a:ea typeface="Times New Roman" panose="02020603050405020304" pitchFamily="18" charset="0"/>
              </a:rPr>
              <a:t>):</a:t>
            </a:r>
          </a:p>
          <a:p>
            <a:pPr algn="l"/>
            <a:endParaRPr lang="en-GB" sz="2400" dirty="0">
              <a:solidFill>
                <a:srgbClr val="212529"/>
              </a:solidFill>
              <a:latin typeface="Libre Franklin" pitchFamily="2" charset="0"/>
              <a:ea typeface="Times New Roman" panose="02020603050405020304" pitchFamily="18" charset="0"/>
            </a:endParaRPr>
          </a:p>
          <a:p>
            <a:pPr algn="l"/>
            <a:endParaRPr lang="en-GB" sz="2400" dirty="0">
              <a:solidFill>
                <a:srgbClr val="212529"/>
              </a:solidFill>
              <a:latin typeface="Libre Franklin" pitchFamily="2" charset="0"/>
              <a:ea typeface="Times New Roman" panose="02020603050405020304" pitchFamily="18" charset="0"/>
            </a:endParaRPr>
          </a:p>
          <a:p>
            <a:pPr algn="l"/>
            <a:r>
              <a:rPr lang="en-GB" sz="2400" dirty="0">
                <a:solidFill>
                  <a:srgbClr val="212529"/>
                </a:solidFill>
                <a:latin typeface="Libre Franklin" pitchFamily="2" charset="0"/>
                <a:ea typeface="Times New Roman" panose="02020603050405020304" pitchFamily="18" charset="0"/>
              </a:rPr>
              <a:t>List all installed packages:</a:t>
            </a:r>
          </a:p>
          <a:p>
            <a:pPr algn="l"/>
            <a:endParaRPr lang="en-GB" sz="2400" dirty="0">
              <a:solidFill>
                <a:srgbClr val="212529"/>
              </a:solidFill>
              <a:latin typeface="Libre Franklin" pitchFamily="2" charset="0"/>
              <a:ea typeface="Times New Roman" panose="02020603050405020304" pitchFamily="18" charset="0"/>
            </a:endParaRPr>
          </a:p>
          <a:p>
            <a:pPr algn="l"/>
            <a:endParaRPr lang="en-GB" sz="2400" dirty="0">
              <a:solidFill>
                <a:srgbClr val="212529"/>
              </a:solidFill>
              <a:latin typeface="Libre Franklin" pitchFamily="2" charset="0"/>
              <a:ea typeface="Times New Roman" panose="02020603050405020304" pitchFamily="18" charset="0"/>
            </a:endParaRPr>
          </a:p>
          <a:p>
            <a:pPr algn="l"/>
            <a:r>
              <a:rPr lang="en-GB" sz="2400" dirty="0">
                <a:solidFill>
                  <a:srgbClr val="212529"/>
                </a:solidFill>
                <a:latin typeface="Libre Franklin" pitchFamily="2" charset="0"/>
                <a:ea typeface="Times New Roman" panose="02020603050405020304" pitchFamily="18" charset="0"/>
              </a:rPr>
              <a:t>Install </a:t>
            </a:r>
            <a:r>
              <a:rPr lang="en-GB" sz="2400" dirty="0" err="1">
                <a:solidFill>
                  <a:srgbClr val="212529"/>
                </a:solidFill>
                <a:latin typeface="Libre Franklin" pitchFamily="2" charset="0"/>
                <a:ea typeface="Times New Roman" panose="02020603050405020304" pitchFamily="18" charset="0"/>
              </a:rPr>
              <a:t>pairtools</a:t>
            </a:r>
            <a:r>
              <a:rPr lang="en-GB" sz="2400" dirty="0">
                <a:solidFill>
                  <a:srgbClr val="212529"/>
                </a:solidFill>
                <a:latin typeface="Libre Franklin" pitchFamily="2" charset="0"/>
                <a:ea typeface="Times New Roman" panose="02020603050405020304" pitchFamily="18" charset="0"/>
              </a:rPr>
              <a:t> and </a:t>
            </a:r>
            <a:r>
              <a:rPr lang="en-GB" sz="2400" dirty="0" err="1">
                <a:solidFill>
                  <a:srgbClr val="212529"/>
                </a:solidFill>
                <a:latin typeface="Libre Franklin" pitchFamily="2" charset="0"/>
                <a:ea typeface="Times New Roman" panose="02020603050405020304" pitchFamily="18" charset="0"/>
              </a:rPr>
              <a:t>pyblast</a:t>
            </a:r>
            <a:r>
              <a:rPr lang="en-GB" sz="2400" dirty="0">
                <a:solidFill>
                  <a:srgbClr val="212529"/>
                </a:solidFill>
                <a:latin typeface="Libre Franklin" pitchFamily="2" charset="0"/>
                <a:ea typeface="Times New Roman" panose="02020603050405020304" pitchFamily="18" charset="0"/>
              </a:rPr>
              <a:t> for version 3.5 of Python</a:t>
            </a:r>
          </a:p>
        </p:txBody>
      </p:sp>
      <p:sp>
        <p:nvSpPr>
          <p:cNvPr id="3" name="Rectangle 2">
            <a:extLst>
              <a:ext uri="{FF2B5EF4-FFF2-40B4-BE49-F238E27FC236}">
                <a16:creationId xmlns:a16="http://schemas.microsoft.com/office/drawing/2014/main" id="{9398657E-7A4D-C876-D82E-081B419591A9}"/>
              </a:ext>
            </a:extLst>
          </p:cNvPr>
          <p:cNvSpPr>
            <a:spLocks noChangeArrowheads="1"/>
          </p:cNvSpPr>
          <p:nvPr/>
        </p:nvSpPr>
        <p:spPr bwMode="auto">
          <a:xfrm>
            <a:off x="838200" y="1992269"/>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$pip -h</a:t>
            </a:r>
          </a:p>
        </p:txBody>
      </p:sp>
      <p:sp>
        <p:nvSpPr>
          <p:cNvPr id="5" name="Rectangle 4">
            <a:extLst>
              <a:ext uri="{FF2B5EF4-FFF2-40B4-BE49-F238E27FC236}">
                <a16:creationId xmlns:a16="http://schemas.microsoft.com/office/drawing/2014/main" id="{52639645-D2F3-9843-AC82-D86A8CBAD409}"/>
              </a:ext>
            </a:extLst>
          </p:cNvPr>
          <p:cNvSpPr>
            <a:spLocks noChangeArrowheads="1"/>
          </p:cNvSpPr>
          <p:nvPr/>
        </p:nvSpPr>
        <p:spPr bwMode="auto">
          <a:xfrm>
            <a:off x="838199" y="2917009"/>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$pip install --help</a:t>
            </a:r>
          </a:p>
        </p:txBody>
      </p:sp>
      <p:sp>
        <p:nvSpPr>
          <p:cNvPr id="9" name="Rectangle 8">
            <a:extLst>
              <a:ext uri="{FF2B5EF4-FFF2-40B4-BE49-F238E27FC236}">
                <a16:creationId xmlns:a16="http://schemas.microsoft.com/office/drawing/2014/main" id="{1F60885E-7876-F5A5-AAC8-BDD99FB1FFD4}"/>
              </a:ext>
            </a:extLst>
          </p:cNvPr>
          <p:cNvSpPr>
            <a:spLocks noChangeArrowheads="1"/>
          </p:cNvSpPr>
          <p:nvPr/>
        </p:nvSpPr>
        <p:spPr bwMode="auto">
          <a:xfrm>
            <a:off x="838197" y="4133943"/>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$pip search pip-chill</a:t>
            </a:r>
          </a:p>
        </p:txBody>
      </p:sp>
      <p:sp>
        <p:nvSpPr>
          <p:cNvPr id="10" name="Rectangle 9">
            <a:extLst>
              <a:ext uri="{FF2B5EF4-FFF2-40B4-BE49-F238E27FC236}">
                <a16:creationId xmlns:a16="http://schemas.microsoft.com/office/drawing/2014/main" id="{54EC00F4-DCCA-77E8-6D95-070FB18995B8}"/>
              </a:ext>
            </a:extLst>
          </p:cNvPr>
          <p:cNvSpPr>
            <a:spLocks noChangeArrowheads="1"/>
          </p:cNvSpPr>
          <p:nvPr/>
        </p:nvSpPr>
        <p:spPr bwMode="auto">
          <a:xfrm>
            <a:off x="838197" y="5316479"/>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$pip list</a:t>
            </a:r>
          </a:p>
        </p:txBody>
      </p:sp>
      <p:sp>
        <p:nvSpPr>
          <p:cNvPr id="11" name="Rectangle 10">
            <a:extLst>
              <a:ext uri="{FF2B5EF4-FFF2-40B4-BE49-F238E27FC236}">
                <a16:creationId xmlns:a16="http://schemas.microsoft.com/office/drawing/2014/main" id="{F08D0EE6-7A02-71A4-972F-BCE0898ABA66}"/>
              </a:ext>
            </a:extLst>
          </p:cNvPr>
          <p:cNvSpPr>
            <a:spLocks noChangeArrowheads="1"/>
          </p:cNvSpPr>
          <p:nvPr/>
        </p:nvSpPr>
        <p:spPr bwMode="auto">
          <a:xfrm>
            <a:off x="838197" y="6329040"/>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$pip install python==3.5 </a:t>
            </a:r>
            <a:r>
              <a:rPr kumimoji="0" lang="en-GB" altLang="en-US" sz="2400" b="0" i="0" u="none" strike="noStrike" cap="none" normalizeH="0" baseline="0" dirty="0" err="1">
                <a:ln>
                  <a:noFill/>
                </a:ln>
                <a:solidFill>
                  <a:schemeClr val="bg1"/>
                </a:solidFill>
                <a:effectLst/>
                <a:latin typeface="Consolas" panose="020B0609020204030204" pitchFamily="49" charset="0"/>
              </a:rPr>
              <a:t>pairtools</a:t>
            </a:r>
            <a:r>
              <a:rPr kumimoji="0" lang="en-GB" altLang="en-US" sz="2400" b="0" i="0" u="none" strike="noStrike" cap="none" normalizeH="0" baseline="0" dirty="0">
                <a:ln>
                  <a:noFill/>
                </a:ln>
                <a:solidFill>
                  <a:schemeClr val="bg1"/>
                </a:solidFill>
                <a:effectLst/>
                <a:latin typeface="Consolas" panose="020B0609020204030204" pitchFamily="49" charset="0"/>
              </a:rPr>
              <a:t> </a:t>
            </a:r>
            <a:r>
              <a:rPr kumimoji="0" lang="en-GB" altLang="en-US" sz="2400" b="0" i="0" u="none" strike="noStrike" cap="none" normalizeH="0" baseline="0" dirty="0" err="1">
                <a:ln>
                  <a:noFill/>
                </a:ln>
                <a:solidFill>
                  <a:schemeClr val="bg1"/>
                </a:solidFill>
                <a:effectLst/>
                <a:latin typeface="Consolas" panose="020B0609020204030204" pitchFamily="49" charset="0"/>
              </a:rPr>
              <a:t>pyblast</a:t>
            </a:r>
            <a:endParaRPr kumimoji="0" lang="en-GB" altLang="en-US" sz="2400" b="0" i="0" u="none" strike="noStrike" cap="none" normalizeH="0" baseline="0" dirty="0">
              <a:ln>
                <a:noFill/>
              </a:ln>
              <a:solidFill>
                <a:schemeClr val="bg1"/>
              </a:solidFill>
              <a:effectLst/>
              <a:latin typeface="Consolas" panose="020B0609020204030204" pitchFamily="49" charset="0"/>
            </a:endParaRPr>
          </a:p>
        </p:txBody>
      </p:sp>
      <p:grpSp>
        <p:nvGrpSpPr>
          <p:cNvPr id="12" name="Group 11">
            <a:extLst>
              <a:ext uri="{FF2B5EF4-FFF2-40B4-BE49-F238E27FC236}">
                <a16:creationId xmlns:a16="http://schemas.microsoft.com/office/drawing/2014/main" id="{92115F16-1E3C-D052-35C3-7A5BDE32B69D}"/>
              </a:ext>
            </a:extLst>
          </p:cNvPr>
          <p:cNvGrpSpPr/>
          <p:nvPr/>
        </p:nvGrpSpPr>
        <p:grpSpPr>
          <a:xfrm>
            <a:off x="11210925" y="5980912"/>
            <a:ext cx="960359" cy="877088"/>
            <a:chOff x="4215988" y="5793696"/>
            <a:chExt cx="960359" cy="877088"/>
          </a:xfrm>
        </p:grpSpPr>
        <p:pic>
          <p:nvPicPr>
            <p:cNvPr id="13" name="Picture 12" descr="A picture containing schematic&#10;&#10;Description automatically generated">
              <a:extLst>
                <a:ext uri="{FF2B5EF4-FFF2-40B4-BE49-F238E27FC236}">
                  <a16:creationId xmlns:a16="http://schemas.microsoft.com/office/drawing/2014/main" id="{A9071D26-1C01-D518-E5B3-5134540662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4" name="Straight Connector 13">
              <a:extLst>
                <a:ext uri="{FF2B5EF4-FFF2-40B4-BE49-F238E27FC236}">
                  <a16:creationId xmlns:a16="http://schemas.microsoft.com/office/drawing/2014/main" id="{10ED7CCE-6974-9C6B-19A5-C138A6FDCED2}"/>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72199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Common pip commands</a:t>
            </a:r>
            <a:endParaRPr lang="en-GB" sz="2400" b="1" dirty="0">
              <a:solidFill>
                <a:schemeClr val="bg1">
                  <a:lumMod val="50000"/>
                </a:schemeClr>
              </a:solidFill>
              <a:latin typeface="Georgia" panose="02040502050405020303" pitchFamily="18" charset="0"/>
            </a:endParaRPr>
          </a:p>
        </p:txBody>
      </p:sp>
      <p:grpSp>
        <p:nvGrpSpPr>
          <p:cNvPr id="6" name="Group 5">
            <a:extLst>
              <a:ext uri="{FF2B5EF4-FFF2-40B4-BE49-F238E27FC236}">
                <a16:creationId xmlns:a16="http://schemas.microsoft.com/office/drawing/2014/main" id="{3C7EABAA-845F-4BE5-B806-9A2656393F25}"/>
              </a:ext>
            </a:extLst>
          </p:cNvPr>
          <p:cNvGrpSpPr/>
          <p:nvPr/>
        </p:nvGrpSpPr>
        <p:grpSpPr>
          <a:xfrm>
            <a:off x="4215988" y="5793696"/>
            <a:ext cx="960359" cy="877088"/>
            <a:chOff x="4215988" y="5793696"/>
            <a:chExt cx="960359" cy="877088"/>
          </a:xfrm>
        </p:grpSpPr>
        <p:pic>
          <p:nvPicPr>
            <p:cNvPr id="7" name="Picture 6" descr="A picture containing schematic&#10;&#10;Description automatically generated">
              <a:extLst>
                <a:ext uri="{FF2B5EF4-FFF2-40B4-BE49-F238E27FC236}">
                  <a16:creationId xmlns:a16="http://schemas.microsoft.com/office/drawing/2014/main" id="{5E14EC56-F99D-4625-87B3-D3B7B8ECD2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8" name="Straight Connector 7">
              <a:extLst>
                <a:ext uri="{FF2B5EF4-FFF2-40B4-BE49-F238E27FC236}">
                  <a16:creationId xmlns:a16="http://schemas.microsoft.com/office/drawing/2014/main" id="{CC42A818-C08B-490F-8E58-CE18127D5B39}"/>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4524315"/>
          </a:xfrm>
          <a:prstGeom prst="rect">
            <a:avLst/>
          </a:prstGeom>
          <a:noFill/>
        </p:spPr>
        <p:txBody>
          <a:bodyPr wrap="square">
            <a:spAutoFit/>
          </a:bodyPr>
          <a:lstStyle/>
          <a:p>
            <a:pPr algn="l"/>
            <a:r>
              <a:rPr lang="en-GB" sz="2400" dirty="0">
                <a:solidFill>
                  <a:srgbClr val="212529"/>
                </a:solidFill>
                <a:latin typeface="Libre Franklin" pitchFamily="2" charset="0"/>
                <a:ea typeface="Times New Roman" panose="02020603050405020304" pitchFamily="18" charset="0"/>
              </a:rPr>
              <a:t>Install a set of packages listed in a text file</a:t>
            </a:r>
          </a:p>
          <a:p>
            <a:pPr algn="l"/>
            <a:endParaRPr lang="en-GB" sz="2400" dirty="0">
              <a:solidFill>
                <a:srgbClr val="212529"/>
              </a:solidFill>
              <a:latin typeface="Libre Franklin" pitchFamily="2" charset="0"/>
              <a:ea typeface="Times New Roman" panose="02020603050405020304" pitchFamily="18" charset="0"/>
            </a:endParaRPr>
          </a:p>
          <a:p>
            <a:pPr algn="l"/>
            <a:endParaRPr lang="en-GB" sz="2400" dirty="0">
              <a:solidFill>
                <a:srgbClr val="212529"/>
              </a:solidFill>
              <a:latin typeface="Libre Franklin" pitchFamily="2" charset="0"/>
              <a:ea typeface="Times New Roman" panose="02020603050405020304" pitchFamily="18" charset="0"/>
            </a:endParaRPr>
          </a:p>
          <a:p>
            <a:pPr algn="l"/>
            <a:r>
              <a:rPr lang="en-GB" sz="2400" dirty="0">
                <a:solidFill>
                  <a:srgbClr val="212529"/>
                </a:solidFill>
                <a:latin typeface="Libre Franklin" pitchFamily="2" charset="0"/>
                <a:ea typeface="Times New Roman" panose="02020603050405020304" pitchFamily="18" charset="0"/>
              </a:rPr>
              <a:t>To see detailed information about an installed package such as sphinx:</a:t>
            </a:r>
          </a:p>
          <a:p>
            <a:pPr algn="l"/>
            <a:endParaRPr lang="en-GB" sz="2400" dirty="0">
              <a:solidFill>
                <a:srgbClr val="212529"/>
              </a:solidFill>
              <a:latin typeface="Libre Franklin" pitchFamily="2" charset="0"/>
              <a:ea typeface="Times New Roman" panose="02020603050405020304" pitchFamily="18" charset="0"/>
            </a:endParaRPr>
          </a:p>
          <a:p>
            <a:pPr algn="l"/>
            <a:endParaRPr lang="en-GB" sz="2400" dirty="0">
              <a:solidFill>
                <a:srgbClr val="212529"/>
              </a:solidFill>
              <a:latin typeface="Libre Franklin" pitchFamily="2" charset="0"/>
              <a:ea typeface="Times New Roman" panose="02020603050405020304" pitchFamily="18" charset="0"/>
            </a:endParaRPr>
          </a:p>
          <a:p>
            <a:pPr algn="l"/>
            <a:r>
              <a:rPr lang="en-GB" sz="2400" dirty="0">
                <a:solidFill>
                  <a:srgbClr val="212529"/>
                </a:solidFill>
                <a:latin typeface="Libre Franklin" pitchFamily="2" charset="0"/>
                <a:ea typeface="Times New Roman" panose="02020603050405020304" pitchFamily="18" charset="0"/>
              </a:rPr>
              <a:t>Upgrade the sphinx package:</a:t>
            </a:r>
          </a:p>
          <a:p>
            <a:pPr algn="l"/>
            <a:endParaRPr lang="en-GB" sz="2400" dirty="0">
              <a:solidFill>
                <a:srgbClr val="212529"/>
              </a:solidFill>
              <a:latin typeface="Libre Franklin" pitchFamily="2" charset="0"/>
              <a:ea typeface="Times New Roman" panose="02020603050405020304" pitchFamily="18" charset="0"/>
            </a:endParaRPr>
          </a:p>
          <a:p>
            <a:pPr algn="l"/>
            <a:endParaRPr lang="en-GB" sz="2400" dirty="0">
              <a:solidFill>
                <a:srgbClr val="212529"/>
              </a:solidFill>
              <a:latin typeface="Libre Franklin" pitchFamily="2" charset="0"/>
              <a:ea typeface="Times New Roman" panose="02020603050405020304" pitchFamily="18" charset="0"/>
            </a:endParaRPr>
          </a:p>
          <a:p>
            <a:pPr algn="l"/>
            <a:r>
              <a:rPr lang="en-GB" sz="2400" dirty="0">
                <a:solidFill>
                  <a:srgbClr val="212529"/>
                </a:solidFill>
                <a:latin typeface="Libre Franklin" pitchFamily="2" charset="0"/>
                <a:ea typeface="Times New Roman" panose="02020603050405020304" pitchFamily="18" charset="0"/>
              </a:rPr>
              <a:t>Uninstall the </a:t>
            </a:r>
            <a:r>
              <a:rPr lang="en-GB" sz="2400" dirty="0" err="1">
                <a:solidFill>
                  <a:srgbClr val="212529"/>
                </a:solidFill>
                <a:latin typeface="Libre Franklin" pitchFamily="2" charset="0"/>
                <a:ea typeface="Times New Roman" panose="02020603050405020304" pitchFamily="18" charset="0"/>
              </a:rPr>
              <a:t>pairtools</a:t>
            </a:r>
            <a:r>
              <a:rPr lang="en-GB" sz="2400" dirty="0">
                <a:solidFill>
                  <a:srgbClr val="212529"/>
                </a:solidFill>
                <a:latin typeface="Libre Franklin" pitchFamily="2" charset="0"/>
                <a:ea typeface="Times New Roman" panose="02020603050405020304" pitchFamily="18" charset="0"/>
              </a:rPr>
              <a:t> package:</a:t>
            </a:r>
          </a:p>
          <a:p>
            <a:pPr algn="l"/>
            <a:endParaRPr lang="en-GB" sz="2400" dirty="0">
              <a:solidFill>
                <a:srgbClr val="212529"/>
              </a:solidFill>
              <a:latin typeface="Libre Franklin" pitchFamily="2" charset="0"/>
              <a:ea typeface="Times New Roman" panose="02020603050405020304" pitchFamily="18" charset="0"/>
            </a:endParaRPr>
          </a:p>
        </p:txBody>
      </p:sp>
      <p:sp>
        <p:nvSpPr>
          <p:cNvPr id="5" name="Rectangle 4">
            <a:extLst>
              <a:ext uri="{FF2B5EF4-FFF2-40B4-BE49-F238E27FC236}">
                <a16:creationId xmlns:a16="http://schemas.microsoft.com/office/drawing/2014/main" id="{52639645-D2F3-9843-AC82-D86A8CBAD409}"/>
              </a:ext>
            </a:extLst>
          </p:cNvPr>
          <p:cNvSpPr>
            <a:spLocks noChangeArrowheads="1"/>
          </p:cNvSpPr>
          <p:nvPr/>
        </p:nvSpPr>
        <p:spPr bwMode="auto">
          <a:xfrm>
            <a:off x="806036" y="2311266"/>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$pip install -r requirements.txt</a:t>
            </a:r>
          </a:p>
        </p:txBody>
      </p:sp>
      <p:sp>
        <p:nvSpPr>
          <p:cNvPr id="9" name="Rectangle 8">
            <a:extLst>
              <a:ext uri="{FF2B5EF4-FFF2-40B4-BE49-F238E27FC236}">
                <a16:creationId xmlns:a16="http://schemas.microsoft.com/office/drawing/2014/main" id="{1F60885E-7876-F5A5-AAC8-BDD99FB1FFD4}"/>
              </a:ext>
            </a:extLst>
          </p:cNvPr>
          <p:cNvSpPr>
            <a:spLocks noChangeArrowheads="1"/>
          </p:cNvSpPr>
          <p:nvPr/>
        </p:nvSpPr>
        <p:spPr bwMode="auto">
          <a:xfrm>
            <a:off x="806035" y="3704079"/>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$pip show sphinx</a:t>
            </a:r>
          </a:p>
        </p:txBody>
      </p:sp>
      <p:sp>
        <p:nvSpPr>
          <p:cNvPr id="10" name="Rectangle 9">
            <a:extLst>
              <a:ext uri="{FF2B5EF4-FFF2-40B4-BE49-F238E27FC236}">
                <a16:creationId xmlns:a16="http://schemas.microsoft.com/office/drawing/2014/main" id="{54EC00F4-DCCA-77E8-6D95-070FB18995B8}"/>
              </a:ext>
            </a:extLst>
          </p:cNvPr>
          <p:cNvSpPr>
            <a:spLocks noChangeArrowheads="1"/>
          </p:cNvSpPr>
          <p:nvPr/>
        </p:nvSpPr>
        <p:spPr bwMode="auto">
          <a:xfrm>
            <a:off x="870364" y="4842460"/>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$pip install --upgrade sphinx</a:t>
            </a:r>
          </a:p>
        </p:txBody>
      </p:sp>
      <p:sp>
        <p:nvSpPr>
          <p:cNvPr id="12" name="Rectangle 11">
            <a:extLst>
              <a:ext uri="{FF2B5EF4-FFF2-40B4-BE49-F238E27FC236}">
                <a16:creationId xmlns:a16="http://schemas.microsoft.com/office/drawing/2014/main" id="{1BD51C03-E429-B4E0-E829-76A6B61A9048}"/>
              </a:ext>
            </a:extLst>
          </p:cNvPr>
          <p:cNvSpPr>
            <a:spLocks noChangeArrowheads="1"/>
          </p:cNvSpPr>
          <p:nvPr/>
        </p:nvSpPr>
        <p:spPr bwMode="auto">
          <a:xfrm>
            <a:off x="838197" y="6134045"/>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$pip uninstall </a:t>
            </a:r>
            <a:r>
              <a:rPr kumimoji="0" lang="en-US" altLang="en-US" sz="2400" b="0" i="0" u="none" strike="noStrike" cap="none" normalizeH="0" baseline="0" dirty="0" err="1">
                <a:ln>
                  <a:noFill/>
                </a:ln>
                <a:solidFill>
                  <a:schemeClr val="bg1"/>
                </a:solidFill>
                <a:effectLst/>
                <a:latin typeface="Consolas" panose="020B0609020204030204" pitchFamily="49" charset="0"/>
              </a:rPr>
              <a:t>pairtools</a:t>
            </a:r>
            <a:endParaRPr kumimoji="0" lang="en-US" altLang="en-US" sz="2400" b="0" i="0" u="none" strike="noStrike" cap="none" normalizeH="0" baseline="0" dirty="0">
              <a:ln>
                <a:noFill/>
              </a:ln>
              <a:solidFill>
                <a:schemeClr val="bg1"/>
              </a:solidFill>
              <a:effectLst/>
              <a:latin typeface="Consolas" panose="020B0609020204030204" pitchFamily="49" charset="0"/>
            </a:endParaRPr>
          </a:p>
        </p:txBody>
      </p:sp>
      <p:grpSp>
        <p:nvGrpSpPr>
          <p:cNvPr id="13" name="Group 12">
            <a:extLst>
              <a:ext uri="{FF2B5EF4-FFF2-40B4-BE49-F238E27FC236}">
                <a16:creationId xmlns:a16="http://schemas.microsoft.com/office/drawing/2014/main" id="{2E51169A-0C71-2949-766B-313030F7BE8C}"/>
              </a:ext>
            </a:extLst>
          </p:cNvPr>
          <p:cNvGrpSpPr/>
          <p:nvPr/>
        </p:nvGrpSpPr>
        <p:grpSpPr>
          <a:xfrm>
            <a:off x="11210925" y="5980912"/>
            <a:ext cx="960359" cy="877088"/>
            <a:chOff x="4215988" y="5793696"/>
            <a:chExt cx="960359" cy="877088"/>
          </a:xfrm>
        </p:grpSpPr>
        <p:pic>
          <p:nvPicPr>
            <p:cNvPr id="14" name="Picture 13" descr="A picture containing schematic&#10;&#10;Description automatically generated">
              <a:extLst>
                <a:ext uri="{FF2B5EF4-FFF2-40B4-BE49-F238E27FC236}">
                  <a16:creationId xmlns:a16="http://schemas.microsoft.com/office/drawing/2014/main" id="{D2D0CD6B-2B4A-CC8B-427D-BE0B2CF4C2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5" name="Straight Connector 14">
              <a:extLst>
                <a:ext uri="{FF2B5EF4-FFF2-40B4-BE49-F238E27FC236}">
                  <a16:creationId xmlns:a16="http://schemas.microsoft.com/office/drawing/2014/main" id="{7E111385-6F17-0506-2ABE-93D7F3B4465B}"/>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33486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lstStyle/>
          <a:p>
            <a:r>
              <a:rPr lang="en-GB" b="1" i="0" dirty="0">
                <a:solidFill>
                  <a:schemeClr val="bg1">
                    <a:lumMod val="50000"/>
                  </a:schemeClr>
                </a:solidFill>
                <a:effectLst/>
                <a:latin typeface="Georgia" panose="02040502050405020303" pitchFamily="18" charset="0"/>
              </a:rPr>
              <a:t>System Python and which Python</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05E4B1E2-8BAE-1DBE-0DD0-52E85B5D65D6}"/>
              </a:ext>
            </a:extLst>
          </p:cNvPr>
          <p:cNvSpPr txBox="1"/>
          <p:nvPr/>
        </p:nvSpPr>
        <p:spPr>
          <a:xfrm>
            <a:off x="838200" y="1690688"/>
            <a:ext cx="9326877" cy="1938992"/>
          </a:xfrm>
          <a:prstGeom prst="rect">
            <a:avLst/>
          </a:prstGeom>
          <a:noFill/>
        </p:spPr>
        <p:txBody>
          <a:bodyPr wrap="square">
            <a:spAutoFit/>
          </a:bodyPr>
          <a:lstStyle/>
          <a:p>
            <a:pPr fontAlgn="base"/>
            <a:r>
              <a:rPr lang="en-GB" sz="2400" b="0" i="0" dirty="0">
                <a:solidFill>
                  <a:srgbClr val="212529"/>
                </a:solidFill>
                <a:effectLst/>
                <a:latin typeface="Libre Franklin" pitchFamily="2" charset="0"/>
              </a:rPr>
              <a:t>We see that both </a:t>
            </a:r>
            <a:r>
              <a:rPr lang="en-GB" sz="2400" b="1" i="0" dirty="0">
                <a:solidFill>
                  <a:srgbClr val="212529"/>
                </a:solidFill>
                <a:effectLst/>
                <a:latin typeface="Libre Franklin" pitchFamily="2" charset="0"/>
              </a:rPr>
              <a:t>python2</a:t>
            </a:r>
            <a:r>
              <a:rPr lang="en-GB" sz="2400" b="0" i="0" dirty="0">
                <a:solidFill>
                  <a:srgbClr val="212529"/>
                </a:solidFill>
                <a:effectLst/>
                <a:latin typeface="Libre Franklin" pitchFamily="2" charset="0"/>
              </a:rPr>
              <a:t> and </a:t>
            </a:r>
            <a:r>
              <a:rPr lang="en-GB" sz="2400" b="1" i="0" dirty="0">
                <a:solidFill>
                  <a:srgbClr val="212529"/>
                </a:solidFill>
                <a:effectLst/>
                <a:latin typeface="Libre Franklin" pitchFamily="2" charset="0"/>
              </a:rPr>
              <a:t>python3</a:t>
            </a:r>
            <a:r>
              <a:rPr lang="en-GB" sz="2400" b="0" i="0" dirty="0">
                <a:solidFill>
                  <a:srgbClr val="212529"/>
                </a:solidFill>
                <a:effectLst/>
                <a:latin typeface="Libre Franklin" pitchFamily="2" charset="0"/>
              </a:rPr>
              <a:t> are installed in a system directory.</a:t>
            </a:r>
          </a:p>
          <a:p>
            <a:pPr fontAlgn="base"/>
            <a:endParaRPr lang="en-GB" sz="2400" dirty="0">
              <a:solidFill>
                <a:srgbClr val="212529"/>
              </a:solidFill>
              <a:latin typeface="Libre Franklin" pitchFamily="2" charset="0"/>
            </a:endParaRPr>
          </a:p>
          <a:p>
            <a:pPr fontAlgn="base"/>
            <a:r>
              <a:rPr lang="en-GB" sz="2400" i="0" dirty="0">
                <a:solidFill>
                  <a:srgbClr val="212529"/>
                </a:solidFill>
                <a:effectLst/>
                <a:latin typeface="Libre Franklin" pitchFamily="2" charset="0"/>
              </a:rPr>
              <a:t>Using which python can tell you useful information for virtual env’s</a:t>
            </a:r>
            <a:endParaRPr lang="en-GB" sz="2400" i="0" dirty="0">
              <a:effectLst/>
              <a:latin typeface="Raleway" pitchFamily="2" charset="0"/>
            </a:endParaRPr>
          </a:p>
        </p:txBody>
      </p:sp>
      <p:grpSp>
        <p:nvGrpSpPr>
          <p:cNvPr id="3" name="Group 2">
            <a:extLst>
              <a:ext uri="{FF2B5EF4-FFF2-40B4-BE49-F238E27FC236}">
                <a16:creationId xmlns:a16="http://schemas.microsoft.com/office/drawing/2014/main" id="{F97D4262-D8E1-07AA-2352-B26E7323CE2D}"/>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D5433DF3-328A-FBDB-6A81-78A37838F1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D3E241C0-8A6A-82DA-73F2-366B0C3A94EA}"/>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23463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lstStyle/>
          <a:p>
            <a:r>
              <a:rPr lang="en-GB" b="1" i="0" dirty="0">
                <a:solidFill>
                  <a:schemeClr val="bg1">
                    <a:lumMod val="50000"/>
                  </a:schemeClr>
                </a:solidFill>
                <a:effectLst/>
                <a:latin typeface="Georgia" panose="02040502050405020303" pitchFamily="18" charset="0"/>
              </a:rPr>
              <a:t>Check Quota</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05E4B1E2-8BAE-1DBE-0DD0-52E85B5D65D6}"/>
              </a:ext>
            </a:extLst>
          </p:cNvPr>
          <p:cNvSpPr txBox="1"/>
          <p:nvPr/>
        </p:nvSpPr>
        <p:spPr>
          <a:xfrm>
            <a:off x="838200" y="1690688"/>
            <a:ext cx="9326877" cy="2677656"/>
          </a:xfrm>
          <a:prstGeom prst="rect">
            <a:avLst/>
          </a:prstGeom>
          <a:noFill/>
        </p:spPr>
        <p:txBody>
          <a:bodyPr wrap="square">
            <a:spAutoFit/>
          </a:bodyPr>
          <a:lstStyle/>
          <a:p>
            <a:pPr fontAlgn="base"/>
            <a:r>
              <a:rPr lang="en-GB" sz="2400" b="0" i="0" dirty="0">
                <a:solidFill>
                  <a:srgbClr val="212529"/>
                </a:solidFill>
                <a:effectLst/>
                <a:latin typeface="Libre Franklin" pitchFamily="2" charset="0"/>
              </a:rPr>
              <a:t>Python packages can require many gigabytes of storage. By default they are installed in your /home directory. Be sure to run the </a:t>
            </a:r>
            <a:r>
              <a:rPr lang="en-GB" sz="2400" b="0" i="0" dirty="0" err="1">
                <a:solidFill>
                  <a:srgbClr val="36464E"/>
                </a:solidFill>
                <a:effectLst/>
                <a:latin typeface="Roboto Mono" panose="00000009000000000000" pitchFamily="49" charset="0"/>
              </a:rPr>
              <a:t>my_quota</a:t>
            </a:r>
            <a:r>
              <a:rPr lang="en-GB" sz="2400" b="0" i="0" dirty="0">
                <a:solidFill>
                  <a:srgbClr val="212529"/>
                </a:solidFill>
                <a:effectLst/>
                <a:latin typeface="Libre Franklin" pitchFamily="2" charset="0"/>
              </a:rPr>
              <a:t> command before installing to make sure that you have space.</a:t>
            </a:r>
          </a:p>
          <a:p>
            <a:pPr fontAlgn="base"/>
            <a:endParaRPr lang="en-GB" sz="2400" dirty="0">
              <a:solidFill>
                <a:srgbClr val="212529"/>
              </a:solidFill>
              <a:latin typeface="Libre Franklin" pitchFamily="2" charset="0"/>
            </a:endParaRPr>
          </a:p>
          <a:p>
            <a:pPr marL="342900" indent="-342900" fontAlgn="base">
              <a:buFont typeface="Arial" panose="020B0604020202020204" pitchFamily="34" charset="0"/>
              <a:buChar char="•"/>
            </a:pPr>
            <a:r>
              <a:rPr lang="en-GB" sz="2400" i="0" dirty="0">
                <a:effectLst/>
                <a:latin typeface="Raleway" pitchFamily="2" charset="0"/>
                <a:hlinkClick r:id="rId2"/>
              </a:rPr>
              <a:t>https://docs.baskerville.ac.uk/cheatsheet</a:t>
            </a:r>
            <a:endParaRPr lang="en-GB" sz="2400" i="0" dirty="0">
              <a:effectLst/>
              <a:latin typeface="Raleway" pitchFamily="2" charset="0"/>
            </a:endParaRPr>
          </a:p>
          <a:p>
            <a:pPr fontAlgn="base"/>
            <a:endParaRPr lang="en-GB" sz="2400" i="0" dirty="0">
              <a:effectLst/>
              <a:latin typeface="Raleway" pitchFamily="2" charset="0"/>
            </a:endParaRPr>
          </a:p>
        </p:txBody>
      </p:sp>
      <p:grpSp>
        <p:nvGrpSpPr>
          <p:cNvPr id="3" name="Group 2">
            <a:extLst>
              <a:ext uri="{FF2B5EF4-FFF2-40B4-BE49-F238E27FC236}">
                <a16:creationId xmlns:a16="http://schemas.microsoft.com/office/drawing/2014/main" id="{9F76D0C8-BD1F-6678-222E-D8C512D6B1C7}"/>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659AB8F2-AE30-832C-E607-50A16A56E1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84AB1C98-594E-F907-0032-08CAC0C02F07}"/>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35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6B87F-636D-2E3F-329F-3CF9C7A2AE8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FF24EA-9EE7-5630-0A51-5DE30002DDEF}"/>
              </a:ext>
            </a:extLst>
          </p:cNvPr>
          <p:cNvSpPr>
            <a:spLocks noGrp="1"/>
          </p:cNvSpPr>
          <p:nvPr>
            <p:ph type="title"/>
          </p:nvPr>
        </p:nvSpPr>
        <p:spPr/>
        <p:txBody>
          <a:bodyPr/>
          <a:lstStyle/>
          <a:p>
            <a:r>
              <a:rPr lang="en-GB" b="1" dirty="0">
                <a:solidFill>
                  <a:schemeClr val="bg1">
                    <a:lumMod val="50000"/>
                  </a:schemeClr>
                </a:solidFill>
                <a:latin typeface="Georgia" panose="02040502050405020303" pitchFamily="18" charset="0"/>
              </a:rPr>
              <a:t>Virtual Environments – Your System</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6F9A16D7-1C15-CD1E-2BD3-4E1CD6F246A9}"/>
              </a:ext>
            </a:extLst>
          </p:cNvPr>
          <p:cNvSpPr txBox="1"/>
          <p:nvPr/>
        </p:nvSpPr>
        <p:spPr>
          <a:xfrm>
            <a:off x="838200" y="1690688"/>
            <a:ext cx="9326877" cy="1200329"/>
          </a:xfrm>
          <a:prstGeom prst="rect">
            <a:avLst/>
          </a:prstGeom>
          <a:noFill/>
        </p:spPr>
        <p:txBody>
          <a:bodyPr wrap="square">
            <a:spAutoFit/>
          </a:bodyPr>
          <a:lstStyle/>
          <a:p>
            <a:pPr fontAlgn="base"/>
            <a:r>
              <a:rPr lang="en-GB" sz="2400" b="0" i="0" dirty="0">
                <a:solidFill>
                  <a:srgbClr val="212529"/>
                </a:solidFill>
                <a:effectLst/>
                <a:latin typeface="Libre Franklin" panose="020B0604020202020204" pitchFamily="2" charset="0"/>
              </a:rPr>
              <a:t> </a:t>
            </a:r>
            <a:endParaRPr lang="en-GB" sz="2400" b="1" dirty="0">
              <a:solidFill>
                <a:srgbClr val="212529"/>
              </a:solidFill>
              <a:latin typeface="Libre Franklin" panose="020B0604020202020204" pitchFamily="2" charset="0"/>
              <a:ea typeface="Times New Roman" panose="02020603050405020304" pitchFamily="18" charset="0"/>
            </a:endParaRPr>
          </a:p>
          <a:p>
            <a:pPr fontAlgn="base"/>
            <a:endParaRPr lang="en-GB" sz="2400" b="1" dirty="0">
              <a:solidFill>
                <a:srgbClr val="212529"/>
              </a:solidFill>
              <a:latin typeface="Libre Franklin" panose="020B0604020202020204" pitchFamily="2" charset="0"/>
              <a:ea typeface="Times New Roman" panose="02020603050405020304" pitchFamily="18" charset="0"/>
            </a:endParaRPr>
          </a:p>
          <a:p>
            <a:pPr fontAlgn="base"/>
            <a:endParaRPr lang="en-GB" sz="2400" dirty="0">
              <a:effectLst/>
              <a:latin typeface="Arial" panose="020B0604020202020204" pitchFamily="34" charset="0"/>
              <a:ea typeface="Times New Roman" panose="02020603050405020304" pitchFamily="18" charset="0"/>
            </a:endParaRPr>
          </a:p>
        </p:txBody>
      </p:sp>
      <p:grpSp>
        <p:nvGrpSpPr>
          <p:cNvPr id="13" name="Group 12">
            <a:extLst>
              <a:ext uri="{FF2B5EF4-FFF2-40B4-BE49-F238E27FC236}">
                <a16:creationId xmlns:a16="http://schemas.microsoft.com/office/drawing/2014/main" id="{DC923260-4E8C-4B24-EA43-F05FA5C523AF}"/>
              </a:ext>
            </a:extLst>
          </p:cNvPr>
          <p:cNvGrpSpPr/>
          <p:nvPr/>
        </p:nvGrpSpPr>
        <p:grpSpPr>
          <a:xfrm>
            <a:off x="11210925" y="5980912"/>
            <a:ext cx="960359" cy="877088"/>
            <a:chOff x="4215988" y="5793696"/>
            <a:chExt cx="960359" cy="877088"/>
          </a:xfrm>
        </p:grpSpPr>
        <p:pic>
          <p:nvPicPr>
            <p:cNvPr id="14" name="Picture 13" descr="A picture containing schematic&#10;&#10;Description automatically generated">
              <a:extLst>
                <a:ext uri="{FF2B5EF4-FFF2-40B4-BE49-F238E27FC236}">
                  <a16:creationId xmlns:a16="http://schemas.microsoft.com/office/drawing/2014/main" id="{D615C567-B387-1D75-FC1B-44EE82D37C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5" name="Straight Connector 14">
              <a:extLst>
                <a:ext uri="{FF2B5EF4-FFF2-40B4-BE49-F238E27FC236}">
                  <a16:creationId xmlns:a16="http://schemas.microsoft.com/office/drawing/2014/main" id="{E95C7560-4A6A-F88B-743B-70800F4FB1C3}"/>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3" name="Rectangle 2">
            <a:extLst>
              <a:ext uri="{FF2B5EF4-FFF2-40B4-BE49-F238E27FC236}">
                <a16:creationId xmlns:a16="http://schemas.microsoft.com/office/drawing/2014/main" id="{312CFA08-4963-A4A1-CAE0-2A5AD94E4D7C}"/>
              </a:ext>
            </a:extLst>
          </p:cNvPr>
          <p:cNvSpPr/>
          <p:nvPr/>
        </p:nvSpPr>
        <p:spPr>
          <a:xfrm>
            <a:off x="3364126" y="1982796"/>
            <a:ext cx="4275023" cy="9329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b="1" dirty="0">
                <a:ln w="22225">
                  <a:solidFill>
                    <a:schemeClr val="accent2"/>
                  </a:solidFill>
                  <a:prstDash val="solid"/>
                </a:ln>
                <a:solidFill>
                  <a:schemeClr val="accent2">
                    <a:lumMod val="40000"/>
                    <a:lumOff val="60000"/>
                  </a:schemeClr>
                </a:solidFill>
              </a:rPr>
              <a:t>Software</a:t>
            </a:r>
          </a:p>
        </p:txBody>
      </p:sp>
      <p:sp>
        <p:nvSpPr>
          <p:cNvPr id="5" name="Rectangle 4">
            <a:extLst>
              <a:ext uri="{FF2B5EF4-FFF2-40B4-BE49-F238E27FC236}">
                <a16:creationId xmlns:a16="http://schemas.microsoft.com/office/drawing/2014/main" id="{7BC44910-45B6-3D3D-46E4-582DD5BA5A82}"/>
              </a:ext>
            </a:extLst>
          </p:cNvPr>
          <p:cNvSpPr/>
          <p:nvPr/>
        </p:nvSpPr>
        <p:spPr>
          <a:xfrm>
            <a:off x="3364125" y="3041623"/>
            <a:ext cx="4275023" cy="932935"/>
          </a:xfrm>
          <a:prstGeom prst="rect">
            <a:avLst/>
          </a:prstGeom>
          <a:solidFill>
            <a:srgbClr val="C00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b="1" dirty="0">
                <a:ln w="22225">
                  <a:solidFill>
                    <a:schemeClr val="accent2"/>
                  </a:solidFill>
                  <a:prstDash val="solid"/>
                </a:ln>
                <a:solidFill>
                  <a:schemeClr val="tx1"/>
                </a:solidFill>
              </a:rPr>
              <a:t>Python</a:t>
            </a:r>
          </a:p>
        </p:txBody>
      </p:sp>
      <p:sp>
        <p:nvSpPr>
          <p:cNvPr id="6" name="Rectangle 5">
            <a:extLst>
              <a:ext uri="{FF2B5EF4-FFF2-40B4-BE49-F238E27FC236}">
                <a16:creationId xmlns:a16="http://schemas.microsoft.com/office/drawing/2014/main" id="{176A1098-302E-426B-D1B4-766B6F827B9F}"/>
              </a:ext>
            </a:extLst>
          </p:cNvPr>
          <p:cNvSpPr/>
          <p:nvPr/>
        </p:nvSpPr>
        <p:spPr>
          <a:xfrm>
            <a:off x="3364126" y="4149878"/>
            <a:ext cx="4275023" cy="932935"/>
          </a:xfrm>
          <a:prstGeom prst="rect">
            <a:avLst/>
          </a:prstGeom>
          <a:solidFill>
            <a:schemeClr val="tx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b="1" dirty="0">
                <a:ln w="22225">
                  <a:solidFill>
                    <a:schemeClr val="accent2"/>
                  </a:solidFill>
                  <a:prstDash val="solid"/>
                </a:ln>
                <a:solidFill>
                  <a:srgbClr val="FFC000"/>
                </a:solidFill>
              </a:rPr>
              <a:t>Libraries</a:t>
            </a:r>
          </a:p>
        </p:txBody>
      </p:sp>
      <p:graphicFrame>
        <p:nvGraphicFramePr>
          <p:cNvPr id="9" name="Table 8">
            <a:extLst>
              <a:ext uri="{FF2B5EF4-FFF2-40B4-BE49-F238E27FC236}">
                <a16:creationId xmlns:a16="http://schemas.microsoft.com/office/drawing/2014/main" id="{15946A41-094D-C7C7-1EBC-85609538C875}"/>
              </a:ext>
            </a:extLst>
          </p:cNvPr>
          <p:cNvGraphicFramePr>
            <a:graphicFrameLocks noGrp="1"/>
          </p:cNvGraphicFramePr>
          <p:nvPr>
            <p:extLst>
              <p:ext uri="{D42A27DB-BD31-4B8C-83A1-F6EECF244321}">
                <p14:modId xmlns:p14="http://schemas.microsoft.com/office/powerpoint/2010/main" val="3434417200"/>
              </p:ext>
            </p:extLst>
          </p:nvPr>
        </p:nvGraphicFramePr>
        <p:xfrm>
          <a:off x="8056604" y="2364758"/>
          <a:ext cx="3499638" cy="4572000"/>
        </p:xfrm>
        <a:graphic>
          <a:graphicData uri="http://schemas.openxmlformats.org/drawingml/2006/table">
            <a:tbl>
              <a:tblPr firstRow="1" bandRow="1">
                <a:tableStyleId>{5C22544A-7EE6-4342-B048-85BDC9FD1C3A}</a:tableStyleId>
              </a:tblPr>
              <a:tblGrid>
                <a:gridCol w="1749819">
                  <a:extLst>
                    <a:ext uri="{9D8B030D-6E8A-4147-A177-3AD203B41FA5}">
                      <a16:colId xmlns:a16="http://schemas.microsoft.com/office/drawing/2014/main" val="3354324392"/>
                    </a:ext>
                  </a:extLst>
                </a:gridCol>
                <a:gridCol w="1749819">
                  <a:extLst>
                    <a:ext uri="{9D8B030D-6E8A-4147-A177-3AD203B41FA5}">
                      <a16:colId xmlns:a16="http://schemas.microsoft.com/office/drawing/2014/main" val="1958233908"/>
                    </a:ext>
                  </a:extLst>
                </a:gridCol>
              </a:tblGrid>
              <a:tr h="0">
                <a:tc>
                  <a:txBody>
                    <a:bodyPr/>
                    <a:lstStyle/>
                    <a:p>
                      <a:r>
                        <a:rPr lang="en-GB" dirty="0" err="1"/>
                        <a:t>Scipy</a:t>
                      </a:r>
                      <a:r>
                        <a:rPr lang="en-GB" dirty="0"/>
                        <a:t> Bundle</a:t>
                      </a:r>
                    </a:p>
                  </a:txBody>
                  <a:tcPr/>
                </a:tc>
                <a:tc>
                  <a:txBody>
                    <a:bodyPr/>
                    <a:lstStyle/>
                    <a:p>
                      <a:endParaRPr lang="en-GB" dirty="0"/>
                    </a:p>
                  </a:txBody>
                  <a:tcPr/>
                </a:tc>
                <a:extLst>
                  <a:ext uri="{0D108BD9-81ED-4DB2-BD59-A6C34878D82A}">
                    <a16:rowId xmlns:a16="http://schemas.microsoft.com/office/drawing/2014/main" val="1771526559"/>
                  </a:ext>
                </a:extLst>
              </a:tr>
              <a:tr h="1972195">
                <a:tc>
                  <a:txBody>
                    <a:bodyPr/>
                    <a:lstStyle/>
                    <a:p>
                      <a:pPr algn="l">
                        <a:buFont typeface="Arial" panose="020B0604020202020204" pitchFamily="34" charset="0"/>
                        <a:buChar char="•"/>
                      </a:pPr>
                      <a:r>
                        <a:rPr lang="en-GB" b="0" i="0" dirty="0" err="1">
                          <a:solidFill>
                            <a:srgbClr val="000000"/>
                          </a:solidFill>
                          <a:effectLst/>
                          <a:latin typeface="Raleway" pitchFamily="2" charset="0"/>
                        </a:rPr>
                        <a:t>beniget</a:t>
                      </a:r>
                      <a:r>
                        <a:rPr lang="en-GB" b="0" i="0" dirty="0">
                          <a:solidFill>
                            <a:srgbClr val="000000"/>
                          </a:solidFill>
                          <a:effectLst/>
                          <a:latin typeface="Raleway" pitchFamily="2" charset="0"/>
                        </a:rPr>
                        <a:t> 0.4.1</a:t>
                      </a:r>
                    </a:p>
                    <a:p>
                      <a:pPr algn="l">
                        <a:buFont typeface="Arial" panose="020B0604020202020204" pitchFamily="34" charset="0"/>
                        <a:buChar char="•"/>
                      </a:pPr>
                      <a:r>
                        <a:rPr lang="en-GB" b="0" i="0" dirty="0">
                          <a:solidFill>
                            <a:srgbClr val="000000"/>
                          </a:solidFill>
                          <a:effectLst/>
                          <a:latin typeface="Raleway" pitchFamily="2" charset="0"/>
                        </a:rPr>
                        <a:t>Bottleneck 1.3.7</a:t>
                      </a:r>
                    </a:p>
                    <a:p>
                      <a:pPr algn="l">
                        <a:buFont typeface="Arial" panose="020B0604020202020204" pitchFamily="34" charset="0"/>
                        <a:buChar char="•"/>
                      </a:pPr>
                      <a:r>
                        <a:rPr lang="en-GB" b="0" i="0" dirty="0" err="1">
                          <a:solidFill>
                            <a:srgbClr val="000000"/>
                          </a:solidFill>
                          <a:effectLst/>
                          <a:latin typeface="Raleway" pitchFamily="2" charset="0"/>
                        </a:rPr>
                        <a:t>deap</a:t>
                      </a:r>
                      <a:r>
                        <a:rPr lang="en-GB" b="0" i="0" dirty="0">
                          <a:solidFill>
                            <a:srgbClr val="000000"/>
                          </a:solidFill>
                          <a:effectLst/>
                          <a:latin typeface="Raleway" pitchFamily="2" charset="0"/>
                        </a:rPr>
                        <a:t> 1.4.0</a:t>
                      </a:r>
                    </a:p>
                    <a:p>
                      <a:pPr algn="l">
                        <a:buFont typeface="Arial" panose="020B0604020202020204" pitchFamily="34" charset="0"/>
                        <a:buChar char="•"/>
                      </a:pPr>
                      <a:r>
                        <a:rPr lang="en-GB" b="0" i="0" dirty="0" err="1">
                          <a:solidFill>
                            <a:srgbClr val="000000"/>
                          </a:solidFill>
                          <a:effectLst/>
                          <a:latin typeface="Raleway" pitchFamily="2" charset="0"/>
                        </a:rPr>
                        <a:t>gast</a:t>
                      </a:r>
                      <a:r>
                        <a:rPr lang="en-GB" b="0" i="0" dirty="0">
                          <a:solidFill>
                            <a:srgbClr val="000000"/>
                          </a:solidFill>
                          <a:effectLst/>
                          <a:latin typeface="Raleway" pitchFamily="2" charset="0"/>
                        </a:rPr>
                        <a:t> 0.5.4</a:t>
                      </a:r>
                    </a:p>
                    <a:p>
                      <a:pPr algn="l">
                        <a:buFont typeface="Arial" panose="020B0604020202020204" pitchFamily="34" charset="0"/>
                        <a:buChar char="•"/>
                      </a:pPr>
                      <a:r>
                        <a:rPr lang="en-GB" b="0" i="0" dirty="0" err="1">
                          <a:solidFill>
                            <a:srgbClr val="000000"/>
                          </a:solidFill>
                          <a:effectLst/>
                          <a:latin typeface="Raleway" pitchFamily="2" charset="0"/>
                        </a:rPr>
                        <a:t>mpmath</a:t>
                      </a:r>
                      <a:r>
                        <a:rPr lang="en-GB" b="0" i="0" dirty="0">
                          <a:solidFill>
                            <a:srgbClr val="000000"/>
                          </a:solidFill>
                          <a:effectLst/>
                          <a:latin typeface="Raleway" pitchFamily="2" charset="0"/>
                        </a:rPr>
                        <a:t> 1.3.0</a:t>
                      </a:r>
                    </a:p>
                    <a:p>
                      <a:pPr algn="l">
                        <a:buFont typeface="Arial" panose="020B0604020202020204" pitchFamily="34" charset="0"/>
                        <a:buChar char="•"/>
                      </a:pPr>
                      <a:r>
                        <a:rPr lang="en-GB" b="0" i="0" dirty="0" err="1">
                          <a:solidFill>
                            <a:srgbClr val="000000"/>
                          </a:solidFill>
                          <a:effectLst/>
                          <a:latin typeface="Raleway" pitchFamily="2" charset="0"/>
                        </a:rPr>
                        <a:t>numexpr</a:t>
                      </a:r>
                      <a:r>
                        <a:rPr lang="en-GB" b="0" i="0" dirty="0">
                          <a:solidFill>
                            <a:srgbClr val="000000"/>
                          </a:solidFill>
                          <a:effectLst/>
                          <a:latin typeface="Raleway" pitchFamily="2" charset="0"/>
                        </a:rPr>
                        <a:t> 2.8.4</a:t>
                      </a:r>
                    </a:p>
                    <a:p>
                      <a:pPr algn="l">
                        <a:buFont typeface="Arial" panose="020B0604020202020204" pitchFamily="34" charset="0"/>
                        <a:buChar char="•"/>
                      </a:pPr>
                      <a:r>
                        <a:rPr lang="en-GB" b="0" i="0" dirty="0">
                          <a:solidFill>
                            <a:srgbClr val="000000"/>
                          </a:solidFill>
                          <a:effectLst/>
                          <a:latin typeface="Raleway" pitchFamily="2" charset="0"/>
                        </a:rPr>
                        <a:t>numpy 1.25.1</a:t>
                      </a:r>
                    </a:p>
                    <a:p>
                      <a:pPr algn="l">
                        <a:buFont typeface="Arial" panose="020B0604020202020204" pitchFamily="34" charset="0"/>
                        <a:buChar char="•"/>
                      </a:pPr>
                      <a:r>
                        <a:rPr lang="en-GB" b="0" i="0" dirty="0">
                          <a:solidFill>
                            <a:srgbClr val="000000"/>
                          </a:solidFill>
                          <a:effectLst/>
                          <a:latin typeface="Raleway" pitchFamily="2" charset="0"/>
                        </a:rPr>
                        <a:t>pandas 2.0.3</a:t>
                      </a:r>
                    </a:p>
                    <a:p>
                      <a:pPr algn="l">
                        <a:buFont typeface="Arial" panose="020B0604020202020204" pitchFamily="34" charset="0"/>
                        <a:buChar char="•"/>
                      </a:pPr>
                      <a:r>
                        <a:rPr lang="en-GB" b="0" i="0" dirty="0">
                          <a:solidFill>
                            <a:srgbClr val="000000"/>
                          </a:solidFill>
                          <a:effectLst/>
                          <a:latin typeface="Raleway" pitchFamily="2" charset="0"/>
                        </a:rPr>
                        <a:t>ply 3.11</a:t>
                      </a:r>
                    </a:p>
                    <a:p>
                      <a:pPr algn="l">
                        <a:buFont typeface="Arial" panose="020B0604020202020204" pitchFamily="34" charset="0"/>
                        <a:buChar char="•"/>
                      </a:pPr>
                      <a:r>
                        <a:rPr lang="en-GB" b="0" i="0" dirty="0" err="1">
                          <a:solidFill>
                            <a:srgbClr val="000000"/>
                          </a:solidFill>
                          <a:effectLst/>
                          <a:latin typeface="Raleway" pitchFamily="2" charset="0"/>
                        </a:rPr>
                        <a:t>pythran</a:t>
                      </a:r>
                      <a:r>
                        <a:rPr lang="en-GB" b="0" i="0" dirty="0">
                          <a:solidFill>
                            <a:srgbClr val="000000"/>
                          </a:solidFill>
                          <a:effectLst/>
                          <a:latin typeface="Raleway" pitchFamily="2" charset="0"/>
                        </a:rPr>
                        <a:t> 0.13.1</a:t>
                      </a:r>
                    </a:p>
                    <a:p>
                      <a:pPr algn="l">
                        <a:buFont typeface="Arial" panose="020B0604020202020204" pitchFamily="34" charset="0"/>
                        <a:buChar char="•"/>
                      </a:pPr>
                      <a:r>
                        <a:rPr lang="en-GB" b="0" i="0" dirty="0" err="1">
                          <a:solidFill>
                            <a:srgbClr val="000000"/>
                          </a:solidFill>
                          <a:effectLst/>
                          <a:latin typeface="Raleway" pitchFamily="2" charset="0"/>
                        </a:rPr>
                        <a:t>scipy</a:t>
                      </a:r>
                      <a:r>
                        <a:rPr lang="en-GB" b="0" i="0" dirty="0">
                          <a:solidFill>
                            <a:srgbClr val="000000"/>
                          </a:solidFill>
                          <a:effectLst/>
                          <a:latin typeface="Raleway" pitchFamily="2" charset="0"/>
                        </a:rPr>
                        <a:t> 1.11.1</a:t>
                      </a:r>
                    </a:p>
                    <a:p>
                      <a:pPr algn="l">
                        <a:buFont typeface="Arial" panose="020B0604020202020204" pitchFamily="34" charset="0"/>
                        <a:buChar char="•"/>
                      </a:pPr>
                      <a:r>
                        <a:rPr lang="en-GB" b="0" i="0" dirty="0" err="1">
                          <a:solidFill>
                            <a:srgbClr val="000000"/>
                          </a:solidFill>
                          <a:effectLst/>
                          <a:latin typeface="Raleway" pitchFamily="2" charset="0"/>
                        </a:rPr>
                        <a:t>tzdata</a:t>
                      </a:r>
                      <a:r>
                        <a:rPr lang="en-GB" b="0" i="0" dirty="0">
                          <a:solidFill>
                            <a:srgbClr val="000000"/>
                          </a:solidFill>
                          <a:effectLst/>
                          <a:latin typeface="Raleway" pitchFamily="2" charset="0"/>
                        </a:rPr>
                        <a:t> 2023.3</a:t>
                      </a:r>
                    </a:p>
                    <a:p>
                      <a:pPr algn="l">
                        <a:buFont typeface="Arial" panose="020B0604020202020204" pitchFamily="34" charset="0"/>
                        <a:buChar char="•"/>
                      </a:pPr>
                      <a:r>
                        <a:rPr lang="en-GB" b="0" i="0" dirty="0" err="1">
                          <a:solidFill>
                            <a:srgbClr val="000000"/>
                          </a:solidFill>
                          <a:effectLst/>
                          <a:latin typeface="Raleway" pitchFamily="2" charset="0"/>
                        </a:rPr>
                        <a:t>versioneer</a:t>
                      </a:r>
                      <a:r>
                        <a:rPr lang="en-GB" b="0" i="0" dirty="0">
                          <a:solidFill>
                            <a:srgbClr val="000000"/>
                          </a:solidFill>
                          <a:effectLst/>
                          <a:latin typeface="Raleway" pitchFamily="2" charset="0"/>
                        </a:rPr>
                        <a:t> 0.29</a:t>
                      </a:r>
                    </a:p>
                  </a:txBody>
                  <a:tcPr/>
                </a:tc>
                <a:tc>
                  <a:txBody>
                    <a:bodyPr/>
                    <a:lstStyle/>
                    <a:p>
                      <a:pPr algn="l">
                        <a:buFont typeface="Arial" panose="020B0604020202020204" pitchFamily="34" charset="0"/>
                        <a:buChar char="•"/>
                      </a:pPr>
                      <a:r>
                        <a:rPr lang="en-GB" b="0" i="0" dirty="0" err="1">
                          <a:solidFill>
                            <a:srgbClr val="000000"/>
                          </a:solidFill>
                          <a:effectLst/>
                          <a:latin typeface="Raleway" pitchFamily="2" charset="0"/>
                        </a:rPr>
                        <a:t>beniget</a:t>
                      </a:r>
                      <a:r>
                        <a:rPr lang="en-GB" b="0" i="0" dirty="0">
                          <a:solidFill>
                            <a:srgbClr val="000000"/>
                          </a:solidFill>
                          <a:effectLst/>
                          <a:latin typeface="Raleway" pitchFamily="2" charset="0"/>
                        </a:rPr>
                        <a:t> 0.4.1</a:t>
                      </a:r>
                    </a:p>
                    <a:p>
                      <a:pPr algn="l">
                        <a:buFont typeface="Arial" panose="020B0604020202020204" pitchFamily="34" charset="0"/>
                        <a:buChar char="•"/>
                      </a:pPr>
                      <a:r>
                        <a:rPr lang="en-GB" b="0" i="0" dirty="0">
                          <a:solidFill>
                            <a:srgbClr val="000000"/>
                          </a:solidFill>
                          <a:effectLst/>
                          <a:latin typeface="Raleway" pitchFamily="2" charset="0"/>
                        </a:rPr>
                        <a:t>Bottleneck 1.3.7</a:t>
                      </a:r>
                    </a:p>
                    <a:p>
                      <a:pPr algn="l">
                        <a:buFont typeface="Arial" panose="020B0604020202020204" pitchFamily="34" charset="0"/>
                        <a:buChar char="•"/>
                      </a:pPr>
                      <a:r>
                        <a:rPr lang="en-GB" b="0" i="0" dirty="0" err="1">
                          <a:solidFill>
                            <a:srgbClr val="000000"/>
                          </a:solidFill>
                          <a:effectLst/>
                          <a:latin typeface="Raleway" pitchFamily="2" charset="0"/>
                        </a:rPr>
                        <a:t>deap</a:t>
                      </a:r>
                      <a:r>
                        <a:rPr lang="en-GB" b="0" i="0" dirty="0">
                          <a:solidFill>
                            <a:srgbClr val="000000"/>
                          </a:solidFill>
                          <a:effectLst/>
                          <a:latin typeface="Raleway" pitchFamily="2" charset="0"/>
                        </a:rPr>
                        <a:t> 1.4.0</a:t>
                      </a:r>
                    </a:p>
                    <a:p>
                      <a:pPr algn="l">
                        <a:buFont typeface="Arial" panose="020B0604020202020204" pitchFamily="34" charset="0"/>
                        <a:buChar char="•"/>
                      </a:pPr>
                      <a:r>
                        <a:rPr lang="en-GB" b="0" i="0" dirty="0" err="1">
                          <a:solidFill>
                            <a:srgbClr val="000000"/>
                          </a:solidFill>
                          <a:effectLst/>
                          <a:latin typeface="Raleway" pitchFamily="2" charset="0"/>
                        </a:rPr>
                        <a:t>gast</a:t>
                      </a:r>
                      <a:r>
                        <a:rPr lang="en-GB" b="0" i="0" dirty="0">
                          <a:solidFill>
                            <a:srgbClr val="000000"/>
                          </a:solidFill>
                          <a:effectLst/>
                          <a:latin typeface="Raleway" pitchFamily="2" charset="0"/>
                        </a:rPr>
                        <a:t> 0.5.4</a:t>
                      </a:r>
                    </a:p>
                    <a:p>
                      <a:pPr algn="l">
                        <a:buFont typeface="Arial" panose="020B0604020202020204" pitchFamily="34" charset="0"/>
                        <a:buChar char="•"/>
                      </a:pPr>
                      <a:r>
                        <a:rPr lang="en-GB" b="0" i="0" dirty="0" err="1">
                          <a:solidFill>
                            <a:srgbClr val="000000"/>
                          </a:solidFill>
                          <a:effectLst/>
                          <a:latin typeface="Raleway" pitchFamily="2" charset="0"/>
                        </a:rPr>
                        <a:t>mpmath</a:t>
                      </a:r>
                      <a:r>
                        <a:rPr lang="en-GB" b="0" i="0" dirty="0">
                          <a:solidFill>
                            <a:srgbClr val="000000"/>
                          </a:solidFill>
                          <a:effectLst/>
                          <a:latin typeface="Raleway" pitchFamily="2" charset="0"/>
                        </a:rPr>
                        <a:t> 1.3.0</a:t>
                      </a:r>
                    </a:p>
                    <a:p>
                      <a:pPr algn="l">
                        <a:buFont typeface="Arial" panose="020B0604020202020204" pitchFamily="34" charset="0"/>
                        <a:buChar char="•"/>
                      </a:pPr>
                      <a:r>
                        <a:rPr lang="en-GB" b="0" i="0" dirty="0" err="1">
                          <a:solidFill>
                            <a:srgbClr val="000000"/>
                          </a:solidFill>
                          <a:effectLst/>
                          <a:latin typeface="Raleway" pitchFamily="2" charset="0"/>
                        </a:rPr>
                        <a:t>numexpr</a:t>
                      </a:r>
                      <a:r>
                        <a:rPr lang="en-GB" b="0" i="0" dirty="0">
                          <a:solidFill>
                            <a:srgbClr val="000000"/>
                          </a:solidFill>
                          <a:effectLst/>
                          <a:latin typeface="Raleway" pitchFamily="2" charset="0"/>
                        </a:rPr>
                        <a:t> 2.8.4</a:t>
                      </a:r>
                    </a:p>
                    <a:p>
                      <a:pPr algn="l">
                        <a:buFont typeface="Arial" panose="020B0604020202020204" pitchFamily="34" charset="0"/>
                        <a:buChar char="•"/>
                      </a:pPr>
                      <a:r>
                        <a:rPr lang="en-GB" b="0" i="0" dirty="0">
                          <a:solidFill>
                            <a:srgbClr val="000000"/>
                          </a:solidFill>
                          <a:effectLst/>
                          <a:latin typeface="Raleway" pitchFamily="2" charset="0"/>
                        </a:rPr>
                        <a:t>numpy 1.25.1</a:t>
                      </a:r>
                    </a:p>
                    <a:p>
                      <a:pPr algn="l">
                        <a:buFont typeface="Arial" panose="020B0604020202020204" pitchFamily="34" charset="0"/>
                        <a:buChar char="•"/>
                      </a:pPr>
                      <a:r>
                        <a:rPr lang="en-GB" b="0" i="0" dirty="0">
                          <a:solidFill>
                            <a:srgbClr val="000000"/>
                          </a:solidFill>
                          <a:effectLst/>
                          <a:latin typeface="Raleway" pitchFamily="2" charset="0"/>
                        </a:rPr>
                        <a:t>pandas 2.0.3</a:t>
                      </a:r>
                    </a:p>
                    <a:p>
                      <a:pPr algn="l">
                        <a:buFont typeface="Arial" panose="020B0604020202020204" pitchFamily="34" charset="0"/>
                        <a:buChar char="•"/>
                      </a:pPr>
                      <a:r>
                        <a:rPr lang="en-GB" b="0" i="0" dirty="0">
                          <a:solidFill>
                            <a:srgbClr val="000000"/>
                          </a:solidFill>
                          <a:effectLst/>
                          <a:latin typeface="Raleway" pitchFamily="2" charset="0"/>
                        </a:rPr>
                        <a:t>ply 3.11</a:t>
                      </a:r>
                    </a:p>
                    <a:p>
                      <a:pPr algn="l">
                        <a:buFont typeface="Arial" panose="020B0604020202020204" pitchFamily="34" charset="0"/>
                        <a:buChar char="•"/>
                      </a:pPr>
                      <a:r>
                        <a:rPr lang="en-GB" b="0" i="0" dirty="0" err="1">
                          <a:solidFill>
                            <a:srgbClr val="000000"/>
                          </a:solidFill>
                          <a:effectLst/>
                          <a:latin typeface="Raleway" pitchFamily="2" charset="0"/>
                        </a:rPr>
                        <a:t>pythran</a:t>
                      </a:r>
                      <a:r>
                        <a:rPr lang="en-GB" b="0" i="0" dirty="0">
                          <a:solidFill>
                            <a:srgbClr val="000000"/>
                          </a:solidFill>
                          <a:effectLst/>
                          <a:latin typeface="Raleway" pitchFamily="2" charset="0"/>
                        </a:rPr>
                        <a:t> 0.13.1</a:t>
                      </a:r>
                    </a:p>
                    <a:p>
                      <a:pPr algn="l">
                        <a:buFont typeface="Arial" panose="020B0604020202020204" pitchFamily="34" charset="0"/>
                        <a:buChar char="•"/>
                      </a:pPr>
                      <a:r>
                        <a:rPr lang="en-GB" b="0" i="0" dirty="0" err="1">
                          <a:solidFill>
                            <a:srgbClr val="000000"/>
                          </a:solidFill>
                          <a:effectLst/>
                          <a:latin typeface="Raleway" pitchFamily="2" charset="0"/>
                        </a:rPr>
                        <a:t>scipy</a:t>
                      </a:r>
                      <a:r>
                        <a:rPr lang="en-GB" b="0" i="0" dirty="0">
                          <a:solidFill>
                            <a:srgbClr val="000000"/>
                          </a:solidFill>
                          <a:effectLst/>
                          <a:latin typeface="Raleway" pitchFamily="2" charset="0"/>
                        </a:rPr>
                        <a:t> 1.11.1</a:t>
                      </a:r>
                    </a:p>
                    <a:p>
                      <a:pPr algn="l">
                        <a:buFont typeface="Arial" panose="020B0604020202020204" pitchFamily="34" charset="0"/>
                        <a:buChar char="•"/>
                      </a:pPr>
                      <a:r>
                        <a:rPr lang="en-GB" b="0" i="0" dirty="0" err="1">
                          <a:solidFill>
                            <a:srgbClr val="000000"/>
                          </a:solidFill>
                          <a:effectLst/>
                          <a:latin typeface="Raleway" pitchFamily="2" charset="0"/>
                        </a:rPr>
                        <a:t>tzdata</a:t>
                      </a:r>
                      <a:r>
                        <a:rPr lang="en-GB" b="0" i="0" dirty="0">
                          <a:solidFill>
                            <a:srgbClr val="000000"/>
                          </a:solidFill>
                          <a:effectLst/>
                          <a:latin typeface="Raleway" pitchFamily="2" charset="0"/>
                        </a:rPr>
                        <a:t> 2023.3</a:t>
                      </a:r>
                    </a:p>
                    <a:p>
                      <a:pPr algn="l">
                        <a:buFont typeface="Arial" panose="020B0604020202020204" pitchFamily="34" charset="0"/>
                        <a:buChar char="•"/>
                      </a:pPr>
                      <a:r>
                        <a:rPr lang="en-GB" b="0" i="0" dirty="0" err="1">
                          <a:solidFill>
                            <a:srgbClr val="000000"/>
                          </a:solidFill>
                          <a:effectLst/>
                          <a:latin typeface="Raleway" pitchFamily="2" charset="0"/>
                        </a:rPr>
                        <a:t>versioneer</a:t>
                      </a:r>
                      <a:r>
                        <a:rPr lang="en-GB" b="0" i="0" dirty="0">
                          <a:solidFill>
                            <a:srgbClr val="000000"/>
                          </a:solidFill>
                          <a:effectLst/>
                          <a:latin typeface="Raleway" pitchFamily="2" charset="0"/>
                        </a:rPr>
                        <a:t> 0.29</a:t>
                      </a:r>
                    </a:p>
                  </a:txBody>
                  <a:tcPr/>
                </a:tc>
                <a:extLst>
                  <a:ext uri="{0D108BD9-81ED-4DB2-BD59-A6C34878D82A}">
                    <a16:rowId xmlns:a16="http://schemas.microsoft.com/office/drawing/2014/main" val="2531276121"/>
                  </a:ext>
                </a:extLst>
              </a:tr>
            </a:tbl>
          </a:graphicData>
        </a:graphic>
      </p:graphicFrame>
      <p:sp>
        <p:nvSpPr>
          <p:cNvPr id="10" name="Arrow: Right 9">
            <a:extLst>
              <a:ext uri="{FF2B5EF4-FFF2-40B4-BE49-F238E27FC236}">
                <a16:creationId xmlns:a16="http://schemas.microsoft.com/office/drawing/2014/main" id="{91867CFB-D11C-B9A6-00DD-757A1E4C3E12}"/>
              </a:ext>
            </a:extLst>
          </p:cNvPr>
          <p:cNvSpPr/>
          <p:nvPr/>
        </p:nvSpPr>
        <p:spPr>
          <a:xfrm>
            <a:off x="7113986" y="4445986"/>
            <a:ext cx="1050324" cy="28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005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228C8-BC1B-910A-4A77-5C5CC8CAA50B}"/>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D66DFEEB-09AF-7286-EA60-48B4AD163A7A}"/>
              </a:ext>
            </a:extLst>
          </p:cNvPr>
          <p:cNvSpPr/>
          <p:nvPr/>
        </p:nvSpPr>
        <p:spPr>
          <a:xfrm>
            <a:off x="1601930" y="1368980"/>
            <a:ext cx="9547210" cy="5399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50D73009-8FFA-813D-623E-3498E9BA7F41}"/>
              </a:ext>
            </a:extLst>
          </p:cNvPr>
          <p:cNvSpPr>
            <a:spLocks noGrp="1"/>
          </p:cNvSpPr>
          <p:nvPr>
            <p:ph type="title"/>
          </p:nvPr>
        </p:nvSpPr>
        <p:spPr/>
        <p:txBody>
          <a:bodyPr/>
          <a:lstStyle/>
          <a:p>
            <a:r>
              <a:rPr lang="en-GB" b="1" dirty="0">
                <a:solidFill>
                  <a:schemeClr val="bg1">
                    <a:lumMod val="50000"/>
                  </a:schemeClr>
                </a:solidFill>
                <a:latin typeface="Georgia" panose="02040502050405020303" pitchFamily="18" charset="0"/>
              </a:rPr>
              <a:t>Virtual Environments</a:t>
            </a:r>
            <a:endParaRPr lang="en-GB" sz="2400" b="1" dirty="0">
              <a:solidFill>
                <a:schemeClr val="bg1">
                  <a:lumMod val="50000"/>
                </a:schemeClr>
              </a:solidFill>
              <a:latin typeface="Georgia" panose="02040502050405020303" pitchFamily="18" charset="0"/>
            </a:endParaRPr>
          </a:p>
        </p:txBody>
      </p:sp>
      <p:grpSp>
        <p:nvGrpSpPr>
          <p:cNvPr id="13" name="Group 12">
            <a:extLst>
              <a:ext uri="{FF2B5EF4-FFF2-40B4-BE49-F238E27FC236}">
                <a16:creationId xmlns:a16="http://schemas.microsoft.com/office/drawing/2014/main" id="{17F95039-35B0-2FAB-EDF7-BC227B62C5A9}"/>
              </a:ext>
            </a:extLst>
          </p:cNvPr>
          <p:cNvGrpSpPr/>
          <p:nvPr/>
        </p:nvGrpSpPr>
        <p:grpSpPr>
          <a:xfrm>
            <a:off x="11210925" y="5980912"/>
            <a:ext cx="960359" cy="877088"/>
            <a:chOff x="4215988" y="5793696"/>
            <a:chExt cx="960359" cy="877088"/>
          </a:xfrm>
        </p:grpSpPr>
        <p:pic>
          <p:nvPicPr>
            <p:cNvPr id="14" name="Picture 13" descr="A picture containing schematic&#10;&#10;Description automatically generated">
              <a:extLst>
                <a:ext uri="{FF2B5EF4-FFF2-40B4-BE49-F238E27FC236}">
                  <a16:creationId xmlns:a16="http://schemas.microsoft.com/office/drawing/2014/main" id="{3811CC65-F5B5-EBBB-324D-4F019299BE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5" name="Straight Connector 14">
              <a:extLst>
                <a:ext uri="{FF2B5EF4-FFF2-40B4-BE49-F238E27FC236}">
                  <a16:creationId xmlns:a16="http://schemas.microsoft.com/office/drawing/2014/main" id="{324DC2D9-08C7-8341-A138-E96DCE925528}"/>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3" name="Rectangle 2">
            <a:extLst>
              <a:ext uri="{FF2B5EF4-FFF2-40B4-BE49-F238E27FC236}">
                <a16:creationId xmlns:a16="http://schemas.microsoft.com/office/drawing/2014/main" id="{4FCE3AF7-75DF-8354-8B4E-B73A180E3547}"/>
              </a:ext>
            </a:extLst>
          </p:cNvPr>
          <p:cNvSpPr/>
          <p:nvPr/>
        </p:nvSpPr>
        <p:spPr>
          <a:xfrm>
            <a:off x="3170427" y="2795971"/>
            <a:ext cx="3214792" cy="7683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b="1" dirty="0">
                <a:ln w="22225">
                  <a:solidFill>
                    <a:schemeClr val="accent2"/>
                  </a:solidFill>
                  <a:prstDash val="solid"/>
                </a:ln>
                <a:solidFill>
                  <a:schemeClr val="accent2">
                    <a:lumMod val="40000"/>
                    <a:lumOff val="60000"/>
                  </a:schemeClr>
                </a:solidFill>
              </a:rPr>
              <a:t>Software</a:t>
            </a:r>
          </a:p>
        </p:txBody>
      </p:sp>
      <p:sp>
        <p:nvSpPr>
          <p:cNvPr id="5" name="Rectangle 4">
            <a:extLst>
              <a:ext uri="{FF2B5EF4-FFF2-40B4-BE49-F238E27FC236}">
                <a16:creationId xmlns:a16="http://schemas.microsoft.com/office/drawing/2014/main" id="{696F2DE1-3BD2-1C4A-C852-6CE68B89A8B8}"/>
              </a:ext>
            </a:extLst>
          </p:cNvPr>
          <p:cNvSpPr/>
          <p:nvPr/>
        </p:nvSpPr>
        <p:spPr>
          <a:xfrm>
            <a:off x="3170427" y="3867795"/>
            <a:ext cx="3214791" cy="919483"/>
          </a:xfrm>
          <a:prstGeom prst="rect">
            <a:avLst/>
          </a:prstGeom>
          <a:solidFill>
            <a:srgbClr val="C00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b="1" dirty="0">
                <a:ln w="22225">
                  <a:solidFill>
                    <a:schemeClr val="accent2"/>
                  </a:solidFill>
                  <a:prstDash val="solid"/>
                </a:ln>
                <a:solidFill>
                  <a:schemeClr val="tx1"/>
                </a:solidFill>
              </a:rPr>
              <a:t>Python</a:t>
            </a:r>
          </a:p>
        </p:txBody>
      </p:sp>
      <p:sp>
        <p:nvSpPr>
          <p:cNvPr id="6" name="Rectangle 5">
            <a:extLst>
              <a:ext uri="{FF2B5EF4-FFF2-40B4-BE49-F238E27FC236}">
                <a16:creationId xmlns:a16="http://schemas.microsoft.com/office/drawing/2014/main" id="{B8F54B32-E16A-2352-C9B6-55D875EE40C0}"/>
              </a:ext>
            </a:extLst>
          </p:cNvPr>
          <p:cNvSpPr/>
          <p:nvPr/>
        </p:nvSpPr>
        <p:spPr>
          <a:xfrm>
            <a:off x="3170427" y="5351488"/>
            <a:ext cx="3011543" cy="932935"/>
          </a:xfrm>
          <a:prstGeom prst="rect">
            <a:avLst/>
          </a:prstGeom>
          <a:solidFill>
            <a:schemeClr val="tx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b="1" dirty="0">
                <a:ln w="22225">
                  <a:solidFill>
                    <a:schemeClr val="accent2"/>
                  </a:solidFill>
                  <a:prstDash val="solid"/>
                </a:ln>
                <a:solidFill>
                  <a:srgbClr val="FFC000"/>
                </a:solidFill>
              </a:rPr>
              <a:t>Libraries</a:t>
            </a:r>
          </a:p>
        </p:txBody>
      </p:sp>
      <p:graphicFrame>
        <p:nvGraphicFramePr>
          <p:cNvPr id="9" name="Table 8">
            <a:extLst>
              <a:ext uri="{FF2B5EF4-FFF2-40B4-BE49-F238E27FC236}">
                <a16:creationId xmlns:a16="http://schemas.microsoft.com/office/drawing/2014/main" id="{9465D9DA-4AE0-B779-A17A-0B26B6146756}"/>
              </a:ext>
            </a:extLst>
          </p:cNvPr>
          <p:cNvGraphicFramePr>
            <a:graphicFrameLocks noGrp="1"/>
          </p:cNvGraphicFramePr>
          <p:nvPr>
            <p:extLst>
              <p:ext uri="{D42A27DB-BD31-4B8C-83A1-F6EECF244321}">
                <p14:modId xmlns:p14="http://schemas.microsoft.com/office/powerpoint/2010/main" val="201442533"/>
              </p:ext>
            </p:extLst>
          </p:nvPr>
        </p:nvGraphicFramePr>
        <p:xfrm>
          <a:off x="6843975" y="2507526"/>
          <a:ext cx="4018620" cy="4023360"/>
        </p:xfrm>
        <a:graphic>
          <a:graphicData uri="http://schemas.openxmlformats.org/drawingml/2006/table">
            <a:tbl>
              <a:tblPr firstRow="1" bandRow="1">
                <a:tableStyleId>{5C22544A-7EE6-4342-B048-85BDC9FD1C3A}</a:tableStyleId>
              </a:tblPr>
              <a:tblGrid>
                <a:gridCol w="2009310">
                  <a:extLst>
                    <a:ext uri="{9D8B030D-6E8A-4147-A177-3AD203B41FA5}">
                      <a16:colId xmlns:a16="http://schemas.microsoft.com/office/drawing/2014/main" val="3354324392"/>
                    </a:ext>
                  </a:extLst>
                </a:gridCol>
                <a:gridCol w="2009310">
                  <a:extLst>
                    <a:ext uri="{9D8B030D-6E8A-4147-A177-3AD203B41FA5}">
                      <a16:colId xmlns:a16="http://schemas.microsoft.com/office/drawing/2014/main" val="1958233908"/>
                    </a:ext>
                  </a:extLst>
                </a:gridCol>
              </a:tblGrid>
              <a:tr h="256398">
                <a:tc>
                  <a:txBody>
                    <a:bodyPr/>
                    <a:lstStyle/>
                    <a:p>
                      <a:r>
                        <a:rPr lang="en-GB" dirty="0" err="1"/>
                        <a:t>Scipy</a:t>
                      </a:r>
                      <a:r>
                        <a:rPr lang="en-GB" dirty="0"/>
                        <a:t> Bundle</a:t>
                      </a:r>
                    </a:p>
                  </a:txBody>
                  <a:tcPr/>
                </a:tc>
                <a:tc>
                  <a:txBody>
                    <a:bodyPr/>
                    <a:lstStyle/>
                    <a:p>
                      <a:endParaRPr lang="en-GB" dirty="0"/>
                    </a:p>
                  </a:txBody>
                  <a:tcPr/>
                </a:tc>
                <a:extLst>
                  <a:ext uri="{0D108BD9-81ED-4DB2-BD59-A6C34878D82A}">
                    <a16:rowId xmlns:a16="http://schemas.microsoft.com/office/drawing/2014/main" val="1771526559"/>
                  </a:ext>
                </a:extLst>
              </a:tr>
              <a:tr h="2528862">
                <a:tc>
                  <a:txBody>
                    <a:bodyPr/>
                    <a:lstStyle/>
                    <a:p>
                      <a:pPr algn="l">
                        <a:buFont typeface="Arial" panose="020B0604020202020204" pitchFamily="34" charset="0"/>
                        <a:buChar char="•"/>
                      </a:pPr>
                      <a:r>
                        <a:rPr lang="en-GB" b="0" i="0" dirty="0" err="1">
                          <a:solidFill>
                            <a:srgbClr val="000000"/>
                          </a:solidFill>
                          <a:effectLst/>
                          <a:latin typeface="Raleway" pitchFamily="2" charset="0"/>
                        </a:rPr>
                        <a:t>beniget</a:t>
                      </a:r>
                      <a:r>
                        <a:rPr lang="en-GB" b="0" i="0" dirty="0">
                          <a:solidFill>
                            <a:srgbClr val="000000"/>
                          </a:solidFill>
                          <a:effectLst/>
                          <a:latin typeface="Raleway" pitchFamily="2" charset="0"/>
                        </a:rPr>
                        <a:t> 0.4.1</a:t>
                      </a:r>
                    </a:p>
                    <a:p>
                      <a:pPr algn="l">
                        <a:buFont typeface="Arial" panose="020B0604020202020204" pitchFamily="34" charset="0"/>
                        <a:buChar char="•"/>
                      </a:pPr>
                      <a:r>
                        <a:rPr lang="en-GB" b="0" i="0" dirty="0">
                          <a:solidFill>
                            <a:srgbClr val="000000"/>
                          </a:solidFill>
                          <a:effectLst/>
                          <a:latin typeface="Raleway" pitchFamily="2" charset="0"/>
                        </a:rPr>
                        <a:t>Bottleneck 1.3.7</a:t>
                      </a:r>
                    </a:p>
                    <a:p>
                      <a:pPr algn="l">
                        <a:buFont typeface="Arial" panose="020B0604020202020204" pitchFamily="34" charset="0"/>
                        <a:buChar char="•"/>
                      </a:pPr>
                      <a:r>
                        <a:rPr lang="en-GB" b="0" i="0" dirty="0" err="1">
                          <a:solidFill>
                            <a:srgbClr val="000000"/>
                          </a:solidFill>
                          <a:effectLst/>
                          <a:latin typeface="Raleway" pitchFamily="2" charset="0"/>
                        </a:rPr>
                        <a:t>deap</a:t>
                      </a:r>
                      <a:r>
                        <a:rPr lang="en-GB" b="0" i="0" dirty="0">
                          <a:solidFill>
                            <a:srgbClr val="000000"/>
                          </a:solidFill>
                          <a:effectLst/>
                          <a:latin typeface="Raleway" pitchFamily="2" charset="0"/>
                        </a:rPr>
                        <a:t> 1.4.0</a:t>
                      </a:r>
                    </a:p>
                    <a:p>
                      <a:pPr algn="l">
                        <a:buFont typeface="Arial" panose="020B0604020202020204" pitchFamily="34" charset="0"/>
                        <a:buChar char="•"/>
                      </a:pPr>
                      <a:r>
                        <a:rPr lang="en-GB" b="0" i="0" dirty="0" err="1">
                          <a:solidFill>
                            <a:srgbClr val="000000"/>
                          </a:solidFill>
                          <a:effectLst/>
                          <a:latin typeface="Raleway" pitchFamily="2" charset="0"/>
                        </a:rPr>
                        <a:t>gast</a:t>
                      </a:r>
                      <a:r>
                        <a:rPr lang="en-GB" b="0" i="0" dirty="0">
                          <a:solidFill>
                            <a:srgbClr val="000000"/>
                          </a:solidFill>
                          <a:effectLst/>
                          <a:latin typeface="Raleway" pitchFamily="2" charset="0"/>
                        </a:rPr>
                        <a:t> 0.5.4</a:t>
                      </a:r>
                    </a:p>
                    <a:p>
                      <a:pPr algn="l">
                        <a:buFont typeface="Arial" panose="020B0604020202020204" pitchFamily="34" charset="0"/>
                        <a:buChar char="•"/>
                      </a:pPr>
                      <a:r>
                        <a:rPr lang="en-GB" b="0" i="0" dirty="0" err="1">
                          <a:solidFill>
                            <a:srgbClr val="000000"/>
                          </a:solidFill>
                          <a:effectLst/>
                          <a:latin typeface="Raleway" pitchFamily="2" charset="0"/>
                        </a:rPr>
                        <a:t>mpmath</a:t>
                      </a:r>
                      <a:r>
                        <a:rPr lang="en-GB" b="0" i="0" dirty="0">
                          <a:solidFill>
                            <a:srgbClr val="000000"/>
                          </a:solidFill>
                          <a:effectLst/>
                          <a:latin typeface="Raleway" pitchFamily="2" charset="0"/>
                        </a:rPr>
                        <a:t> 1.3.0</a:t>
                      </a:r>
                    </a:p>
                    <a:p>
                      <a:pPr algn="l">
                        <a:buFont typeface="Arial" panose="020B0604020202020204" pitchFamily="34" charset="0"/>
                        <a:buChar char="•"/>
                      </a:pPr>
                      <a:r>
                        <a:rPr lang="en-GB" b="0" i="0" dirty="0" err="1">
                          <a:solidFill>
                            <a:srgbClr val="000000"/>
                          </a:solidFill>
                          <a:effectLst/>
                          <a:latin typeface="Raleway" pitchFamily="2" charset="0"/>
                        </a:rPr>
                        <a:t>numexpr</a:t>
                      </a:r>
                      <a:r>
                        <a:rPr lang="en-GB" b="0" i="0" dirty="0">
                          <a:solidFill>
                            <a:srgbClr val="000000"/>
                          </a:solidFill>
                          <a:effectLst/>
                          <a:latin typeface="Raleway" pitchFamily="2" charset="0"/>
                        </a:rPr>
                        <a:t> 2.8.4</a:t>
                      </a:r>
                    </a:p>
                    <a:p>
                      <a:pPr algn="l">
                        <a:buFont typeface="Arial" panose="020B0604020202020204" pitchFamily="34" charset="0"/>
                        <a:buChar char="•"/>
                      </a:pPr>
                      <a:r>
                        <a:rPr lang="en-GB" b="0" i="0" dirty="0">
                          <a:solidFill>
                            <a:srgbClr val="000000"/>
                          </a:solidFill>
                          <a:effectLst/>
                          <a:latin typeface="Raleway" pitchFamily="2" charset="0"/>
                        </a:rPr>
                        <a:t>numpy 1.25.1</a:t>
                      </a:r>
                    </a:p>
                    <a:p>
                      <a:pPr algn="l">
                        <a:buFont typeface="Arial" panose="020B0604020202020204" pitchFamily="34" charset="0"/>
                        <a:buChar char="•"/>
                      </a:pPr>
                      <a:r>
                        <a:rPr lang="en-GB" b="0" i="0" dirty="0">
                          <a:solidFill>
                            <a:srgbClr val="000000"/>
                          </a:solidFill>
                          <a:effectLst/>
                          <a:latin typeface="Raleway" pitchFamily="2" charset="0"/>
                        </a:rPr>
                        <a:t>pandas 2.0.3</a:t>
                      </a:r>
                    </a:p>
                    <a:p>
                      <a:pPr algn="l">
                        <a:buFont typeface="Arial" panose="020B0604020202020204" pitchFamily="34" charset="0"/>
                        <a:buChar char="•"/>
                      </a:pPr>
                      <a:r>
                        <a:rPr lang="en-GB" b="0" i="0" dirty="0">
                          <a:solidFill>
                            <a:srgbClr val="000000"/>
                          </a:solidFill>
                          <a:effectLst/>
                          <a:latin typeface="Raleway" pitchFamily="2" charset="0"/>
                        </a:rPr>
                        <a:t>ply 3.11</a:t>
                      </a:r>
                    </a:p>
                    <a:p>
                      <a:pPr algn="l">
                        <a:buFont typeface="Arial" panose="020B0604020202020204" pitchFamily="34" charset="0"/>
                        <a:buChar char="•"/>
                      </a:pPr>
                      <a:r>
                        <a:rPr lang="en-GB" b="0" i="0" dirty="0" err="1">
                          <a:solidFill>
                            <a:srgbClr val="000000"/>
                          </a:solidFill>
                          <a:effectLst/>
                          <a:latin typeface="Raleway" pitchFamily="2" charset="0"/>
                        </a:rPr>
                        <a:t>pythran</a:t>
                      </a:r>
                      <a:r>
                        <a:rPr lang="en-GB" b="0" i="0" dirty="0">
                          <a:solidFill>
                            <a:srgbClr val="000000"/>
                          </a:solidFill>
                          <a:effectLst/>
                          <a:latin typeface="Raleway" pitchFamily="2" charset="0"/>
                        </a:rPr>
                        <a:t> 0.13.1</a:t>
                      </a:r>
                    </a:p>
                    <a:p>
                      <a:pPr algn="l">
                        <a:buFont typeface="Arial" panose="020B0604020202020204" pitchFamily="34" charset="0"/>
                        <a:buChar char="•"/>
                      </a:pPr>
                      <a:r>
                        <a:rPr lang="en-GB" b="0" i="0" dirty="0" err="1">
                          <a:solidFill>
                            <a:srgbClr val="000000"/>
                          </a:solidFill>
                          <a:effectLst/>
                          <a:latin typeface="Raleway" pitchFamily="2" charset="0"/>
                        </a:rPr>
                        <a:t>scipy</a:t>
                      </a:r>
                      <a:r>
                        <a:rPr lang="en-GB" b="0" i="0" dirty="0">
                          <a:solidFill>
                            <a:srgbClr val="000000"/>
                          </a:solidFill>
                          <a:effectLst/>
                          <a:latin typeface="Raleway" pitchFamily="2" charset="0"/>
                        </a:rPr>
                        <a:t> 1.11.1</a:t>
                      </a:r>
                    </a:p>
                    <a:p>
                      <a:pPr algn="l">
                        <a:buFont typeface="Arial" panose="020B0604020202020204" pitchFamily="34" charset="0"/>
                        <a:buChar char="•"/>
                      </a:pPr>
                      <a:r>
                        <a:rPr lang="en-GB" b="0" i="0" dirty="0" err="1">
                          <a:solidFill>
                            <a:srgbClr val="000000"/>
                          </a:solidFill>
                          <a:effectLst/>
                          <a:latin typeface="Raleway" pitchFamily="2" charset="0"/>
                        </a:rPr>
                        <a:t>tzdata</a:t>
                      </a:r>
                      <a:r>
                        <a:rPr lang="en-GB" b="0" i="0" dirty="0">
                          <a:solidFill>
                            <a:srgbClr val="000000"/>
                          </a:solidFill>
                          <a:effectLst/>
                          <a:latin typeface="Raleway" pitchFamily="2" charset="0"/>
                        </a:rPr>
                        <a:t> 2023.3</a:t>
                      </a:r>
                    </a:p>
                    <a:p>
                      <a:pPr algn="l">
                        <a:buFont typeface="Arial" panose="020B0604020202020204" pitchFamily="34" charset="0"/>
                        <a:buChar char="•"/>
                      </a:pPr>
                      <a:r>
                        <a:rPr lang="en-GB" b="0" i="0" dirty="0" err="1">
                          <a:solidFill>
                            <a:srgbClr val="000000"/>
                          </a:solidFill>
                          <a:effectLst/>
                          <a:latin typeface="Raleway" pitchFamily="2" charset="0"/>
                        </a:rPr>
                        <a:t>versioneer</a:t>
                      </a:r>
                      <a:r>
                        <a:rPr lang="en-GB" b="0" i="0" dirty="0">
                          <a:solidFill>
                            <a:srgbClr val="000000"/>
                          </a:solidFill>
                          <a:effectLst/>
                          <a:latin typeface="Raleway" pitchFamily="2" charset="0"/>
                        </a:rPr>
                        <a:t> 0.29</a:t>
                      </a:r>
                    </a:p>
                  </a:txBody>
                  <a:tcPr/>
                </a:tc>
                <a:tc>
                  <a:txBody>
                    <a:bodyPr/>
                    <a:lstStyle/>
                    <a:p>
                      <a:pPr algn="l">
                        <a:buFont typeface="Arial" panose="020B0604020202020204" pitchFamily="34" charset="0"/>
                        <a:buChar char="•"/>
                      </a:pPr>
                      <a:r>
                        <a:rPr lang="en-GB" b="0" i="0" dirty="0" err="1">
                          <a:solidFill>
                            <a:srgbClr val="000000"/>
                          </a:solidFill>
                          <a:effectLst/>
                          <a:latin typeface="Raleway" pitchFamily="2" charset="0"/>
                        </a:rPr>
                        <a:t>beniget</a:t>
                      </a:r>
                      <a:r>
                        <a:rPr lang="en-GB" b="0" i="0" dirty="0">
                          <a:solidFill>
                            <a:srgbClr val="000000"/>
                          </a:solidFill>
                          <a:effectLst/>
                          <a:latin typeface="Raleway" pitchFamily="2" charset="0"/>
                        </a:rPr>
                        <a:t> 0.4.1</a:t>
                      </a:r>
                    </a:p>
                    <a:p>
                      <a:pPr algn="l">
                        <a:buFont typeface="Arial" panose="020B0604020202020204" pitchFamily="34" charset="0"/>
                        <a:buChar char="•"/>
                      </a:pPr>
                      <a:r>
                        <a:rPr lang="en-GB" b="0" i="0" dirty="0">
                          <a:solidFill>
                            <a:srgbClr val="000000"/>
                          </a:solidFill>
                          <a:effectLst/>
                          <a:latin typeface="Raleway" pitchFamily="2" charset="0"/>
                        </a:rPr>
                        <a:t>Bottleneck 1.3.7</a:t>
                      </a:r>
                    </a:p>
                    <a:p>
                      <a:pPr algn="l">
                        <a:buFont typeface="Arial" panose="020B0604020202020204" pitchFamily="34" charset="0"/>
                        <a:buChar char="•"/>
                      </a:pPr>
                      <a:r>
                        <a:rPr lang="en-GB" b="0" i="0" dirty="0" err="1">
                          <a:solidFill>
                            <a:srgbClr val="000000"/>
                          </a:solidFill>
                          <a:effectLst/>
                          <a:latin typeface="Raleway" pitchFamily="2" charset="0"/>
                        </a:rPr>
                        <a:t>deap</a:t>
                      </a:r>
                      <a:r>
                        <a:rPr lang="en-GB" b="0" i="0" dirty="0">
                          <a:solidFill>
                            <a:srgbClr val="000000"/>
                          </a:solidFill>
                          <a:effectLst/>
                          <a:latin typeface="Raleway" pitchFamily="2" charset="0"/>
                        </a:rPr>
                        <a:t> 1.4.0</a:t>
                      </a:r>
                    </a:p>
                    <a:p>
                      <a:pPr algn="l">
                        <a:buFont typeface="Arial" panose="020B0604020202020204" pitchFamily="34" charset="0"/>
                        <a:buChar char="•"/>
                      </a:pPr>
                      <a:r>
                        <a:rPr lang="en-GB" b="0" i="0" dirty="0" err="1">
                          <a:solidFill>
                            <a:srgbClr val="000000"/>
                          </a:solidFill>
                          <a:effectLst/>
                          <a:latin typeface="Raleway" pitchFamily="2" charset="0"/>
                        </a:rPr>
                        <a:t>gast</a:t>
                      </a:r>
                      <a:r>
                        <a:rPr lang="en-GB" b="0" i="0" dirty="0">
                          <a:solidFill>
                            <a:srgbClr val="000000"/>
                          </a:solidFill>
                          <a:effectLst/>
                          <a:latin typeface="Raleway" pitchFamily="2" charset="0"/>
                        </a:rPr>
                        <a:t> 0.5.4</a:t>
                      </a:r>
                    </a:p>
                    <a:p>
                      <a:pPr algn="l">
                        <a:buFont typeface="Arial" panose="020B0604020202020204" pitchFamily="34" charset="0"/>
                        <a:buChar char="•"/>
                      </a:pPr>
                      <a:r>
                        <a:rPr lang="en-GB" b="0" i="0" dirty="0" err="1">
                          <a:solidFill>
                            <a:srgbClr val="000000"/>
                          </a:solidFill>
                          <a:effectLst/>
                          <a:latin typeface="Raleway" pitchFamily="2" charset="0"/>
                        </a:rPr>
                        <a:t>mpmath</a:t>
                      </a:r>
                      <a:r>
                        <a:rPr lang="en-GB" b="0" i="0" dirty="0">
                          <a:solidFill>
                            <a:srgbClr val="000000"/>
                          </a:solidFill>
                          <a:effectLst/>
                          <a:latin typeface="Raleway" pitchFamily="2" charset="0"/>
                        </a:rPr>
                        <a:t> 1.3.0</a:t>
                      </a:r>
                    </a:p>
                    <a:p>
                      <a:pPr algn="l">
                        <a:buFont typeface="Arial" panose="020B0604020202020204" pitchFamily="34" charset="0"/>
                        <a:buChar char="•"/>
                      </a:pPr>
                      <a:r>
                        <a:rPr lang="en-GB" b="0" i="0" dirty="0" err="1">
                          <a:solidFill>
                            <a:srgbClr val="000000"/>
                          </a:solidFill>
                          <a:effectLst/>
                          <a:latin typeface="Raleway" pitchFamily="2" charset="0"/>
                        </a:rPr>
                        <a:t>numexpr</a:t>
                      </a:r>
                      <a:r>
                        <a:rPr lang="en-GB" b="0" i="0" dirty="0">
                          <a:solidFill>
                            <a:srgbClr val="000000"/>
                          </a:solidFill>
                          <a:effectLst/>
                          <a:latin typeface="Raleway" pitchFamily="2" charset="0"/>
                        </a:rPr>
                        <a:t> 2.8.4</a:t>
                      </a:r>
                    </a:p>
                    <a:p>
                      <a:pPr algn="l">
                        <a:buFont typeface="Arial" panose="020B0604020202020204" pitchFamily="34" charset="0"/>
                        <a:buChar char="•"/>
                      </a:pPr>
                      <a:r>
                        <a:rPr lang="en-GB" b="0" i="0" dirty="0">
                          <a:solidFill>
                            <a:srgbClr val="000000"/>
                          </a:solidFill>
                          <a:effectLst/>
                          <a:latin typeface="Raleway" pitchFamily="2" charset="0"/>
                        </a:rPr>
                        <a:t>numpy 1.25.1</a:t>
                      </a:r>
                    </a:p>
                    <a:p>
                      <a:pPr algn="l">
                        <a:buFont typeface="Arial" panose="020B0604020202020204" pitchFamily="34" charset="0"/>
                        <a:buChar char="•"/>
                      </a:pPr>
                      <a:r>
                        <a:rPr lang="en-GB" b="0" i="0" dirty="0">
                          <a:solidFill>
                            <a:srgbClr val="000000"/>
                          </a:solidFill>
                          <a:effectLst/>
                          <a:latin typeface="Raleway" pitchFamily="2" charset="0"/>
                        </a:rPr>
                        <a:t>pandas 2.0.3</a:t>
                      </a:r>
                    </a:p>
                    <a:p>
                      <a:pPr algn="l">
                        <a:buFont typeface="Arial" panose="020B0604020202020204" pitchFamily="34" charset="0"/>
                        <a:buChar char="•"/>
                      </a:pPr>
                      <a:r>
                        <a:rPr lang="en-GB" b="0" i="0" dirty="0">
                          <a:solidFill>
                            <a:srgbClr val="000000"/>
                          </a:solidFill>
                          <a:effectLst/>
                          <a:latin typeface="Raleway" pitchFamily="2" charset="0"/>
                        </a:rPr>
                        <a:t>ply 3.11</a:t>
                      </a:r>
                    </a:p>
                    <a:p>
                      <a:pPr algn="l">
                        <a:buFont typeface="Arial" panose="020B0604020202020204" pitchFamily="34" charset="0"/>
                        <a:buChar char="•"/>
                      </a:pPr>
                      <a:r>
                        <a:rPr lang="en-GB" b="0" i="0" dirty="0" err="1">
                          <a:solidFill>
                            <a:srgbClr val="000000"/>
                          </a:solidFill>
                          <a:effectLst/>
                          <a:latin typeface="Raleway" pitchFamily="2" charset="0"/>
                        </a:rPr>
                        <a:t>pythran</a:t>
                      </a:r>
                      <a:r>
                        <a:rPr lang="en-GB" b="0" i="0" dirty="0">
                          <a:solidFill>
                            <a:srgbClr val="000000"/>
                          </a:solidFill>
                          <a:effectLst/>
                          <a:latin typeface="Raleway" pitchFamily="2" charset="0"/>
                        </a:rPr>
                        <a:t> 0.13.1</a:t>
                      </a:r>
                    </a:p>
                    <a:p>
                      <a:pPr algn="l">
                        <a:buFont typeface="Arial" panose="020B0604020202020204" pitchFamily="34" charset="0"/>
                        <a:buChar char="•"/>
                      </a:pPr>
                      <a:r>
                        <a:rPr lang="en-GB" b="0" i="0" dirty="0" err="1">
                          <a:solidFill>
                            <a:srgbClr val="000000"/>
                          </a:solidFill>
                          <a:effectLst/>
                          <a:latin typeface="Raleway" pitchFamily="2" charset="0"/>
                        </a:rPr>
                        <a:t>scipy</a:t>
                      </a:r>
                      <a:r>
                        <a:rPr lang="en-GB" b="0" i="0" dirty="0">
                          <a:solidFill>
                            <a:srgbClr val="000000"/>
                          </a:solidFill>
                          <a:effectLst/>
                          <a:latin typeface="Raleway" pitchFamily="2" charset="0"/>
                        </a:rPr>
                        <a:t> 1.11.1</a:t>
                      </a:r>
                    </a:p>
                    <a:p>
                      <a:pPr algn="l">
                        <a:buFont typeface="Arial" panose="020B0604020202020204" pitchFamily="34" charset="0"/>
                        <a:buChar char="•"/>
                      </a:pPr>
                      <a:r>
                        <a:rPr lang="en-GB" b="0" i="0" dirty="0" err="1">
                          <a:solidFill>
                            <a:srgbClr val="000000"/>
                          </a:solidFill>
                          <a:effectLst/>
                          <a:latin typeface="Raleway" pitchFamily="2" charset="0"/>
                        </a:rPr>
                        <a:t>tzdata</a:t>
                      </a:r>
                      <a:r>
                        <a:rPr lang="en-GB" b="0" i="0" dirty="0">
                          <a:solidFill>
                            <a:srgbClr val="000000"/>
                          </a:solidFill>
                          <a:effectLst/>
                          <a:latin typeface="Raleway" pitchFamily="2" charset="0"/>
                        </a:rPr>
                        <a:t> 2023.3</a:t>
                      </a:r>
                    </a:p>
                    <a:p>
                      <a:pPr algn="l">
                        <a:buFont typeface="Arial" panose="020B0604020202020204" pitchFamily="34" charset="0"/>
                        <a:buChar char="•"/>
                      </a:pPr>
                      <a:r>
                        <a:rPr lang="en-GB" b="0" i="0" dirty="0" err="1">
                          <a:solidFill>
                            <a:srgbClr val="000000"/>
                          </a:solidFill>
                          <a:effectLst/>
                          <a:latin typeface="Raleway" pitchFamily="2" charset="0"/>
                        </a:rPr>
                        <a:t>versioneer</a:t>
                      </a:r>
                      <a:r>
                        <a:rPr lang="en-GB" b="0" i="0" dirty="0">
                          <a:solidFill>
                            <a:srgbClr val="000000"/>
                          </a:solidFill>
                          <a:effectLst/>
                          <a:latin typeface="Raleway" pitchFamily="2" charset="0"/>
                        </a:rPr>
                        <a:t> 0.29</a:t>
                      </a:r>
                    </a:p>
                  </a:txBody>
                  <a:tcPr/>
                </a:tc>
                <a:extLst>
                  <a:ext uri="{0D108BD9-81ED-4DB2-BD59-A6C34878D82A}">
                    <a16:rowId xmlns:a16="http://schemas.microsoft.com/office/drawing/2014/main" val="2531276121"/>
                  </a:ext>
                </a:extLst>
              </a:tr>
            </a:tbl>
          </a:graphicData>
        </a:graphic>
      </p:graphicFrame>
      <p:sp>
        <p:nvSpPr>
          <p:cNvPr id="8" name="Rectangle: Rounded Corners 7">
            <a:extLst>
              <a:ext uri="{FF2B5EF4-FFF2-40B4-BE49-F238E27FC236}">
                <a16:creationId xmlns:a16="http://schemas.microsoft.com/office/drawing/2014/main" id="{D71BB4D9-855A-E77D-9181-4135B028EB1F}"/>
              </a:ext>
            </a:extLst>
          </p:cNvPr>
          <p:cNvSpPr/>
          <p:nvPr/>
        </p:nvSpPr>
        <p:spPr>
          <a:xfrm>
            <a:off x="1665005" y="1486021"/>
            <a:ext cx="4847968" cy="109928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accent2">
                    <a:lumMod val="75000"/>
                  </a:schemeClr>
                </a:solidFill>
              </a:rPr>
              <a:t>Virtual Environment</a:t>
            </a:r>
          </a:p>
        </p:txBody>
      </p:sp>
      <p:sp>
        <p:nvSpPr>
          <p:cNvPr id="10" name="Arrow: Right 9">
            <a:extLst>
              <a:ext uri="{FF2B5EF4-FFF2-40B4-BE49-F238E27FC236}">
                <a16:creationId xmlns:a16="http://schemas.microsoft.com/office/drawing/2014/main" id="{6F52C83E-62D7-4273-0A4C-3C2F862646C9}"/>
              </a:ext>
            </a:extLst>
          </p:cNvPr>
          <p:cNvSpPr/>
          <p:nvPr/>
        </p:nvSpPr>
        <p:spPr>
          <a:xfrm>
            <a:off x="5834325" y="5696465"/>
            <a:ext cx="1050324" cy="28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85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lstStyle/>
          <a:p>
            <a:r>
              <a:rPr lang="en-GB" b="1" i="0" dirty="0">
                <a:solidFill>
                  <a:schemeClr val="bg1">
                    <a:lumMod val="50000"/>
                  </a:schemeClr>
                </a:solidFill>
                <a:effectLst/>
                <a:latin typeface="Georgia" panose="02040502050405020303" pitchFamily="18" charset="0"/>
              </a:rPr>
              <a:t>Self-installing Python software</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4893647"/>
          </a:xfrm>
          <a:prstGeom prst="rect">
            <a:avLst/>
          </a:prstGeom>
          <a:noFill/>
        </p:spPr>
        <p:txBody>
          <a:bodyPr wrap="square">
            <a:spAutoFit/>
          </a:bodyPr>
          <a:lstStyle/>
          <a:p>
            <a:pPr fontAlgn="base"/>
            <a:r>
              <a:rPr lang="en-GB" sz="2400" b="0" i="0" dirty="0">
                <a:effectLst/>
                <a:latin typeface="Raleway" panose="020B0604020202020204" pitchFamily="2" charset="0"/>
              </a:rPr>
              <a:t>We provide </a:t>
            </a:r>
            <a:r>
              <a:rPr lang="en-GB" sz="2400" b="0" i="0" u="none" strike="noStrike" dirty="0">
                <a:effectLst/>
                <a:latin typeface="Raleway" panose="020B0604020202020204" pitchFamily="2" charset="0"/>
                <a:hlinkClick r:id="rId2"/>
              </a:rPr>
              <a:t>some Python software</a:t>
            </a:r>
            <a:r>
              <a:rPr lang="en-GB" sz="2400" b="0" i="0" dirty="0">
                <a:effectLst/>
                <a:latin typeface="Raleway" panose="020B0604020202020204" pitchFamily="2" charset="0"/>
              </a:rPr>
              <a:t>. To install your own Python software on top of these we recommend using a virtual environment. To create this:</a:t>
            </a:r>
            <a:endParaRPr lang="en-GB" sz="2400" dirty="0">
              <a:solidFill>
                <a:srgbClr val="212529"/>
              </a:solidFill>
              <a:effectLst/>
              <a:latin typeface="Libre Franklin" panose="020B0604020202020204" pitchFamily="2" charset="0"/>
              <a:ea typeface="Times New Roman" panose="02020603050405020304" pitchFamily="18" charset="0"/>
            </a:endParaRPr>
          </a:p>
          <a:p>
            <a:pPr algn="l">
              <a:buFont typeface="+mj-lt"/>
              <a:buAutoNum type="arabicPeriod"/>
            </a:pPr>
            <a:r>
              <a:rPr lang="en-GB" sz="2400" b="0" i="0" dirty="0">
                <a:effectLst/>
                <a:latin typeface="Raleway" pitchFamily="2" charset="0"/>
              </a:rPr>
              <a:t> Load the required modules</a:t>
            </a:r>
          </a:p>
          <a:p>
            <a:pPr>
              <a:buFont typeface="+mj-lt"/>
              <a:buAutoNum type="arabicPeriod"/>
            </a:pPr>
            <a:r>
              <a:rPr lang="en-GB" sz="2400" b="0" i="0" dirty="0">
                <a:effectLst/>
                <a:latin typeface="Raleway" pitchFamily="2" charset="0"/>
              </a:rPr>
              <a:t> In a suitable directory, create a virtual environment:</a:t>
            </a:r>
          </a:p>
          <a:p>
            <a:pPr>
              <a:buFont typeface="+mj-lt"/>
              <a:buAutoNum type="arabicPeriod"/>
            </a:pPr>
            <a:endParaRPr lang="en-GB" sz="2400" b="0" i="0" dirty="0">
              <a:effectLst/>
              <a:latin typeface="Raleway" pitchFamily="2" charset="0"/>
            </a:endParaRPr>
          </a:p>
          <a:p>
            <a:pPr>
              <a:buFont typeface="+mj-lt"/>
              <a:buAutoNum type="arabicPeriod"/>
            </a:pPr>
            <a:endParaRPr lang="en-GB" sz="2400" dirty="0">
              <a:latin typeface="Raleway" pitchFamily="2" charset="0"/>
            </a:endParaRPr>
          </a:p>
          <a:p>
            <a:pPr>
              <a:buFont typeface="+mj-lt"/>
              <a:buAutoNum type="arabicPeriod"/>
            </a:pPr>
            <a:r>
              <a:rPr lang="en-GB" sz="2400" b="0" i="0" dirty="0">
                <a:effectLst/>
                <a:latin typeface="Raleway" pitchFamily="2" charset="0"/>
              </a:rPr>
              <a:t> Activate the virtual environment.</a:t>
            </a:r>
          </a:p>
          <a:p>
            <a:pPr>
              <a:buFont typeface="+mj-lt"/>
              <a:buAutoNum type="arabicPeriod"/>
            </a:pPr>
            <a:endParaRPr lang="en-GB" sz="2400" dirty="0">
              <a:latin typeface="Raleway" pitchFamily="2" charset="0"/>
            </a:endParaRPr>
          </a:p>
          <a:p>
            <a:pPr>
              <a:buFont typeface="+mj-lt"/>
              <a:buAutoNum type="arabicPeriod"/>
            </a:pPr>
            <a:endParaRPr lang="en-GB" sz="2400" b="0" i="0" dirty="0">
              <a:effectLst/>
              <a:latin typeface="Raleway" pitchFamily="2" charset="0"/>
            </a:endParaRPr>
          </a:p>
          <a:p>
            <a:pPr>
              <a:buFont typeface="+mj-lt"/>
              <a:buAutoNum type="arabicPeriod"/>
            </a:pPr>
            <a:r>
              <a:rPr lang="en-GB" sz="2400" i="0" dirty="0">
                <a:effectLst/>
                <a:latin typeface="Raleway" pitchFamily="2" charset="0"/>
              </a:rPr>
              <a:t> </a:t>
            </a:r>
            <a:r>
              <a:rPr lang="en-GB" sz="2400" b="0" i="0" dirty="0">
                <a:effectLst/>
                <a:latin typeface="Raleway" pitchFamily="2" charset="0"/>
              </a:rPr>
              <a:t>Install your Python software, for example:</a:t>
            </a:r>
          </a:p>
          <a:p>
            <a:pPr>
              <a:buFont typeface="+mj-lt"/>
              <a:buAutoNum type="arabicPeriod"/>
            </a:pPr>
            <a:endParaRPr lang="en-GB" sz="2400" dirty="0">
              <a:latin typeface="Raleway" pitchFamily="2" charset="0"/>
            </a:endParaRPr>
          </a:p>
          <a:p>
            <a:pPr>
              <a:buFont typeface="+mj-lt"/>
              <a:buAutoNum type="arabicPeriod"/>
            </a:pPr>
            <a:endParaRPr lang="en-GB" sz="2400" i="0" dirty="0">
              <a:effectLst/>
              <a:latin typeface="Raleway" pitchFamily="2" charset="0"/>
            </a:endParaRPr>
          </a:p>
        </p:txBody>
      </p:sp>
      <p:sp>
        <p:nvSpPr>
          <p:cNvPr id="11" name="Rectangle 2">
            <a:extLst>
              <a:ext uri="{FF2B5EF4-FFF2-40B4-BE49-F238E27FC236}">
                <a16:creationId xmlns:a16="http://schemas.microsoft.com/office/drawing/2014/main" id="{FB695EF1-0C65-EE66-4ABC-8132E7237EF9}"/>
              </a:ext>
            </a:extLst>
          </p:cNvPr>
          <p:cNvSpPr>
            <a:spLocks noChangeArrowheads="1"/>
          </p:cNvSpPr>
          <p:nvPr/>
        </p:nvSpPr>
        <p:spPr bwMode="auto">
          <a:xfrm>
            <a:off x="838200" y="3733254"/>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urier"/>
              </a:rPr>
              <a:t> </a:t>
            </a:r>
            <a:r>
              <a:rPr kumimoji="0" lang="en-US" altLang="en-US" sz="2400" b="0" i="0" u="none" strike="noStrike" cap="none" normalizeH="0" baseline="0" dirty="0">
                <a:ln>
                  <a:noFill/>
                </a:ln>
                <a:solidFill>
                  <a:schemeClr val="bg1"/>
                </a:solidFill>
                <a:effectLst/>
                <a:latin typeface="Consolas" panose="020B0609020204030204" pitchFamily="49" charset="0"/>
              </a:rPr>
              <a:t>python -m </a:t>
            </a:r>
            <a:r>
              <a:rPr kumimoji="0" lang="en-US" altLang="en-US" sz="2400" b="0" i="0" u="none" strike="noStrike" cap="none" normalizeH="0" baseline="0" dirty="0" err="1">
                <a:ln>
                  <a:noFill/>
                </a:ln>
                <a:solidFill>
                  <a:schemeClr val="bg1"/>
                </a:solidFill>
                <a:effectLst/>
                <a:latin typeface="Consolas" panose="020B0609020204030204" pitchFamily="49" charset="0"/>
              </a:rPr>
              <a:t>venv</a:t>
            </a:r>
            <a:r>
              <a:rPr kumimoji="0" lang="en-US" altLang="en-US" sz="2400" b="0" i="0" u="none" strike="noStrike" cap="none" normalizeH="0" baseline="0" dirty="0">
                <a:ln>
                  <a:noFill/>
                </a:ln>
                <a:solidFill>
                  <a:schemeClr val="bg1"/>
                </a:solidFill>
                <a:effectLst/>
                <a:latin typeface="Consolas" panose="020B0609020204030204" pitchFamily="49" charset="0"/>
              </a:rPr>
              <a:t> --system-site-packages </a:t>
            </a:r>
            <a:r>
              <a:rPr kumimoji="0" lang="en-US" altLang="en-US" sz="2400" b="0" i="0" u="none" strike="noStrike" cap="none" normalizeH="0" baseline="0" dirty="0" err="1">
                <a:ln>
                  <a:noFill/>
                </a:ln>
                <a:solidFill>
                  <a:schemeClr val="bg1"/>
                </a:solidFill>
                <a:effectLst/>
                <a:latin typeface="Consolas" panose="020B0609020204030204" pitchFamily="49" charset="0"/>
              </a:rPr>
              <a:t>venvname</a:t>
            </a:r>
            <a:endParaRPr kumimoji="0" lang="en-US" altLang="en-US" sz="2400" b="0" i="0" u="none" strike="noStrike" cap="none" normalizeH="0" baseline="0" dirty="0">
              <a:ln>
                <a:noFill/>
              </a:ln>
              <a:solidFill>
                <a:schemeClr val="bg1"/>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2038D454-90F5-1F9E-E381-F7C5F0B0D7C8}"/>
              </a:ext>
            </a:extLst>
          </p:cNvPr>
          <p:cNvSpPr>
            <a:spLocks noChangeArrowheads="1"/>
          </p:cNvSpPr>
          <p:nvPr/>
        </p:nvSpPr>
        <p:spPr bwMode="auto">
          <a:xfrm>
            <a:off x="838200" y="4763475"/>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source </a:t>
            </a:r>
            <a:r>
              <a:rPr kumimoji="0" lang="en-US" altLang="en-US" sz="2400" b="0" i="0" u="none" strike="noStrike" cap="none" normalizeH="0" baseline="0" dirty="0" err="1">
                <a:ln>
                  <a:noFill/>
                </a:ln>
                <a:solidFill>
                  <a:schemeClr val="bg1"/>
                </a:solidFill>
                <a:effectLst/>
                <a:latin typeface="Consolas" panose="020B0609020204030204" pitchFamily="49" charset="0"/>
              </a:rPr>
              <a:t>venvname</a:t>
            </a:r>
            <a:r>
              <a:rPr kumimoji="0" lang="en-US" altLang="en-US" sz="2400" b="0" i="0" u="none" strike="noStrike" cap="none" normalizeH="0" baseline="0" dirty="0">
                <a:ln>
                  <a:noFill/>
                </a:ln>
                <a:solidFill>
                  <a:schemeClr val="bg1"/>
                </a:solidFill>
                <a:effectLst/>
                <a:latin typeface="Consolas" panose="020B0609020204030204" pitchFamily="49" charset="0"/>
              </a:rPr>
              <a:t>/bin/activate</a:t>
            </a:r>
          </a:p>
        </p:txBody>
      </p:sp>
      <p:sp>
        <p:nvSpPr>
          <p:cNvPr id="5" name="Rectangle 4">
            <a:extLst>
              <a:ext uri="{FF2B5EF4-FFF2-40B4-BE49-F238E27FC236}">
                <a16:creationId xmlns:a16="http://schemas.microsoft.com/office/drawing/2014/main" id="{163DE467-E0FD-CBDF-987A-1F4B8669494F}"/>
              </a:ext>
            </a:extLst>
          </p:cNvPr>
          <p:cNvSpPr>
            <a:spLocks noChangeArrowheads="1"/>
          </p:cNvSpPr>
          <p:nvPr/>
        </p:nvSpPr>
        <p:spPr bwMode="auto">
          <a:xfrm>
            <a:off x="838199" y="5842513"/>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pip install </a:t>
            </a:r>
            <a:r>
              <a:rPr kumimoji="0" lang="en-US" altLang="en-US" sz="2400" b="0" i="0" u="none" strike="noStrike" cap="none" normalizeH="0" baseline="0" dirty="0" err="1">
                <a:ln>
                  <a:noFill/>
                </a:ln>
                <a:solidFill>
                  <a:schemeClr val="bg1"/>
                </a:solidFill>
                <a:effectLst/>
                <a:latin typeface="Consolas" panose="020B0609020204030204" pitchFamily="49" charset="0"/>
              </a:rPr>
              <a:t>packagename</a:t>
            </a:r>
            <a:endParaRPr kumimoji="0" lang="en-US" altLang="en-US" sz="2400" b="0" i="0" u="none" strike="noStrike" cap="none" normalizeH="0" baseline="0" dirty="0">
              <a:ln>
                <a:noFill/>
              </a:ln>
              <a:solidFill>
                <a:schemeClr val="bg1"/>
              </a:solidFill>
              <a:effectLst/>
              <a:latin typeface="Consolas" panose="020B0609020204030204" pitchFamily="49" charset="0"/>
            </a:endParaRPr>
          </a:p>
        </p:txBody>
      </p:sp>
      <p:grpSp>
        <p:nvGrpSpPr>
          <p:cNvPr id="9" name="Group 8">
            <a:extLst>
              <a:ext uri="{FF2B5EF4-FFF2-40B4-BE49-F238E27FC236}">
                <a16:creationId xmlns:a16="http://schemas.microsoft.com/office/drawing/2014/main" id="{6AED3516-DBC2-AE52-3CE7-6028ADB04C81}"/>
              </a:ext>
            </a:extLst>
          </p:cNvPr>
          <p:cNvGrpSpPr/>
          <p:nvPr/>
        </p:nvGrpSpPr>
        <p:grpSpPr>
          <a:xfrm>
            <a:off x="11210925" y="5980912"/>
            <a:ext cx="960359" cy="877088"/>
            <a:chOff x="4215988" y="5793696"/>
            <a:chExt cx="960359" cy="877088"/>
          </a:xfrm>
        </p:grpSpPr>
        <p:pic>
          <p:nvPicPr>
            <p:cNvPr id="12" name="Picture 11" descr="A picture containing schematic&#10;&#10;Description automatically generated">
              <a:extLst>
                <a:ext uri="{FF2B5EF4-FFF2-40B4-BE49-F238E27FC236}">
                  <a16:creationId xmlns:a16="http://schemas.microsoft.com/office/drawing/2014/main" id="{927AAC26-7422-C27E-ADBC-174477C76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3" name="Straight Connector 12">
              <a:extLst>
                <a:ext uri="{FF2B5EF4-FFF2-40B4-BE49-F238E27FC236}">
                  <a16:creationId xmlns:a16="http://schemas.microsoft.com/office/drawing/2014/main" id="{D544E3C5-5EFB-8B6F-0F7D-62528032E830}"/>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71218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lstStyle/>
          <a:p>
            <a:r>
              <a:rPr lang="en-GB" b="1" i="0" dirty="0">
                <a:solidFill>
                  <a:schemeClr val="bg1">
                    <a:lumMod val="50000"/>
                  </a:schemeClr>
                </a:solidFill>
                <a:effectLst/>
                <a:latin typeface="Georgia" panose="02040502050405020303" pitchFamily="18" charset="0"/>
              </a:rPr>
              <a:t>Using Self-installed Python software</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3785652"/>
          </a:xfrm>
          <a:prstGeom prst="rect">
            <a:avLst/>
          </a:prstGeom>
          <a:noFill/>
        </p:spPr>
        <p:txBody>
          <a:bodyPr wrap="square">
            <a:spAutoFit/>
          </a:bodyPr>
          <a:lstStyle/>
          <a:p>
            <a:pPr fontAlgn="base"/>
            <a:r>
              <a:rPr lang="en-GB" sz="2400" b="0" i="0" dirty="0">
                <a:effectLst/>
                <a:latin typeface="Raleway" pitchFamily="2" charset="0"/>
              </a:rPr>
              <a:t>To use the Python software installed in the virtual environment:</a:t>
            </a:r>
          </a:p>
          <a:p>
            <a:pPr>
              <a:buFont typeface="+mj-lt"/>
              <a:buAutoNum type="arabicPeriod"/>
            </a:pPr>
            <a:endParaRPr lang="en-GB" sz="2400" dirty="0">
              <a:latin typeface="Raleway" pitchFamily="2" charset="0"/>
            </a:endParaRPr>
          </a:p>
          <a:p>
            <a:pPr algn="l">
              <a:buFont typeface="+mj-lt"/>
              <a:buAutoNum type="arabicPeriod"/>
            </a:pPr>
            <a:r>
              <a:rPr lang="en-GB" sz="2400" b="0" i="0" dirty="0">
                <a:effectLst/>
                <a:latin typeface="Raleway" pitchFamily="2" charset="0"/>
              </a:rPr>
              <a:t> Load the same modules as used when creating the virtual environment</a:t>
            </a:r>
          </a:p>
          <a:p>
            <a:pPr>
              <a:buFont typeface="+mj-lt"/>
              <a:buAutoNum type="arabicPeriod"/>
            </a:pPr>
            <a:r>
              <a:rPr lang="en-GB" sz="2400" i="0" dirty="0">
                <a:effectLst/>
                <a:latin typeface="Raleway" pitchFamily="2" charset="0"/>
              </a:rPr>
              <a:t> </a:t>
            </a:r>
            <a:r>
              <a:rPr lang="en-GB" sz="2400" b="0" i="0" dirty="0">
                <a:effectLst/>
                <a:latin typeface="Raleway" pitchFamily="2" charset="0"/>
              </a:rPr>
              <a:t>Activate the virtual environment</a:t>
            </a:r>
          </a:p>
          <a:p>
            <a:pPr>
              <a:buFont typeface="+mj-lt"/>
              <a:buAutoNum type="arabicPeriod"/>
            </a:pPr>
            <a:endParaRPr lang="en-GB" sz="2400" dirty="0">
              <a:latin typeface="Raleway" pitchFamily="2" charset="0"/>
            </a:endParaRPr>
          </a:p>
          <a:p>
            <a:pPr>
              <a:buFont typeface="+mj-lt"/>
              <a:buAutoNum type="arabicPeriod"/>
            </a:pPr>
            <a:endParaRPr lang="en-GB" sz="2400" dirty="0">
              <a:latin typeface="Raleway" pitchFamily="2" charset="0"/>
            </a:endParaRPr>
          </a:p>
          <a:p>
            <a:pPr>
              <a:buFont typeface="+mj-lt"/>
              <a:buAutoNum type="arabicPeriod"/>
            </a:pPr>
            <a:r>
              <a:rPr lang="en-GB" sz="2400" b="0" i="0" dirty="0">
                <a:effectLst/>
                <a:latin typeface="Raleway" pitchFamily="2" charset="0"/>
              </a:rPr>
              <a:t>Use your Python software</a:t>
            </a:r>
          </a:p>
          <a:p>
            <a:endParaRPr lang="en-GB" sz="2400" dirty="0">
              <a:latin typeface="Raleway" pitchFamily="2" charset="0"/>
            </a:endParaRPr>
          </a:p>
          <a:p>
            <a:pPr>
              <a:buFont typeface="+mj-lt"/>
              <a:buAutoNum type="arabicPeriod"/>
            </a:pPr>
            <a:endParaRPr lang="en-GB" sz="2400" i="0" dirty="0">
              <a:effectLst/>
              <a:latin typeface="Raleway" pitchFamily="2" charset="0"/>
            </a:endParaRPr>
          </a:p>
        </p:txBody>
      </p:sp>
      <p:sp>
        <p:nvSpPr>
          <p:cNvPr id="3" name="Rectangle 2">
            <a:extLst>
              <a:ext uri="{FF2B5EF4-FFF2-40B4-BE49-F238E27FC236}">
                <a16:creationId xmlns:a16="http://schemas.microsoft.com/office/drawing/2014/main" id="{2038D454-90F5-1F9E-E381-F7C5F0B0D7C8}"/>
              </a:ext>
            </a:extLst>
          </p:cNvPr>
          <p:cNvSpPr>
            <a:spLocks noChangeArrowheads="1"/>
          </p:cNvSpPr>
          <p:nvPr/>
        </p:nvSpPr>
        <p:spPr bwMode="auto">
          <a:xfrm>
            <a:off x="838198" y="3704884"/>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source </a:t>
            </a:r>
            <a:r>
              <a:rPr kumimoji="0" lang="en-US" altLang="en-US" sz="2400" b="0" i="0" u="none" strike="noStrike" cap="none" normalizeH="0" baseline="0" dirty="0" err="1">
                <a:ln>
                  <a:noFill/>
                </a:ln>
                <a:solidFill>
                  <a:schemeClr val="bg1"/>
                </a:solidFill>
                <a:effectLst/>
                <a:latin typeface="Consolas" panose="020B0609020204030204" pitchFamily="49" charset="0"/>
              </a:rPr>
              <a:t>venvname</a:t>
            </a:r>
            <a:r>
              <a:rPr kumimoji="0" lang="en-US" altLang="en-US" sz="2400" b="0" i="0" u="none" strike="noStrike" cap="none" normalizeH="0" baseline="0" dirty="0">
                <a:ln>
                  <a:noFill/>
                </a:ln>
                <a:solidFill>
                  <a:schemeClr val="bg1"/>
                </a:solidFill>
                <a:effectLst/>
                <a:latin typeface="Consolas" panose="020B0609020204030204" pitchFamily="49" charset="0"/>
              </a:rPr>
              <a:t>/bin/activate</a:t>
            </a:r>
          </a:p>
        </p:txBody>
      </p:sp>
      <p:grpSp>
        <p:nvGrpSpPr>
          <p:cNvPr id="9" name="Group 8">
            <a:extLst>
              <a:ext uri="{FF2B5EF4-FFF2-40B4-BE49-F238E27FC236}">
                <a16:creationId xmlns:a16="http://schemas.microsoft.com/office/drawing/2014/main" id="{D4080D3D-6FC8-CB71-7168-632314259486}"/>
              </a:ext>
            </a:extLst>
          </p:cNvPr>
          <p:cNvGrpSpPr/>
          <p:nvPr/>
        </p:nvGrpSpPr>
        <p:grpSpPr>
          <a:xfrm>
            <a:off x="11210925" y="5980912"/>
            <a:ext cx="960359" cy="877088"/>
            <a:chOff x="4215988" y="5793696"/>
            <a:chExt cx="960359" cy="877088"/>
          </a:xfrm>
        </p:grpSpPr>
        <p:pic>
          <p:nvPicPr>
            <p:cNvPr id="10" name="Picture 9" descr="A picture containing schematic&#10;&#10;Description automatically generated">
              <a:extLst>
                <a:ext uri="{FF2B5EF4-FFF2-40B4-BE49-F238E27FC236}">
                  <a16:creationId xmlns:a16="http://schemas.microsoft.com/office/drawing/2014/main" id="{B32EB404-D6E1-C09D-1FB2-487C86F125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2" name="Straight Connector 11">
              <a:extLst>
                <a:ext uri="{FF2B5EF4-FFF2-40B4-BE49-F238E27FC236}">
                  <a16:creationId xmlns:a16="http://schemas.microsoft.com/office/drawing/2014/main" id="{7CA478BE-30AA-F71F-6CC5-8902CA2371A7}"/>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78285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dirty="0">
                <a:solidFill>
                  <a:schemeClr val="bg1">
                    <a:lumMod val="50000"/>
                  </a:schemeClr>
                </a:solidFill>
                <a:effectLst/>
                <a:latin typeface="Georgia" panose="02040502050405020303" pitchFamily="18" charset="0"/>
              </a:rPr>
              <a:t>Installing Python Packages from Source</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3416320"/>
          </a:xfrm>
          <a:prstGeom prst="rect">
            <a:avLst/>
          </a:prstGeom>
          <a:noFill/>
        </p:spPr>
        <p:txBody>
          <a:bodyPr wrap="square">
            <a:spAutoFit/>
          </a:bodyPr>
          <a:lstStyle/>
          <a:p>
            <a:pPr fontAlgn="base"/>
            <a:endParaRPr lang="en-GB" sz="2400" b="0" i="0" dirty="0">
              <a:solidFill>
                <a:srgbClr val="212529"/>
              </a:solidFill>
              <a:effectLst/>
              <a:latin typeface="Libre Franklin" panose="020B0604020202020204" pitchFamily="2" charset="0"/>
            </a:endParaRPr>
          </a:p>
          <a:p>
            <a:pPr fontAlgn="base"/>
            <a:r>
              <a:rPr lang="en-GB" sz="2400" b="0" i="0" dirty="0">
                <a:solidFill>
                  <a:srgbClr val="212529"/>
                </a:solidFill>
                <a:effectLst/>
                <a:latin typeface="Libre Franklin" panose="020B0604020202020204" pitchFamily="2" charset="0"/>
              </a:rPr>
              <a:t>In some cases, you will be provided with the source code for your package. To install from source do:</a:t>
            </a:r>
          </a:p>
          <a:p>
            <a:pPr fontAlgn="base"/>
            <a:endParaRPr lang="en-GB" sz="2400" dirty="0">
              <a:solidFill>
                <a:srgbClr val="212529"/>
              </a:solidFill>
              <a:latin typeface="Libre Franklin" panose="020B0604020202020204" pitchFamily="2" charset="0"/>
              <a:ea typeface="Times New Roman" panose="02020603050405020304" pitchFamily="18" charset="0"/>
            </a:endParaRPr>
          </a:p>
          <a:p>
            <a:pPr fontAlgn="base"/>
            <a:endParaRPr lang="en-GB" sz="2400" dirty="0">
              <a:solidFill>
                <a:srgbClr val="212529"/>
              </a:solidFill>
              <a:effectLst/>
              <a:latin typeface="Libre Franklin" panose="020B0604020202020204" pitchFamily="2" charset="0"/>
              <a:ea typeface="Times New Roman" panose="02020603050405020304" pitchFamily="18" charset="0"/>
            </a:endParaRPr>
          </a:p>
          <a:p>
            <a:pPr fontAlgn="base"/>
            <a:r>
              <a:rPr lang="en-GB" sz="2400" b="0" i="0" dirty="0">
                <a:solidFill>
                  <a:srgbClr val="212529"/>
                </a:solidFill>
                <a:effectLst/>
                <a:latin typeface="Libre Franklin" pitchFamily="2" charset="0"/>
              </a:rPr>
              <a:t>For help menu use </a:t>
            </a:r>
            <a:r>
              <a:rPr lang="en-GB" sz="2400" b="1" i="0" dirty="0">
                <a:solidFill>
                  <a:srgbClr val="212529"/>
                </a:solidFill>
                <a:effectLst/>
                <a:latin typeface="Libre Franklin" pitchFamily="2" charset="0"/>
              </a:rPr>
              <a:t>python setup.py --help-commands</a:t>
            </a:r>
            <a:r>
              <a:rPr lang="en-GB" sz="2400" b="0" i="0" dirty="0">
                <a:solidFill>
                  <a:srgbClr val="212529"/>
                </a:solidFill>
                <a:effectLst/>
                <a:latin typeface="Libre Franklin" pitchFamily="2" charset="0"/>
              </a:rPr>
              <a:t>. Be sure to update the appropriate environment variables in your </a:t>
            </a:r>
            <a:r>
              <a:rPr lang="en-GB" sz="2400" b="1" i="0" dirty="0">
                <a:solidFill>
                  <a:srgbClr val="212529"/>
                </a:solidFill>
                <a:effectLst/>
                <a:latin typeface="Libre Franklin" pitchFamily="2" charset="0"/>
              </a:rPr>
              <a:t>~/.</a:t>
            </a:r>
            <a:r>
              <a:rPr lang="en-GB" sz="2400" b="1" i="0" dirty="0" err="1">
                <a:solidFill>
                  <a:srgbClr val="212529"/>
                </a:solidFill>
                <a:effectLst/>
                <a:latin typeface="Libre Franklin" pitchFamily="2" charset="0"/>
              </a:rPr>
              <a:t>bashrc</a:t>
            </a:r>
            <a:r>
              <a:rPr lang="en-GB" sz="2400" b="0" i="0" dirty="0">
                <a:solidFill>
                  <a:srgbClr val="212529"/>
                </a:solidFill>
                <a:effectLst/>
                <a:latin typeface="Libre Franklin" pitchFamily="2" charset="0"/>
              </a:rPr>
              <a:t> file:</a:t>
            </a:r>
            <a:endParaRPr lang="en-GB" sz="2400" dirty="0">
              <a:solidFill>
                <a:srgbClr val="212529"/>
              </a:solidFill>
              <a:latin typeface="Libre Franklin" panose="020B0604020202020204" pitchFamily="2" charset="0"/>
              <a:ea typeface="Times New Roman" panose="02020603050405020304" pitchFamily="18" charset="0"/>
            </a:endParaRPr>
          </a:p>
          <a:p>
            <a:pPr fontAlgn="base"/>
            <a:endParaRPr lang="en-GB" sz="2400" dirty="0">
              <a:effectLst/>
              <a:latin typeface="Arial" panose="020B0604020202020204" pitchFamily="34" charset="0"/>
              <a:ea typeface="Times New Roman" panose="02020603050405020304" pitchFamily="18" charset="0"/>
            </a:endParaRPr>
          </a:p>
        </p:txBody>
      </p:sp>
      <p:sp>
        <p:nvSpPr>
          <p:cNvPr id="10" name="Rectangle 2">
            <a:extLst>
              <a:ext uri="{FF2B5EF4-FFF2-40B4-BE49-F238E27FC236}">
                <a16:creationId xmlns:a16="http://schemas.microsoft.com/office/drawing/2014/main" id="{30BBFE87-3BB5-077A-9EEB-3306A974A89D}"/>
              </a:ext>
            </a:extLst>
          </p:cNvPr>
          <p:cNvSpPr>
            <a:spLocks noChangeArrowheads="1"/>
          </p:cNvSpPr>
          <p:nvPr/>
        </p:nvSpPr>
        <p:spPr bwMode="auto">
          <a:xfrm>
            <a:off x="676274" y="3045234"/>
            <a:ext cx="10372725"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urier"/>
              </a:rPr>
              <a:t> </a:t>
            </a:r>
            <a:r>
              <a:rPr kumimoji="0" lang="en-US" altLang="en-US" sz="2400" b="0" i="0" u="none" strike="noStrike" cap="none" normalizeH="0" baseline="0" dirty="0">
                <a:ln>
                  <a:noFill/>
                </a:ln>
                <a:solidFill>
                  <a:schemeClr val="bg1"/>
                </a:solidFill>
                <a:effectLst/>
                <a:latin typeface="Consolas" panose="020B0609020204030204" pitchFamily="49" charset="0"/>
              </a:rPr>
              <a:t>$python setup.py install --prefix=&lt;/path/to/install/local </a:t>
            </a:r>
          </a:p>
        </p:txBody>
      </p:sp>
      <p:sp>
        <p:nvSpPr>
          <p:cNvPr id="11" name="Rectangle 2">
            <a:extLst>
              <a:ext uri="{FF2B5EF4-FFF2-40B4-BE49-F238E27FC236}">
                <a16:creationId xmlns:a16="http://schemas.microsoft.com/office/drawing/2014/main" id="{FB695EF1-0C65-EE66-4ABC-8132E7237EF9}"/>
              </a:ext>
            </a:extLst>
          </p:cNvPr>
          <p:cNvSpPr>
            <a:spLocks noChangeArrowheads="1"/>
          </p:cNvSpPr>
          <p:nvPr/>
        </p:nvSpPr>
        <p:spPr bwMode="auto">
          <a:xfrm>
            <a:off x="676274" y="4950596"/>
            <a:ext cx="10372725"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urier"/>
              </a:rPr>
              <a:t> </a:t>
            </a:r>
            <a:r>
              <a:rPr kumimoji="0" lang="en-US" altLang="en-US" sz="2400" b="0" i="0" u="none" strike="noStrike" cap="none" normalizeH="0" baseline="0" dirty="0">
                <a:ln>
                  <a:noFill/>
                </a:ln>
                <a:solidFill>
                  <a:schemeClr val="bg1"/>
                </a:solidFill>
                <a:effectLst/>
                <a:latin typeface="Consolas" panose="020B0609020204030204" pitchFamily="49" charset="0"/>
              </a:rPr>
              <a:t>$python setup.py install --prefix=&lt;/path/to/install/local </a:t>
            </a:r>
          </a:p>
        </p:txBody>
      </p:sp>
      <p:grpSp>
        <p:nvGrpSpPr>
          <p:cNvPr id="3" name="Group 2">
            <a:extLst>
              <a:ext uri="{FF2B5EF4-FFF2-40B4-BE49-F238E27FC236}">
                <a16:creationId xmlns:a16="http://schemas.microsoft.com/office/drawing/2014/main" id="{516CAA9D-FDDB-2D47-5322-E054AF8AA8E3}"/>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6AD6ECB6-1B8F-352D-F6D9-AAA4F7E52E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964DC576-7C37-A8B2-E492-1241280D90A1}"/>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52856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E81B4-BD3B-DD18-E77F-F9556955E5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2905FE9-605B-C5DD-B664-58BD8AE78034}"/>
              </a:ext>
            </a:extLst>
          </p:cNvPr>
          <p:cNvSpPr>
            <a:spLocks noGrp="1"/>
          </p:cNvSpPr>
          <p:nvPr>
            <p:ph type="title"/>
          </p:nvPr>
        </p:nvSpPr>
        <p:spPr/>
        <p:txBody>
          <a:bodyPr>
            <a:normAutofit/>
          </a:bodyPr>
          <a:lstStyle/>
          <a:p>
            <a:r>
              <a:rPr lang="en-GB" b="1" i="0" dirty="0">
                <a:solidFill>
                  <a:schemeClr val="bg1">
                    <a:lumMod val="50000"/>
                  </a:schemeClr>
                </a:solidFill>
                <a:effectLst/>
                <a:latin typeface="Georgia" panose="02040502050405020303" pitchFamily="18" charset="0"/>
              </a:rPr>
              <a:t>Installing Python Packages from setup.py </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8A34CF4A-46F8-FCED-AAA4-4AC15E1ABC75}"/>
              </a:ext>
            </a:extLst>
          </p:cNvPr>
          <p:cNvSpPr txBox="1"/>
          <p:nvPr/>
        </p:nvSpPr>
        <p:spPr>
          <a:xfrm>
            <a:off x="838200" y="1690688"/>
            <a:ext cx="9326877" cy="830997"/>
          </a:xfrm>
          <a:prstGeom prst="rect">
            <a:avLst/>
          </a:prstGeom>
          <a:noFill/>
        </p:spPr>
        <p:txBody>
          <a:bodyPr wrap="square">
            <a:spAutoFit/>
          </a:bodyPr>
          <a:lstStyle/>
          <a:p>
            <a:pPr fontAlgn="base"/>
            <a:endParaRPr lang="en-GB" sz="2400" b="0" i="0" dirty="0">
              <a:solidFill>
                <a:srgbClr val="212529"/>
              </a:solidFill>
              <a:effectLst/>
              <a:latin typeface="Libre Franklin" panose="020B0604020202020204" pitchFamily="2" charset="0"/>
            </a:endParaRPr>
          </a:p>
          <a:p>
            <a:pPr fontAlgn="base"/>
            <a:r>
              <a:rPr lang="en-GB" sz="2400" dirty="0">
                <a:solidFill>
                  <a:srgbClr val="212529"/>
                </a:solidFill>
                <a:latin typeface="Libre Franklin" panose="020B0604020202020204" pitchFamily="2" charset="0"/>
                <a:ea typeface="Times New Roman" panose="02020603050405020304" pitchFamily="18" charset="0"/>
              </a:rPr>
              <a:t>Llama Example</a:t>
            </a:r>
            <a:endParaRPr lang="en-GB" sz="2400" dirty="0">
              <a:effectLst/>
              <a:latin typeface="Arial" panose="020B0604020202020204" pitchFamily="34" charset="0"/>
              <a:ea typeface="Times New Roman" panose="02020603050405020304" pitchFamily="18" charset="0"/>
            </a:endParaRPr>
          </a:p>
        </p:txBody>
      </p:sp>
      <p:grpSp>
        <p:nvGrpSpPr>
          <p:cNvPr id="3" name="Group 2">
            <a:extLst>
              <a:ext uri="{FF2B5EF4-FFF2-40B4-BE49-F238E27FC236}">
                <a16:creationId xmlns:a16="http://schemas.microsoft.com/office/drawing/2014/main" id="{F572B756-FB6D-6AFF-C7C5-C559FBEE115B}"/>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375D7A45-756D-34E6-8272-616E80813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94D0186A-0E66-CD20-6734-64BD2DF99C32}"/>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91508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lstStyle/>
          <a:p>
            <a:r>
              <a:rPr lang="en-GB" b="1" dirty="0">
                <a:solidFill>
                  <a:schemeClr val="bg1">
                    <a:lumMod val="50000"/>
                  </a:schemeClr>
                </a:solidFill>
                <a:latin typeface="Georgia" panose="02040502050405020303" pitchFamily="18" charset="0"/>
              </a:rPr>
              <a:t>Important</a:t>
            </a:r>
            <a:r>
              <a:rPr lang="en-GB" b="1" i="0" dirty="0">
                <a:solidFill>
                  <a:schemeClr val="bg1">
                    <a:lumMod val="50000"/>
                  </a:schemeClr>
                </a:solidFill>
                <a:effectLst/>
                <a:latin typeface="Georgia" panose="02040502050405020303" pitchFamily="18" charset="0"/>
              </a:rPr>
              <a:t> Sites</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3785652"/>
          </a:xfrm>
          <a:prstGeom prst="rect">
            <a:avLst/>
          </a:prstGeom>
          <a:noFill/>
        </p:spPr>
        <p:txBody>
          <a:bodyPr wrap="square">
            <a:spAutoFit/>
          </a:bodyPr>
          <a:lstStyle/>
          <a:p>
            <a:pPr fontAlgn="base"/>
            <a:endParaRPr lang="en-GB" sz="2400" b="0" i="0" dirty="0">
              <a:solidFill>
                <a:srgbClr val="212529"/>
              </a:solidFill>
              <a:effectLst/>
              <a:latin typeface="Libre Franklin" panose="020B0604020202020204" pitchFamily="2" charset="0"/>
            </a:endParaRPr>
          </a:p>
          <a:p>
            <a:pPr marL="342900" indent="-342900" fontAlgn="base">
              <a:buFont typeface="Arial" panose="020B0604020202020204" pitchFamily="34" charset="0"/>
              <a:buChar char="•"/>
            </a:pPr>
            <a:r>
              <a:rPr lang="en-GB" sz="2400" b="1" i="0" dirty="0">
                <a:solidFill>
                  <a:srgbClr val="212529"/>
                </a:solidFill>
                <a:effectLst/>
                <a:latin typeface="Libre Franklin" panose="020B0604020202020204" pitchFamily="2" charset="0"/>
                <a:hlinkClick r:id="rId2"/>
              </a:rPr>
              <a:t>https://docs.baskerville.ac.uk</a:t>
            </a:r>
            <a:endParaRPr lang="en-GB" sz="2400" b="1" i="0" dirty="0">
              <a:solidFill>
                <a:srgbClr val="212529"/>
              </a:solidFill>
              <a:effectLst/>
              <a:latin typeface="Libre Franklin" panose="020B0604020202020204" pitchFamily="2" charset="0"/>
            </a:endParaRPr>
          </a:p>
          <a:p>
            <a:pPr fontAlgn="base"/>
            <a:r>
              <a:rPr lang="en-GB" sz="2400" dirty="0">
                <a:solidFill>
                  <a:srgbClr val="212529"/>
                </a:solidFill>
                <a:latin typeface="Libre Franklin" panose="020B0604020202020204" pitchFamily="2" charset="0"/>
                <a:ea typeface="Times New Roman" panose="02020603050405020304" pitchFamily="18" charset="0"/>
              </a:rPr>
              <a:t> </a:t>
            </a:r>
          </a:p>
          <a:p>
            <a:pPr marL="342900" indent="-342900" fontAlgn="base">
              <a:buFont typeface="Arial" panose="020B0604020202020204" pitchFamily="34" charset="0"/>
              <a:buChar char="•"/>
            </a:pPr>
            <a:r>
              <a:rPr lang="en-GB" sz="2400" b="1" dirty="0">
                <a:solidFill>
                  <a:srgbClr val="212529"/>
                </a:solidFill>
                <a:latin typeface="Libre Franklin" panose="020B0604020202020204" pitchFamily="2" charset="0"/>
                <a:ea typeface="Times New Roman" panose="02020603050405020304" pitchFamily="18" charset="0"/>
                <a:hlinkClick r:id="rId3"/>
              </a:rPr>
              <a:t>https://apps.baskerville.ac.uk</a:t>
            </a:r>
            <a:endParaRPr lang="en-GB" sz="2400" b="1" dirty="0">
              <a:solidFill>
                <a:srgbClr val="212529"/>
              </a:solidFill>
              <a:latin typeface="Libre Franklin" panose="020B0604020202020204" pitchFamily="2" charset="0"/>
              <a:ea typeface="Times New Roman" panose="02020603050405020304" pitchFamily="18" charset="0"/>
            </a:endParaRPr>
          </a:p>
          <a:p>
            <a:pPr marL="342900" indent="-342900" fontAlgn="base">
              <a:buFont typeface="Arial" panose="020B0604020202020204" pitchFamily="34" charset="0"/>
              <a:buChar char="•"/>
            </a:pPr>
            <a:endParaRPr lang="en-GB" sz="2400" b="1" dirty="0">
              <a:solidFill>
                <a:srgbClr val="212529"/>
              </a:solidFill>
              <a:latin typeface="Libre Franklin" panose="020B0604020202020204" pitchFamily="2" charset="0"/>
              <a:ea typeface="Times New Roman" panose="02020603050405020304" pitchFamily="18" charset="0"/>
            </a:endParaRPr>
          </a:p>
          <a:p>
            <a:pPr marL="342900" indent="-342900" fontAlgn="base">
              <a:buFont typeface="Arial" panose="020B0604020202020204" pitchFamily="34" charset="0"/>
              <a:buChar char="•"/>
            </a:pPr>
            <a:r>
              <a:rPr lang="en-GB" sz="2400" b="1" dirty="0">
                <a:solidFill>
                  <a:srgbClr val="212529"/>
                </a:solidFill>
                <a:latin typeface="Libre Franklin" panose="020B0604020202020204" pitchFamily="2" charset="0"/>
                <a:ea typeface="Times New Roman" panose="02020603050405020304" pitchFamily="18" charset="0"/>
                <a:hlinkClick r:id="rId4"/>
              </a:rPr>
              <a:t>https://portal.baskerville.ac.uk</a:t>
            </a:r>
            <a:endParaRPr lang="en-GB" sz="2400" b="1" dirty="0">
              <a:solidFill>
                <a:srgbClr val="212529"/>
              </a:solidFill>
              <a:latin typeface="Libre Franklin" panose="020B0604020202020204" pitchFamily="2" charset="0"/>
              <a:ea typeface="Times New Roman" panose="02020603050405020304" pitchFamily="18" charset="0"/>
            </a:endParaRPr>
          </a:p>
          <a:p>
            <a:pPr marL="342900" indent="-342900" fontAlgn="base">
              <a:buFont typeface="Arial" panose="020B0604020202020204" pitchFamily="34" charset="0"/>
              <a:buChar char="•"/>
            </a:pPr>
            <a:endParaRPr lang="en-GB" sz="2400" b="1" dirty="0">
              <a:solidFill>
                <a:srgbClr val="212529"/>
              </a:solidFill>
              <a:latin typeface="Libre Franklin" panose="020B0604020202020204" pitchFamily="2" charset="0"/>
              <a:ea typeface="Times New Roman" panose="02020603050405020304" pitchFamily="18" charset="0"/>
            </a:endParaRPr>
          </a:p>
          <a:p>
            <a:pPr marL="342900" indent="-342900" fontAlgn="base">
              <a:buFont typeface="Arial" panose="020B0604020202020204" pitchFamily="34" charset="0"/>
              <a:buChar char="•"/>
            </a:pPr>
            <a:r>
              <a:rPr lang="en-GB" sz="2400" b="1" dirty="0">
                <a:solidFill>
                  <a:srgbClr val="212529"/>
                </a:solidFill>
                <a:latin typeface="Libre Franklin" panose="020B0604020202020204" pitchFamily="2" charset="0"/>
                <a:ea typeface="Times New Roman" panose="02020603050405020304" pitchFamily="18" charset="0"/>
                <a:hlinkClick r:id="rId5"/>
              </a:rPr>
              <a:t>https://docs.baskerville.ac.uk/self-install</a:t>
            </a:r>
            <a:endParaRPr lang="en-GB" sz="2400" b="1" dirty="0">
              <a:solidFill>
                <a:srgbClr val="212529"/>
              </a:solidFill>
              <a:latin typeface="Libre Franklin" panose="020B0604020202020204" pitchFamily="2" charset="0"/>
              <a:ea typeface="Times New Roman" panose="02020603050405020304" pitchFamily="18" charset="0"/>
            </a:endParaRPr>
          </a:p>
          <a:p>
            <a:pPr fontAlgn="base"/>
            <a:endParaRPr lang="en-GB" sz="2400" b="1" dirty="0">
              <a:solidFill>
                <a:srgbClr val="212529"/>
              </a:solidFill>
              <a:latin typeface="Libre Franklin" panose="020B0604020202020204" pitchFamily="2" charset="0"/>
              <a:ea typeface="Times New Roman" panose="02020603050405020304" pitchFamily="18" charset="0"/>
            </a:endParaRPr>
          </a:p>
          <a:p>
            <a:pPr fontAlgn="base"/>
            <a:endParaRPr lang="en-GB" sz="2400" dirty="0">
              <a:effectLst/>
              <a:latin typeface="Arial" panose="020B0604020202020204" pitchFamily="34" charset="0"/>
              <a:ea typeface="Times New Roman" panose="02020603050405020304" pitchFamily="18" charset="0"/>
            </a:endParaRPr>
          </a:p>
        </p:txBody>
      </p:sp>
      <p:grpSp>
        <p:nvGrpSpPr>
          <p:cNvPr id="13" name="Group 12">
            <a:extLst>
              <a:ext uri="{FF2B5EF4-FFF2-40B4-BE49-F238E27FC236}">
                <a16:creationId xmlns:a16="http://schemas.microsoft.com/office/drawing/2014/main" id="{80CE4327-D699-B353-F6D0-4407610B743E}"/>
              </a:ext>
            </a:extLst>
          </p:cNvPr>
          <p:cNvGrpSpPr/>
          <p:nvPr/>
        </p:nvGrpSpPr>
        <p:grpSpPr>
          <a:xfrm>
            <a:off x="11210925" y="5980912"/>
            <a:ext cx="960359" cy="877088"/>
            <a:chOff x="4215988" y="5793696"/>
            <a:chExt cx="960359" cy="877088"/>
          </a:xfrm>
        </p:grpSpPr>
        <p:pic>
          <p:nvPicPr>
            <p:cNvPr id="14" name="Picture 13" descr="A picture containing schematic&#10;&#10;Description automatically generated">
              <a:extLst>
                <a:ext uri="{FF2B5EF4-FFF2-40B4-BE49-F238E27FC236}">
                  <a16:creationId xmlns:a16="http://schemas.microsoft.com/office/drawing/2014/main" id="{CBC9C4FD-AA69-4584-0F8F-E82355B32F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5" name="Straight Connector 14">
              <a:extLst>
                <a:ext uri="{FF2B5EF4-FFF2-40B4-BE49-F238E27FC236}">
                  <a16:creationId xmlns:a16="http://schemas.microsoft.com/office/drawing/2014/main" id="{2E02CC5F-6D0C-C3EB-6745-E53AE0AB8AFC}"/>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183877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D4B69-7469-A1E5-FB98-9E33D1DECCB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2AFEB-91B4-3E55-BD94-8995AC454544}"/>
              </a:ext>
            </a:extLst>
          </p:cNvPr>
          <p:cNvSpPr>
            <a:spLocks noGrp="1"/>
          </p:cNvSpPr>
          <p:nvPr>
            <p:ph type="title"/>
          </p:nvPr>
        </p:nvSpPr>
        <p:spPr/>
        <p:txBody>
          <a:bodyPr>
            <a:normAutofit/>
          </a:bodyPr>
          <a:lstStyle/>
          <a:p>
            <a:r>
              <a:rPr lang="en-GB" b="1" dirty="0">
                <a:solidFill>
                  <a:schemeClr val="bg1">
                    <a:lumMod val="50000"/>
                  </a:schemeClr>
                </a:solidFill>
                <a:latin typeface="Georgia" panose="02040502050405020303" pitchFamily="18" charset="0"/>
              </a:rPr>
              <a:t>Parallelism in Python</a:t>
            </a:r>
          </a:p>
        </p:txBody>
      </p:sp>
      <p:grpSp>
        <p:nvGrpSpPr>
          <p:cNvPr id="3" name="Group 2">
            <a:extLst>
              <a:ext uri="{FF2B5EF4-FFF2-40B4-BE49-F238E27FC236}">
                <a16:creationId xmlns:a16="http://schemas.microsoft.com/office/drawing/2014/main" id="{6F47AD53-CCEC-1A87-5748-737300524A91}"/>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3F329BD6-E2D8-318A-4209-EF3539CAF8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924F6EF2-408A-9D99-3541-DE603B15DF0C}"/>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8C357C07-967F-961A-1BCF-647750AF9466}"/>
              </a:ext>
            </a:extLst>
          </p:cNvPr>
          <p:cNvSpPr txBox="1"/>
          <p:nvPr/>
        </p:nvSpPr>
        <p:spPr>
          <a:xfrm>
            <a:off x="838200" y="1633538"/>
            <a:ext cx="11020425" cy="4893647"/>
          </a:xfrm>
          <a:prstGeom prst="rect">
            <a:avLst/>
          </a:prstGeom>
          <a:noFill/>
        </p:spPr>
        <p:txBody>
          <a:bodyPr wrap="square">
            <a:spAutoFit/>
          </a:bodyPr>
          <a:lstStyle/>
          <a:p>
            <a:pPr algn="l"/>
            <a:r>
              <a:rPr lang="en-GB" sz="2400" dirty="0">
                <a:latin typeface="Libre Franklin" pitchFamily="2" charset="0"/>
              </a:rPr>
              <a:t> Python is an evolving ecosystem with many options for parallel computation.</a:t>
            </a:r>
          </a:p>
          <a:p>
            <a:pPr marL="342900" indent="-342900" algn="l">
              <a:buFont typeface="Arial" panose="020B0604020202020204" pitchFamily="34" charset="0"/>
              <a:buChar char="•"/>
            </a:pPr>
            <a:r>
              <a:rPr lang="en-GB" sz="2400" dirty="0">
                <a:latin typeface="Libre Franklin" pitchFamily="2" charset="0"/>
              </a:rPr>
              <a:t>Multiprocessing </a:t>
            </a:r>
          </a:p>
          <a:p>
            <a:pPr marL="342900" indent="-342900" algn="l">
              <a:buFont typeface="Arial" panose="020B0604020202020204" pitchFamily="34" charset="0"/>
              <a:buChar char="•"/>
            </a:pPr>
            <a:r>
              <a:rPr lang="en-GB" sz="2400" dirty="0">
                <a:latin typeface="Libre Franklin" pitchFamily="2" charset="0"/>
              </a:rPr>
              <a:t>concurrent.</a:t>
            </a:r>
          </a:p>
          <a:p>
            <a:pPr marL="342900" indent="-342900" algn="l">
              <a:buFont typeface="Arial" panose="020B0604020202020204" pitchFamily="34" charset="0"/>
              <a:buChar char="•"/>
            </a:pPr>
            <a:r>
              <a:rPr lang="en-GB" sz="2400" dirty="0">
                <a:latin typeface="Libre Franklin" pitchFamily="2" charset="0"/>
              </a:rPr>
              <a:t>Futures</a:t>
            </a:r>
          </a:p>
          <a:p>
            <a:pPr marL="342900" indent="-342900" algn="l">
              <a:buFont typeface="Arial" panose="020B0604020202020204" pitchFamily="34" charset="0"/>
              <a:buChar char="•"/>
            </a:pPr>
            <a:r>
              <a:rPr lang="en-GB" sz="2400" dirty="0" err="1">
                <a:latin typeface="Libre Franklin" pitchFamily="2" charset="0"/>
              </a:rPr>
              <a:t>Joblib</a:t>
            </a:r>
            <a:endParaRPr lang="en-GB" sz="2400" dirty="0">
              <a:latin typeface="Libre Franklin" pitchFamily="2" charset="0"/>
            </a:endParaRPr>
          </a:p>
          <a:p>
            <a:pPr marL="342900" indent="-342900" algn="l">
              <a:buFont typeface="Arial" panose="020B0604020202020204" pitchFamily="34" charset="0"/>
              <a:buChar char="•"/>
            </a:pPr>
            <a:r>
              <a:rPr lang="en-GB" sz="2400" dirty="0">
                <a:latin typeface="Libre Franklin" pitchFamily="2" charset="0"/>
              </a:rPr>
              <a:t>Mpi4py</a:t>
            </a:r>
          </a:p>
          <a:p>
            <a:pPr marL="342900" indent="-342900" algn="l">
              <a:buFont typeface="Arial" panose="020B0604020202020204" pitchFamily="34" charset="0"/>
              <a:buChar char="•"/>
            </a:pPr>
            <a:r>
              <a:rPr lang="en-GB" sz="2400" dirty="0">
                <a:latin typeface="Libre Franklin" pitchFamily="2" charset="0"/>
              </a:rPr>
              <a:t>mpi4py.</a:t>
            </a:r>
          </a:p>
          <a:p>
            <a:pPr marL="342900" indent="-342900" algn="l">
              <a:buFont typeface="Arial" panose="020B0604020202020204" pitchFamily="34" charset="0"/>
              <a:buChar char="•"/>
            </a:pPr>
            <a:r>
              <a:rPr lang="en-GB" sz="2400" dirty="0">
                <a:latin typeface="Libre Franklin" pitchFamily="2" charset="0"/>
              </a:rPr>
              <a:t>Futures</a:t>
            </a:r>
          </a:p>
          <a:p>
            <a:pPr algn="l"/>
            <a:r>
              <a:rPr lang="en-GB" sz="2400" dirty="0">
                <a:latin typeface="Libre Franklin" pitchFamily="2" charset="0"/>
              </a:rPr>
              <a:t>Of these only the mpi4py and mpi4py.futures can be used for parallel processing across multiple nodes. However, </a:t>
            </a:r>
            <a:r>
              <a:rPr lang="en-GB" sz="2400" dirty="0" err="1">
                <a:latin typeface="Libre Franklin" pitchFamily="2" charset="0"/>
              </a:rPr>
              <a:t>joblib</a:t>
            </a:r>
            <a:r>
              <a:rPr lang="en-GB" sz="2400" dirty="0">
                <a:latin typeface="Libre Franklin" pitchFamily="2" charset="0"/>
              </a:rPr>
              <a:t> can use used in combination with </a:t>
            </a:r>
            <a:r>
              <a:rPr lang="en-GB" sz="2400" dirty="0" err="1">
                <a:latin typeface="Libre Franklin" pitchFamily="2" charset="0"/>
              </a:rPr>
              <a:t>Dask</a:t>
            </a:r>
            <a:r>
              <a:rPr lang="en-GB" sz="2400" dirty="0">
                <a:latin typeface="Libre Franklin" pitchFamily="2" charset="0"/>
              </a:rPr>
              <a:t> to create a worker pool across many nodes in the cluster.</a:t>
            </a:r>
          </a:p>
        </p:txBody>
      </p:sp>
    </p:spTree>
    <p:extLst>
      <p:ext uri="{BB962C8B-B14F-4D97-AF65-F5344CB8AC3E}">
        <p14:creationId xmlns:p14="http://schemas.microsoft.com/office/powerpoint/2010/main" val="265798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err="1">
                <a:solidFill>
                  <a:schemeClr val="bg1">
                    <a:lumMod val="50000"/>
                  </a:schemeClr>
                </a:solidFill>
                <a:effectLst/>
                <a:latin typeface="Georgia" panose="02040502050405020303" pitchFamily="18" charset="0"/>
              </a:rPr>
              <a:t>ModuleNotFoundError</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3046988"/>
          </a:xfrm>
          <a:prstGeom prst="rect">
            <a:avLst/>
          </a:prstGeom>
          <a:noFill/>
        </p:spPr>
        <p:txBody>
          <a:bodyPr wrap="square">
            <a:spAutoFit/>
          </a:bodyPr>
          <a:lstStyle/>
          <a:p>
            <a:pPr fontAlgn="base"/>
            <a:endParaRPr lang="en-GB" sz="2400" b="0" i="0" dirty="0">
              <a:solidFill>
                <a:srgbClr val="212529"/>
              </a:solidFill>
              <a:effectLst/>
              <a:latin typeface="Libre Franklin" panose="020B0604020202020204" pitchFamily="2" charset="0"/>
            </a:endParaRPr>
          </a:p>
          <a:p>
            <a:pPr fontAlgn="base"/>
            <a:r>
              <a:rPr lang="en-GB" sz="2400" b="0" i="0" dirty="0">
                <a:solidFill>
                  <a:srgbClr val="212529"/>
                </a:solidFill>
                <a:effectLst/>
                <a:latin typeface="Libre Franklin" panose="020B0604020202020204" pitchFamily="2" charset="0"/>
              </a:rPr>
              <a:t>Python users can encounter the situation where a module is not found. For example:</a:t>
            </a:r>
            <a:endParaRPr lang="en-GB" sz="2400" dirty="0">
              <a:solidFill>
                <a:srgbClr val="212529"/>
              </a:solidFill>
              <a:latin typeface="Libre Franklin" panose="020B0604020202020204" pitchFamily="2" charset="0"/>
              <a:ea typeface="Times New Roman" panose="02020603050405020304" pitchFamily="18" charset="0"/>
            </a:endParaRPr>
          </a:p>
          <a:p>
            <a:pPr fontAlgn="base"/>
            <a:endParaRPr lang="en-GB" sz="2400" dirty="0">
              <a:solidFill>
                <a:srgbClr val="212529"/>
              </a:solidFill>
              <a:effectLst/>
              <a:latin typeface="Libre Franklin" panose="020B0604020202020204" pitchFamily="2" charset="0"/>
              <a:ea typeface="Times New Roman" panose="02020603050405020304" pitchFamily="18" charset="0"/>
            </a:endParaRPr>
          </a:p>
          <a:p>
            <a:pPr fontAlgn="base"/>
            <a:r>
              <a:rPr lang="en-GB" sz="2400" b="0" i="0" dirty="0">
                <a:solidFill>
                  <a:srgbClr val="212529"/>
                </a:solidFill>
                <a:effectLst/>
                <a:latin typeface="Libre Franklin" pitchFamily="2" charset="0"/>
              </a:rPr>
              <a:t>For help menu use </a:t>
            </a:r>
            <a:r>
              <a:rPr lang="en-GB" sz="2400" b="1" i="0" dirty="0">
                <a:solidFill>
                  <a:srgbClr val="212529"/>
                </a:solidFill>
                <a:effectLst/>
                <a:latin typeface="Libre Franklin" pitchFamily="2" charset="0"/>
              </a:rPr>
              <a:t>python setup.py --help-commands</a:t>
            </a:r>
            <a:r>
              <a:rPr lang="en-GB" sz="2400" b="0" i="0" dirty="0">
                <a:solidFill>
                  <a:srgbClr val="212529"/>
                </a:solidFill>
                <a:effectLst/>
                <a:latin typeface="Libre Franklin" pitchFamily="2" charset="0"/>
              </a:rPr>
              <a:t>. Be sure to update the appropriate environment variables in your </a:t>
            </a:r>
            <a:r>
              <a:rPr lang="en-GB" sz="2400" b="1" i="0" dirty="0">
                <a:solidFill>
                  <a:srgbClr val="212529"/>
                </a:solidFill>
                <a:effectLst/>
                <a:latin typeface="Libre Franklin" pitchFamily="2" charset="0"/>
              </a:rPr>
              <a:t>~/.</a:t>
            </a:r>
            <a:r>
              <a:rPr lang="en-GB" sz="2400" b="1" i="0" dirty="0" err="1">
                <a:solidFill>
                  <a:srgbClr val="212529"/>
                </a:solidFill>
                <a:effectLst/>
                <a:latin typeface="Libre Franklin" pitchFamily="2" charset="0"/>
              </a:rPr>
              <a:t>bashrc</a:t>
            </a:r>
            <a:r>
              <a:rPr lang="en-GB" sz="2400" b="0" i="0" dirty="0">
                <a:solidFill>
                  <a:srgbClr val="212529"/>
                </a:solidFill>
                <a:effectLst/>
                <a:latin typeface="Libre Franklin" pitchFamily="2" charset="0"/>
              </a:rPr>
              <a:t> file:</a:t>
            </a:r>
            <a:endParaRPr lang="en-GB" sz="2400" dirty="0">
              <a:solidFill>
                <a:srgbClr val="212529"/>
              </a:solidFill>
              <a:latin typeface="Libre Franklin" panose="020B0604020202020204" pitchFamily="2" charset="0"/>
              <a:ea typeface="Times New Roman" panose="02020603050405020304" pitchFamily="18" charset="0"/>
            </a:endParaRPr>
          </a:p>
          <a:p>
            <a:pPr fontAlgn="base"/>
            <a:endParaRPr lang="en-GB" sz="2400" dirty="0">
              <a:effectLst/>
              <a:latin typeface="Arial" panose="020B0604020202020204" pitchFamily="34" charset="0"/>
              <a:ea typeface="Times New Roman" panose="02020603050405020304" pitchFamily="18" charset="0"/>
            </a:endParaRPr>
          </a:p>
        </p:txBody>
      </p:sp>
      <p:sp>
        <p:nvSpPr>
          <p:cNvPr id="10" name="Rectangle 2">
            <a:extLst>
              <a:ext uri="{FF2B5EF4-FFF2-40B4-BE49-F238E27FC236}">
                <a16:creationId xmlns:a16="http://schemas.microsoft.com/office/drawing/2014/main" id="{30BBFE87-3BB5-077A-9EEB-3306A974A89D}"/>
              </a:ext>
            </a:extLst>
          </p:cNvPr>
          <p:cNvSpPr>
            <a:spLocks noChangeArrowheads="1"/>
          </p:cNvSpPr>
          <p:nvPr/>
        </p:nvSpPr>
        <p:spPr bwMode="auto">
          <a:xfrm>
            <a:off x="723899" y="2986554"/>
            <a:ext cx="10372725" cy="191075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&gt;&gt;&gt; import </a:t>
            </a:r>
            <a:r>
              <a:rPr kumimoji="0" lang="en-GB" altLang="en-US" sz="2400" b="0" i="0" u="none" strike="noStrike" cap="none" normalizeH="0" baseline="0" dirty="0" err="1">
                <a:ln>
                  <a:noFill/>
                </a:ln>
                <a:solidFill>
                  <a:schemeClr val="bg1"/>
                </a:solidFill>
                <a:effectLst/>
                <a:latin typeface="Consolas" panose="020B0609020204030204" pitchFamily="49" charset="0"/>
              </a:rPr>
              <a:t>bigCell</a:t>
            </a:r>
            <a:endParaRPr kumimoji="0" lang="en-GB" altLang="en-US" sz="24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Traceback (most recent call last):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File "&lt;stdin&gt;", line 1, in &lt;module&gt;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err="1">
                <a:ln>
                  <a:noFill/>
                </a:ln>
                <a:solidFill>
                  <a:schemeClr val="bg1"/>
                </a:solidFill>
                <a:effectLst/>
                <a:latin typeface="Consolas" panose="020B0609020204030204" pitchFamily="49" charset="0"/>
              </a:rPr>
              <a:t>ModuleNotFoundError</a:t>
            </a:r>
            <a:r>
              <a:rPr kumimoji="0" lang="en-GB" altLang="en-US" sz="2400" b="0" i="0" u="none" strike="noStrike" cap="none" normalizeH="0" baseline="0" dirty="0">
                <a:ln>
                  <a:noFill/>
                </a:ln>
                <a:solidFill>
                  <a:schemeClr val="bg1"/>
                </a:solidFill>
                <a:effectLst/>
                <a:latin typeface="Consolas" panose="020B0609020204030204" pitchFamily="49" charset="0"/>
              </a:rPr>
              <a:t>: No module named ‘</a:t>
            </a:r>
            <a:r>
              <a:rPr kumimoji="0" lang="en-GB" altLang="en-US" sz="2400" b="0" i="0" u="none" strike="noStrike" cap="none" normalizeH="0" baseline="0" dirty="0" err="1">
                <a:ln>
                  <a:noFill/>
                </a:ln>
                <a:solidFill>
                  <a:schemeClr val="bg1"/>
                </a:solidFill>
                <a:effectLst/>
                <a:latin typeface="Consolas" panose="020B0609020204030204" pitchFamily="49" charset="0"/>
              </a:rPr>
              <a:t>bigCell</a:t>
            </a:r>
            <a:r>
              <a:rPr kumimoji="0" lang="en-GB" altLang="en-US" sz="2400" b="0" i="0" u="none" strike="noStrike" cap="none" normalizeH="0" baseline="0" dirty="0">
                <a:ln>
                  <a:noFill/>
                </a:ln>
                <a:solidFill>
                  <a:schemeClr val="bg1"/>
                </a:solidFill>
                <a:effectLst/>
                <a:latin typeface="Consolas" panose="020B0609020204030204" pitchFamily="49" charset="0"/>
              </a:rPr>
              <a:t>'</a:t>
            </a:r>
            <a:endParaRPr kumimoji="0" lang="en-US" altLang="en-US" sz="2400" b="0" i="0" u="none" strike="noStrike" cap="none" normalizeH="0" baseline="0" dirty="0">
              <a:ln>
                <a:noFill/>
              </a:ln>
              <a:solidFill>
                <a:schemeClr val="bg1"/>
              </a:solidFill>
              <a:effectLst/>
              <a:latin typeface="Consolas" panose="020B0609020204030204" pitchFamily="49" charset="0"/>
            </a:endParaRPr>
          </a:p>
        </p:txBody>
      </p:sp>
      <p:grpSp>
        <p:nvGrpSpPr>
          <p:cNvPr id="9" name="Group 8">
            <a:extLst>
              <a:ext uri="{FF2B5EF4-FFF2-40B4-BE49-F238E27FC236}">
                <a16:creationId xmlns:a16="http://schemas.microsoft.com/office/drawing/2014/main" id="{4E33D557-11D8-0D15-46E2-61594498D126}"/>
              </a:ext>
            </a:extLst>
          </p:cNvPr>
          <p:cNvGrpSpPr/>
          <p:nvPr/>
        </p:nvGrpSpPr>
        <p:grpSpPr>
          <a:xfrm>
            <a:off x="11210925" y="5980912"/>
            <a:ext cx="960359" cy="877088"/>
            <a:chOff x="4215988" y="5793696"/>
            <a:chExt cx="960359" cy="877088"/>
          </a:xfrm>
        </p:grpSpPr>
        <p:pic>
          <p:nvPicPr>
            <p:cNvPr id="12" name="Picture 11" descr="A picture containing schematic&#10;&#10;Description automatically generated">
              <a:extLst>
                <a:ext uri="{FF2B5EF4-FFF2-40B4-BE49-F238E27FC236}">
                  <a16:creationId xmlns:a16="http://schemas.microsoft.com/office/drawing/2014/main" id="{D92C2F6E-AAB8-6473-E369-0C2E86C617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3" name="Straight Connector 12">
              <a:extLst>
                <a:ext uri="{FF2B5EF4-FFF2-40B4-BE49-F238E27FC236}">
                  <a16:creationId xmlns:a16="http://schemas.microsoft.com/office/drawing/2014/main" id="{0B1B02E0-AE93-B592-4A2C-96F91A49E614}"/>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26344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err="1">
                <a:solidFill>
                  <a:schemeClr val="bg1">
                    <a:lumMod val="50000"/>
                  </a:schemeClr>
                </a:solidFill>
                <a:effectLst/>
                <a:latin typeface="Georgia" panose="02040502050405020303" pitchFamily="18" charset="0"/>
              </a:rPr>
              <a:t>ModuleNotFoundError</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1569660"/>
          </a:xfrm>
          <a:prstGeom prst="rect">
            <a:avLst/>
          </a:prstGeom>
          <a:noFill/>
        </p:spPr>
        <p:txBody>
          <a:bodyPr wrap="square">
            <a:spAutoFit/>
          </a:bodyPr>
          <a:lstStyle/>
          <a:p>
            <a:pPr fontAlgn="base"/>
            <a:endParaRPr lang="en-GB" sz="2400" b="0" i="0" dirty="0">
              <a:solidFill>
                <a:srgbClr val="212529"/>
              </a:solidFill>
              <a:effectLst/>
              <a:latin typeface="Libre Franklin" panose="020B0604020202020204" pitchFamily="2" charset="0"/>
            </a:endParaRPr>
          </a:p>
          <a:p>
            <a:pPr fontAlgn="base"/>
            <a:r>
              <a:rPr lang="en-GB" sz="2400" b="0" i="0" dirty="0">
                <a:solidFill>
                  <a:srgbClr val="212529"/>
                </a:solidFill>
                <a:effectLst/>
                <a:latin typeface="Libre Franklin" panose="020B0604020202020204" pitchFamily="2" charset="0"/>
              </a:rPr>
              <a:t>To see where Python is looking for modules, run the following commands:</a:t>
            </a:r>
          </a:p>
          <a:p>
            <a:pPr fontAlgn="base"/>
            <a:endParaRPr lang="en-GB" sz="2400" dirty="0">
              <a:effectLst/>
              <a:latin typeface="Arial" panose="020B0604020202020204" pitchFamily="34" charset="0"/>
              <a:ea typeface="Times New Roman" panose="02020603050405020304" pitchFamily="18" charset="0"/>
            </a:endParaRPr>
          </a:p>
        </p:txBody>
      </p:sp>
      <p:sp>
        <p:nvSpPr>
          <p:cNvPr id="10" name="Rectangle 2">
            <a:extLst>
              <a:ext uri="{FF2B5EF4-FFF2-40B4-BE49-F238E27FC236}">
                <a16:creationId xmlns:a16="http://schemas.microsoft.com/office/drawing/2014/main" id="{30BBFE87-3BB5-077A-9EEB-3306A974A89D}"/>
              </a:ext>
            </a:extLst>
          </p:cNvPr>
          <p:cNvSpPr>
            <a:spLocks noChangeArrowheads="1"/>
          </p:cNvSpPr>
          <p:nvPr/>
        </p:nvSpPr>
        <p:spPr bwMode="auto">
          <a:xfrm>
            <a:off x="723899" y="3355885"/>
            <a:ext cx="10372725" cy="11720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&gt;&gt;&gt; import sys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&gt;&gt;&gt; print(</a:t>
            </a:r>
            <a:r>
              <a:rPr kumimoji="0" lang="en-GB" altLang="en-US" sz="2400" b="0" i="0" u="none" strike="noStrike" cap="none" normalizeH="0" baseline="0" dirty="0" err="1">
                <a:ln>
                  <a:noFill/>
                </a:ln>
                <a:solidFill>
                  <a:schemeClr val="bg1"/>
                </a:solidFill>
                <a:effectLst/>
                <a:latin typeface="Consolas" panose="020B0609020204030204" pitchFamily="49" charset="0"/>
              </a:rPr>
              <a:t>sys.path</a:t>
            </a:r>
            <a:r>
              <a:rPr kumimoji="0" lang="en-GB" altLang="en-US" sz="2400" b="0" i="0" u="none" strike="noStrike" cap="none" normalizeH="0" baseline="0" dirty="0">
                <a:ln>
                  <a:noFill/>
                </a:ln>
                <a:solidFill>
                  <a:schemeClr val="bg1"/>
                </a:solidFill>
                <a:effectLst/>
                <a:latin typeface="Consolas" panose="020B0609020204030204" pitchFamily="49" charset="0"/>
              </a:rPr>
              <a:t>)</a:t>
            </a:r>
            <a:endParaRPr kumimoji="0" lang="en-US" altLang="en-US" sz="2400" b="0" i="0" u="none" strike="noStrike" cap="none" normalizeH="0" baseline="0" dirty="0">
              <a:ln>
                <a:noFill/>
              </a:ln>
              <a:solidFill>
                <a:schemeClr val="bg1"/>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F2F3AC7-8664-6845-EAEF-26521C17B8D4}"/>
              </a:ext>
            </a:extLst>
          </p:cNvPr>
          <p:cNvGrpSpPr/>
          <p:nvPr/>
        </p:nvGrpSpPr>
        <p:grpSpPr>
          <a:xfrm>
            <a:off x="11210925" y="5980912"/>
            <a:ext cx="960359" cy="877088"/>
            <a:chOff x="4215988" y="5793696"/>
            <a:chExt cx="960359" cy="877088"/>
          </a:xfrm>
        </p:grpSpPr>
        <p:pic>
          <p:nvPicPr>
            <p:cNvPr id="9" name="Picture 8" descr="A picture containing schematic&#10;&#10;Description automatically generated">
              <a:extLst>
                <a:ext uri="{FF2B5EF4-FFF2-40B4-BE49-F238E27FC236}">
                  <a16:creationId xmlns:a16="http://schemas.microsoft.com/office/drawing/2014/main" id="{63A22F7F-5DC3-3E9E-4F31-9AF7C520A8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1" name="Straight Connector 10">
              <a:extLst>
                <a:ext uri="{FF2B5EF4-FFF2-40B4-BE49-F238E27FC236}">
                  <a16:creationId xmlns:a16="http://schemas.microsoft.com/office/drawing/2014/main" id="{B70261A7-F424-851E-D4A7-1827C3A88AC1}"/>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33052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err="1">
                <a:solidFill>
                  <a:schemeClr val="bg1">
                    <a:lumMod val="50000"/>
                  </a:schemeClr>
                </a:solidFill>
                <a:effectLst/>
                <a:latin typeface="Georgia" panose="02040502050405020303" pitchFamily="18" charset="0"/>
              </a:rPr>
              <a:t>ModuleNotFoundError</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3416320"/>
          </a:xfrm>
          <a:prstGeom prst="rect">
            <a:avLst/>
          </a:prstGeom>
          <a:noFill/>
        </p:spPr>
        <p:txBody>
          <a:bodyPr wrap="square">
            <a:spAutoFit/>
          </a:bodyPr>
          <a:lstStyle/>
          <a:p>
            <a:pPr algn="l"/>
            <a:r>
              <a:rPr lang="en-GB" sz="2400" b="0" i="0" dirty="0">
                <a:solidFill>
                  <a:srgbClr val="212529"/>
                </a:solidFill>
                <a:effectLst/>
                <a:latin typeface="Libre Franklin" pitchFamily="2" charset="0"/>
              </a:rPr>
              <a:t>The search paths are stored in </a:t>
            </a:r>
            <a:r>
              <a:rPr lang="en-GB" sz="2400" b="0" i="0" dirty="0" err="1">
                <a:solidFill>
                  <a:srgbClr val="212529"/>
                </a:solidFill>
                <a:effectLst/>
                <a:latin typeface="Libre Franklin" pitchFamily="2" charset="0"/>
              </a:rPr>
              <a:t>sys.path</a:t>
            </a:r>
            <a:r>
              <a:rPr lang="en-GB" sz="2400" b="0" i="0" dirty="0">
                <a:solidFill>
                  <a:srgbClr val="212529"/>
                </a:solidFill>
                <a:effectLst/>
                <a:latin typeface="Libre Franklin" pitchFamily="2" charset="0"/>
              </a:rPr>
              <a:t>. If your module is not found in those paths then you will encounter a </a:t>
            </a:r>
            <a:r>
              <a:rPr lang="en-GB" sz="2400" b="1" i="0" dirty="0" err="1">
                <a:solidFill>
                  <a:srgbClr val="212529"/>
                </a:solidFill>
                <a:effectLst/>
                <a:latin typeface="Libre Franklin" pitchFamily="2" charset="0"/>
              </a:rPr>
              <a:t>ModuleNotFoundError</a:t>
            </a:r>
            <a:r>
              <a:rPr lang="en-GB" sz="2400" b="0" i="0" dirty="0">
                <a:solidFill>
                  <a:srgbClr val="212529"/>
                </a:solidFill>
                <a:effectLst/>
                <a:latin typeface="Libre Franklin" pitchFamily="2" charset="0"/>
              </a:rPr>
              <a:t>. The first entry in the list above (i.e., ' ') corresponds to the current directory. The most relevant path usually ends with "site-packages".</a:t>
            </a:r>
          </a:p>
          <a:p>
            <a:pPr algn="l"/>
            <a:endParaRPr lang="en-GB" sz="2400" b="0" i="0" dirty="0">
              <a:solidFill>
                <a:srgbClr val="212529"/>
              </a:solidFill>
              <a:effectLst/>
              <a:latin typeface="Libre Franklin" pitchFamily="2" charset="0"/>
            </a:endParaRPr>
          </a:p>
          <a:p>
            <a:pPr algn="l"/>
            <a:r>
              <a:rPr lang="en-GB" sz="2400" b="0" i="0" dirty="0">
                <a:solidFill>
                  <a:srgbClr val="212529"/>
                </a:solidFill>
                <a:effectLst/>
                <a:latin typeface="Libre Franklin" pitchFamily="2" charset="0"/>
              </a:rPr>
              <a:t>Note that </a:t>
            </a:r>
            <a:r>
              <a:rPr lang="en-GB" sz="2400" b="0" i="0" dirty="0" err="1">
                <a:solidFill>
                  <a:srgbClr val="212529"/>
                </a:solidFill>
                <a:effectLst/>
                <a:latin typeface="Libre Franklin" pitchFamily="2" charset="0"/>
              </a:rPr>
              <a:t>sys.path</a:t>
            </a:r>
            <a:r>
              <a:rPr lang="en-GB" sz="2400" b="0" i="0" dirty="0">
                <a:solidFill>
                  <a:srgbClr val="212529"/>
                </a:solidFill>
                <a:effectLst/>
                <a:latin typeface="Libre Franklin" pitchFamily="2" charset="0"/>
              </a:rPr>
              <a:t> is a Python list that can be modified to include an additional path:</a:t>
            </a:r>
          </a:p>
          <a:p>
            <a:pPr fontAlgn="base"/>
            <a:endParaRPr lang="en-GB" sz="2400" dirty="0">
              <a:effectLst/>
              <a:latin typeface="Arial" panose="020B0604020202020204" pitchFamily="34" charset="0"/>
              <a:ea typeface="Times New Roman" panose="02020603050405020304" pitchFamily="18" charset="0"/>
            </a:endParaRPr>
          </a:p>
        </p:txBody>
      </p:sp>
      <p:sp>
        <p:nvSpPr>
          <p:cNvPr id="3" name="Rectangle 2">
            <a:extLst>
              <a:ext uri="{FF2B5EF4-FFF2-40B4-BE49-F238E27FC236}">
                <a16:creationId xmlns:a16="http://schemas.microsoft.com/office/drawing/2014/main" id="{C9C3BE72-FD9A-EC08-362A-ED54CB4CB3C0}"/>
              </a:ext>
            </a:extLst>
          </p:cNvPr>
          <p:cNvSpPr>
            <a:spLocks noChangeArrowheads="1"/>
          </p:cNvSpPr>
          <p:nvPr/>
        </p:nvSpPr>
        <p:spPr bwMode="auto">
          <a:xfrm>
            <a:off x="838200" y="4744392"/>
            <a:ext cx="10372725"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&gt;&gt;&gt; </a:t>
            </a:r>
            <a:r>
              <a:rPr kumimoji="0" lang="en-GB" altLang="en-US" sz="2400" b="0" i="0" u="none" strike="noStrike" cap="none" normalizeH="0" baseline="0" dirty="0" err="1">
                <a:ln>
                  <a:noFill/>
                </a:ln>
                <a:solidFill>
                  <a:schemeClr val="bg1"/>
                </a:solidFill>
                <a:effectLst/>
                <a:latin typeface="Consolas" panose="020B0609020204030204" pitchFamily="49" charset="0"/>
              </a:rPr>
              <a:t>sys.path.append</a:t>
            </a:r>
            <a:r>
              <a:rPr kumimoji="0" lang="en-GB" altLang="en-US" sz="2400" b="0" i="0" u="none" strike="noStrike" cap="none" normalizeH="0" baseline="0" dirty="0">
                <a:ln>
                  <a:noFill/>
                </a:ln>
                <a:solidFill>
                  <a:schemeClr val="bg1"/>
                </a:solidFill>
                <a:effectLst/>
                <a:latin typeface="Consolas" panose="020B0609020204030204" pitchFamily="49" charset="0"/>
              </a:rPr>
              <a:t>("/home/</a:t>
            </a:r>
            <a:r>
              <a:rPr kumimoji="0" lang="en-GB" altLang="en-US" sz="2400" b="0" i="0" u="none" strike="noStrike" cap="none" normalizeH="0" baseline="0" dirty="0" err="1">
                <a:ln>
                  <a:noFill/>
                </a:ln>
                <a:solidFill>
                  <a:schemeClr val="bg1"/>
                </a:solidFill>
                <a:effectLst/>
                <a:latin typeface="Consolas" panose="020B0609020204030204" pitchFamily="49" charset="0"/>
              </a:rPr>
              <a:t>aturing</a:t>
            </a:r>
            <a:r>
              <a:rPr kumimoji="0" lang="en-GB" altLang="en-US" sz="2400" b="0" i="0" u="none" strike="noStrike" cap="none" normalizeH="0" baseline="0" dirty="0">
                <a:ln>
                  <a:noFill/>
                </a:ln>
                <a:solidFill>
                  <a:schemeClr val="bg1"/>
                </a:solidFill>
                <a:effectLst/>
                <a:latin typeface="Consolas" panose="020B0609020204030204" pitchFamily="49" charset="0"/>
              </a:rPr>
              <a:t>/</a:t>
            </a:r>
            <a:r>
              <a:rPr kumimoji="0" lang="en-GB" altLang="en-US" sz="2400" b="0" i="0" u="none" strike="noStrike" cap="none" normalizeH="0" baseline="0" dirty="0" err="1">
                <a:ln>
                  <a:noFill/>
                </a:ln>
                <a:solidFill>
                  <a:schemeClr val="bg1"/>
                </a:solidFill>
                <a:effectLst/>
                <a:latin typeface="Consolas" panose="020B0609020204030204" pitchFamily="49" charset="0"/>
              </a:rPr>
              <a:t>mymodules</a:t>
            </a:r>
            <a:r>
              <a:rPr kumimoji="0" lang="en-GB" altLang="en-US" sz="2400" b="0" i="0" u="none" strike="noStrike" cap="none" normalizeH="0" baseline="0" dirty="0">
                <a:ln>
                  <a:noFill/>
                </a:ln>
                <a:solidFill>
                  <a:schemeClr val="bg1"/>
                </a:solidFill>
                <a:effectLst/>
                <a:latin typeface="Consolas" panose="020B0609020204030204" pitchFamily="49" charset="0"/>
              </a:rPr>
              <a:t>")</a:t>
            </a:r>
          </a:p>
        </p:txBody>
      </p:sp>
      <p:grpSp>
        <p:nvGrpSpPr>
          <p:cNvPr id="9" name="Group 8">
            <a:extLst>
              <a:ext uri="{FF2B5EF4-FFF2-40B4-BE49-F238E27FC236}">
                <a16:creationId xmlns:a16="http://schemas.microsoft.com/office/drawing/2014/main" id="{371C5075-516C-42B4-3F46-855E141D4A56}"/>
              </a:ext>
            </a:extLst>
          </p:cNvPr>
          <p:cNvGrpSpPr/>
          <p:nvPr/>
        </p:nvGrpSpPr>
        <p:grpSpPr>
          <a:xfrm>
            <a:off x="11210925" y="5980912"/>
            <a:ext cx="960359" cy="877088"/>
            <a:chOff x="4215988" y="5793696"/>
            <a:chExt cx="960359" cy="877088"/>
          </a:xfrm>
        </p:grpSpPr>
        <p:pic>
          <p:nvPicPr>
            <p:cNvPr id="11" name="Picture 10" descr="A picture containing schematic&#10;&#10;Description automatically generated">
              <a:extLst>
                <a:ext uri="{FF2B5EF4-FFF2-40B4-BE49-F238E27FC236}">
                  <a16:creationId xmlns:a16="http://schemas.microsoft.com/office/drawing/2014/main" id="{9BCD96FB-7250-F78F-E7CB-63F01D3AAD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2" name="Straight Connector 11">
              <a:extLst>
                <a:ext uri="{FF2B5EF4-FFF2-40B4-BE49-F238E27FC236}">
                  <a16:creationId xmlns:a16="http://schemas.microsoft.com/office/drawing/2014/main" id="{DE7F9C32-565F-BFB7-3EB1-AA8D1705106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06236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err="1">
                <a:solidFill>
                  <a:schemeClr val="bg1">
                    <a:lumMod val="50000"/>
                  </a:schemeClr>
                </a:solidFill>
                <a:effectLst/>
                <a:latin typeface="Georgia" panose="02040502050405020303" pitchFamily="18" charset="0"/>
              </a:rPr>
              <a:t>ModuleNotFoundError</a:t>
            </a:r>
            <a:endParaRPr lang="en-GB" sz="2400" b="1" dirty="0">
              <a:solidFill>
                <a:schemeClr val="bg1">
                  <a:lumMod val="50000"/>
                </a:schemeClr>
              </a:solidFill>
              <a:latin typeface="Georgia" panose="02040502050405020303" pitchFamily="18" charset="0"/>
            </a:endParaRPr>
          </a:p>
        </p:txBody>
      </p:sp>
      <p:grpSp>
        <p:nvGrpSpPr>
          <p:cNvPr id="6" name="Group 5">
            <a:extLst>
              <a:ext uri="{FF2B5EF4-FFF2-40B4-BE49-F238E27FC236}">
                <a16:creationId xmlns:a16="http://schemas.microsoft.com/office/drawing/2014/main" id="{3C7EABAA-845F-4BE5-B806-9A2656393F25}"/>
              </a:ext>
            </a:extLst>
          </p:cNvPr>
          <p:cNvGrpSpPr/>
          <p:nvPr/>
        </p:nvGrpSpPr>
        <p:grpSpPr>
          <a:xfrm>
            <a:off x="11210925" y="5980912"/>
            <a:ext cx="960359" cy="877088"/>
            <a:chOff x="4215988" y="5793696"/>
            <a:chExt cx="960359" cy="877088"/>
          </a:xfrm>
        </p:grpSpPr>
        <p:pic>
          <p:nvPicPr>
            <p:cNvPr id="7" name="Picture 6" descr="A picture containing schematic&#10;&#10;Description automatically generated">
              <a:extLst>
                <a:ext uri="{FF2B5EF4-FFF2-40B4-BE49-F238E27FC236}">
                  <a16:creationId xmlns:a16="http://schemas.microsoft.com/office/drawing/2014/main" id="{5E14EC56-F99D-4625-87B3-D3B7B8ECD2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8" name="Straight Connector 7">
              <a:extLst>
                <a:ext uri="{FF2B5EF4-FFF2-40B4-BE49-F238E27FC236}">
                  <a16:creationId xmlns:a16="http://schemas.microsoft.com/office/drawing/2014/main" id="{CC42A818-C08B-490F-8E58-CE18127D5B39}"/>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1938992"/>
          </a:xfrm>
          <a:prstGeom prst="rect">
            <a:avLst/>
          </a:prstGeom>
          <a:noFill/>
        </p:spPr>
        <p:txBody>
          <a:bodyPr wrap="square">
            <a:spAutoFit/>
          </a:bodyPr>
          <a:lstStyle/>
          <a:p>
            <a:pPr algn="l"/>
            <a:r>
              <a:rPr lang="en-GB" sz="2400" b="0" i="0" dirty="0">
                <a:solidFill>
                  <a:srgbClr val="212529"/>
                </a:solidFill>
                <a:effectLst/>
                <a:latin typeface="Libre Franklin" pitchFamily="2" charset="0"/>
              </a:rPr>
              <a:t>One can also remove paths from </a:t>
            </a:r>
            <a:r>
              <a:rPr lang="en-GB" sz="2400" b="0" i="0" dirty="0" err="1">
                <a:solidFill>
                  <a:srgbClr val="212529"/>
                </a:solidFill>
                <a:effectLst/>
                <a:latin typeface="Libre Franklin" pitchFamily="2" charset="0"/>
              </a:rPr>
              <a:t>sys.path</a:t>
            </a:r>
            <a:r>
              <a:rPr lang="en-GB" sz="2400" b="0" i="0" dirty="0">
                <a:solidFill>
                  <a:srgbClr val="212529"/>
                </a:solidFill>
                <a:effectLst/>
                <a:latin typeface="Libre Franklin" pitchFamily="2" charset="0"/>
              </a:rPr>
              <a:t> if conflicting modules are being found in different directories.</a:t>
            </a:r>
          </a:p>
          <a:p>
            <a:pPr algn="l"/>
            <a:r>
              <a:rPr lang="en-GB" sz="2400" b="0" i="0" dirty="0">
                <a:solidFill>
                  <a:srgbClr val="212529"/>
                </a:solidFill>
                <a:effectLst/>
                <a:latin typeface="Libre Franklin" pitchFamily="2" charset="0"/>
              </a:rPr>
              <a:t>The PYTHONPATH environment variable can also be used to modify the Python search paths.</a:t>
            </a:r>
          </a:p>
          <a:p>
            <a:pPr fontAlgn="base"/>
            <a:endParaRPr lang="en-GB" sz="2400" dirty="0">
              <a:effectLst/>
              <a:latin typeface="Arial" panose="020B0604020202020204" pitchFamily="34" charset="0"/>
              <a:ea typeface="Times New Roman" panose="02020603050405020304" pitchFamily="18" charset="0"/>
            </a:endParaRPr>
          </a:p>
        </p:txBody>
      </p:sp>
      <p:sp>
        <p:nvSpPr>
          <p:cNvPr id="3" name="Rectangle 2">
            <a:extLst>
              <a:ext uri="{FF2B5EF4-FFF2-40B4-BE49-F238E27FC236}">
                <a16:creationId xmlns:a16="http://schemas.microsoft.com/office/drawing/2014/main" id="{C9C3BE72-FD9A-EC08-362A-ED54CB4CB3C0}"/>
              </a:ext>
            </a:extLst>
          </p:cNvPr>
          <p:cNvSpPr>
            <a:spLocks noChangeArrowheads="1"/>
          </p:cNvSpPr>
          <p:nvPr/>
        </p:nvSpPr>
        <p:spPr bwMode="auto">
          <a:xfrm>
            <a:off x="838200" y="3412964"/>
            <a:ext cx="10372725"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&gt;&gt;&gt; </a:t>
            </a:r>
            <a:r>
              <a:rPr kumimoji="0" lang="en-GB" altLang="en-US" sz="2400" b="0" i="0" u="none" strike="noStrike" cap="none" normalizeH="0" baseline="0" dirty="0" err="1">
                <a:ln>
                  <a:noFill/>
                </a:ln>
                <a:solidFill>
                  <a:schemeClr val="bg1"/>
                </a:solidFill>
                <a:effectLst/>
                <a:latin typeface="Consolas" panose="020B0609020204030204" pitchFamily="49" charset="0"/>
              </a:rPr>
              <a:t>sys.path.remove</a:t>
            </a:r>
            <a:r>
              <a:rPr kumimoji="0" lang="en-GB" altLang="en-US" sz="2400" b="0" i="0" u="none" strike="noStrike" cap="none" normalizeH="0" baseline="0" dirty="0">
                <a:ln>
                  <a:noFill/>
                </a:ln>
                <a:solidFill>
                  <a:schemeClr val="bg1"/>
                </a:solidFill>
                <a:effectLst/>
                <a:latin typeface="Consolas" panose="020B0609020204030204" pitchFamily="49" charset="0"/>
              </a:rPr>
              <a:t>("/home/</a:t>
            </a:r>
            <a:r>
              <a:rPr kumimoji="0" lang="en-GB" altLang="en-US" sz="2400" b="0" i="0" u="none" strike="noStrike" cap="none" normalizeH="0" baseline="0" dirty="0" err="1">
                <a:ln>
                  <a:noFill/>
                </a:ln>
                <a:solidFill>
                  <a:schemeClr val="bg1"/>
                </a:solidFill>
                <a:effectLst/>
                <a:latin typeface="Consolas" panose="020B0609020204030204" pitchFamily="49" charset="0"/>
              </a:rPr>
              <a:t>aturing</a:t>
            </a:r>
            <a:r>
              <a:rPr kumimoji="0" lang="en-GB" altLang="en-US" sz="2400" b="0" i="0" u="none" strike="noStrike" cap="none" normalizeH="0" baseline="0" dirty="0">
                <a:ln>
                  <a:noFill/>
                </a:ln>
                <a:solidFill>
                  <a:schemeClr val="bg1"/>
                </a:solidFill>
                <a:effectLst/>
                <a:latin typeface="Consolas" panose="020B0609020204030204" pitchFamily="49" charset="0"/>
              </a:rPr>
              <a:t>/</a:t>
            </a:r>
            <a:r>
              <a:rPr kumimoji="0" lang="en-GB" altLang="en-US" sz="2400" b="0" i="0" u="none" strike="noStrike" cap="none" normalizeH="0" baseline="0" dirty="0" err="1">
                <a:ln>
                  <a:noFill/>
                </a:ln>
                <a:solidFill>
                  <a:schemeClr val="bg1"/>
                </a:solidFill>
                <a:effectLst/>
                <a:latin typeface="Consolas" panose="020B0609020204030204" pitchFamily="49" charset="0"/>
              </a:rPr>
              <a:t>mymodulesbad</a:t>
            </a:r>
            <a:r>
              <a:rPr kumimoji="0" lang="en-GB" altLang="en-US" sz="2400" b="0" i="0" u="none" strike="noStrike" cap="none" normalizeH="0" baseline="0" dirty="0">
                <a:ln>
                  <a:noFill/>
                </a:ln>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2603574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Common FAQ</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3046988"/>
          </a:xfrm>
          <a:prstGeom prst="rect">
            <a:avLst/>
          </a:prstGeom>
          <a:noFill/>
        </p:spPr>
        <p:txBody>
          <a:bodyPr wrap="square">
            <a:spAutoFit/>
          </a:bodyPr>
          <a:lstStyle/>
          <a:p>
            <a:pPr marL="342900" indent="-342900" algn="l">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The installation directions that I am following say to use pip3. Is this okay?</a:t>
            </a:r>
          </a:p>
          <a:p>
            <a:pPr marL="342900" indent="-342900" algn="l">
              <a:buFont typeface="Arial" panose="020B0604020202020204" pitchFamily="34" charset="0"/>
              <a:buChar char="•"/>
            </a:pPr>
            <a:endParaRPr lang="en-GB" sz="2400" dirty="0">
              <a:effectLst/>
              <a:latin typeface="Arial" panose="020B0604020202020204" pitchFamily="34" charset="0"/>
              <a:ea typeface="Times New Roman" panose="02020603050405020304" pitchFamily="18" charset="0"/>
            </a:endParaRPr>
          </a:p>
          <a:p>
            <a:pPr marL="800100" lvl="1"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Do not use pip3 for installing Python packages. pip3 is a component of the system Python and it will not work properly with Anaconda. Always do module load </a:t>
            </a:r>
            <a:r>
              <a:rPr lang="en-GB" sz="2400" dirty="0" err="1">
                <a:effectLst/>
                <a:latin typeface="Arial" panose="020B0604020202020204" pitchFamily="34" charset="0"/>
                <a:ea typeface="Times New Roman" panose="02020603050405020304" pitchFamily="18" charset="0"/>
              </a:rPr>
              <a:t>miniconda</a:t>
            </a:r>
            <a:r>
              <a:rPr lang="en-GB" sz="2400" dirty="0">
                <a:effectLst/>
                <a:latin typeface="Arial" panose="020B0604020202020204" pitchFamily="34" charset="0"/>
                <a:ea typeface="Times New Roman" panose="02020603050405020304" pitchFamily="18" charset="0"/>
              </a:rPr>
              <a:t>/4.10.3 and then use pip for installing packages.</a:t>
            </a:r>
          </a:p>
          <a:p>
            <a:pPr marL="342900" indent="-342900" algn="l">
              <a:buFont typeface="Arial" panose="020B0604020202020204" pitchFamily="34" charset="0"/>
              <a:buChar char="•"/>
            </a:pPr>
            <a:endParaRPr lang="en-GB" sz="2400" dirty="0">
              <a:effectLst/>
              <a:latin typeface="Arial" panose="020B0604020202020204" pitchFamily="34" charset="0"/>
              <a:ea typeface="Times New Roman" panose="02020603050405020304" pitchFamily="18" charset="0"/>
            </a:endParaRPr>
          </a:p>
        </p:txBody>
      </p:sp>
      <p:grpSp>
        <p:nvGrpSpPr>
          <p:cNvPr id="5" name="Group 4">
            <a:extLst>
              <a:ext uri="{FF2B5EF4-FFF2-40B4-BE49-F238E27FC236}">
                <a16:creationId xmlns:a16="http://schemas.microsoft.com/office/drawing/2014/main" id="{5C222CEA-2B06-5D71-A7C0-7B24EBA991C7}"/>
              </a:ext>
            </a:extLst>
          </p:cNvPr>
          <p:cNvGrpSpPr/>
          <p:nvPr/>
        </p:nvGrpSpPr>
        <p:grpSpPr>
          <a:xfrm>
            <a:off x="11210925" y="5980912"/>
            <a:ext cx="960359" cy="877088"/>
            <a:chOff x="4215988" y="5793696"/>
            <a:chExt cx="960359" cy="877088"/>
          </a:xfrm>
        </p:grpSpPr>
        <p:pic>
          <p:nvPicPr>
            <p:cNvPr id="9" name="Picture 8" descr="A picture containing schematic&#10;&#10;Description automatically generated">
              <a:extLst>
                <a:ext uri="{FF2B5EF4-FFF2-40B4-BE49-F238E27FC236}">
                  <a16:creationId xmlns:a16="http://schemas.microsoft.com/office/drawing/2014/main" id="{C38983F8-DDD1-C7AB-12A3-52EA143A66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0" name="Straight Connector 9">
              <a:extLst>
                <a:ext uri="{FF2B5EF4-FFF2-40B4-BE49-F238E27FC236}">
                  <a16:creationId xmlns:a16="http://schemas.microsoft.com/office/drawing/2014/main" id="{CD3EF413-CBC3-08A4-0D5E-31152AA27DAB}"/>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848273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Common FAQ</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633620" y="1490869"/>
            <a:ext cx="9326877" cy="5262979"/>
          </a:xfrm>
          <a:prstGeom prst="rect">
            <a:avLst/>
          </a:prstGeom>
          <a:noFill/>
        </p:spPr>
        <p:txBody>
          <a:bodyPr wrap="square">
            <a:spAutoFit/>
          </a:bodyPr>
          <a:lstStyle/>
          <a:p>
            <a:pPr marL="342900" indent="-342900" algn="l">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I tried to install some packages but now none of my Python tools are working. Is it possible to delete all my Python packages and start over?</a:t>
            </a:r>
          </a:p>
          <a:p>
            <a:pPr marL="342900" indent="-342900" algn="l">
              <a:buFont typeface="Arial" panose="020B0604020202020204" pitchFamily="34" charset="0"/>
              <a:buChar char="•"/>
            </a:pPr>
            <a:endParaRPr lang="en-GB" sz="2400" dirty="0">
              <a:effectLst/>
              <a:latin typeface="Arial" panose="020B0604020202020204" pitchFamily="34" charset="0"/>
              <a:ea typeface="Times New Roman" panose="02020603050405020304" pitchFamily="18" charset="0"/>
            </a:endParaRPr>
          </a:p>
          <a:p>
            <a:pPr marL="800100" lvl="1"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Yes. Packages installed by pip are in ~/.local/lib while conda packages and environments are in ~/.conda. If you made any environments with virtualenv you should remove those as well. Removing these directories will give you a clean start. Be sure to examine the contents first. It may be wise to selectively remove sub-directories instead. You may also need remove the ~/.cache directory and you may need to make modifications to your .</a:t>
            </a:r>
            <a:r>
              <a:rPr lang="en-GB" sz="2400" dirty="0" err="1">
                <a:effectLst/>
                <a:latin typeface="Arial" panose="020B0604020202020204" pitchFamily="34" charset="0"/>
                <a:ea typeface="Times New Roman" panose="02020603050405020304" pitchFamily="18" charset="0"/>
              </a:rPr>
              <a:t>bashrc</a:t>
            </a:r>
            <a:r>
              <a:rPr lang="en-GB" sz="2400" dirty="0">
                <a:effectLst/>
                <a:latin typeface="Arial" panose="020B0604020202020204" pitchFamily="34" charset="0"/>
                <a:ea typeface="Times New Roman" panose="02020603050405020304" pitchFamily="18" charset="0"/>
              </a:rPr>
              <a:t> file if you added or changed environment variables.</a:t>
            </a:r>
          </a:p>
          <a:p>
            <a:pPr marL="342900" indent="-342900" algn="l">
              <a:buFont typeface="Arial" panose="020B0604020202020204" pitchFamily="34" charset="0"/>
              <a:buChar char="•"/>
            </a:pPr>
            <a:endParaRPr lang="en-GB" sz="2400" dirty="0">
              <a:effectLst/>
              <a:latin typeface="Arial" panose="020B0604020202020204" pitchFamily="34" charset="0"/>
              <a:ea typeface="Times New Roman" panose="02020603050405020304"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301655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Common FAQ</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633620" y="1490869"/>
            <a:ext cx="9326877" cy="3785652"/>
          </a:xfrm>
          <a:prstGeom prst="rect">
            <a:avLst/>
          </a:prstGeom>
          <a:noFill/>
        </p:spPr>
        <p:txBody>
          <a:bodyPr wrap="square">
            <a:spAutoFit/>
          </a:bodyPr>
          <a:lstStyle/>
          <a:p>
            <a:pPr marL="342900" indent="-342900" algn="l">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How are my pip packages built? Which optimization flags are used? </a:t>
            </a:r>
          </a:p>
          <a:p>
            <a:pPr marL="800100" lvl="1"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After loading the </a:t>
            </a:r>
            <a:r>
              <a:rPr lang="en-GB" sz="2400" dirty="0" err="1">
                <a:effectLst/>
                <a:latin typeface="Arial" panose="020B0604020202020204" pitchFamily="34" charset="0"/>
                <a:ea typeface="Times New Roman" panose="02020603050405020304" pitchFamily="18" charset="0"/>
              </a:rPr>
              <a:t>miniconda</a:t>
            </a:r>
            <a:r>
              <a:rPr lang="en-GB" sz="2400" dirty="0">
                <a:latin typeface="Arial" panose="020B0604020202020204" pitchFamily="34" charset="0"/>
                <a:ea typeface="Times New Roman" panose="02020603050405020304" pitchFamily="18" charset="0"/>
              </a:rPr>
              <a:t>/conda</a:t>
            </a:r>
            <a:r>
              <a:rPr lang="en-GB" sz="2400" dirty="0">
                <a:effectLst/>
                <a:latin typeface="Arial" panose="020B0604020202020204" pitchFamily="34" charset="0"/>
                <a:ea typeface="Times New Roman" panose="02020603050405020304" pitchFamily="18" charset="0"/>
              </a:rPr>
              <a:t> module, run this command: </a:t>
            </a:r>
          </a:p>
          <a:p>
            <a:pPr marL="800100" lvl="1" indent="-342900">
              <a:buFont typeface="Arial" panose="020B0604020202020204" pitchFamily="34" charset="0"/>
              <a:buChar char="•"/>
            </a:pPr>
            <a:endParaRPr lang="en-GB" sz="2400" dirty="0">
              <a:effectLst/>
              <a:latin typeface="Arial" panose="020B0604020202020204" pitchFamily="34" charset="0"/>
              <a:ea typeface="Times New Roman" panose="02020603050405020304" pitchFamily="18" charset="0"/>
            </a:endParaRPr>
          </a:p>
          <a:p>
            <a:pPr lvl="1"/>
            <a:r>
              <a:rPr lang="en-GB" sz="2400" dirty="0">
                <a:effectLst/>
                <a:latin typeface="Arial" panose="020B0604020202020204" pitchFamily="34" charset="0"/>
                <a:ea typeface="Times New Roman" panose="02020603050405020304" pitchFamily="18" charset="0"/>
              </a:rPr>
              <a:t>python3.7-config --</a:t>
            </a:r>
            <a:r>
              <a:rPr lang="en-GB" sz="2400" dirty="0" err="1">
                <a:effectLst/>
                <a:latin typeface="Arial" panose="020B0604020202020204" pitchFamily="34" charset="0"/>
                <a:ea typeface="Times New Roman" panose="02020603050405020304" pitchFamily="18" charset="0"/>
              </a:rPr>
              <a:t>cflags</a:t>
            </a:r>
            <a:r>
              <a:rPr lang="en-GB" sz="2400" dirty="0">
                <a:effectLst/>
                <a:latin typeface="Arial" panose="020B0604020202020204" pitchFamily="34" charset="0"/>
                <a:ea typeface="Times New Roman" panose="02020603050405020304" pitchFamily="18" charset="0"/>
              </a:rPr>
              <a:t>. </a:t>
            </a:r>
          </a:p>
          <a:p>
            <a:pPr marL="800100" lvl="1"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To force a package to be built from source with certain optimization flags do, for example: </a:t>
            </a:r>
          </a:p>
          <a:p>
            <a:pPr marL="800100" lvl="1"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CFLAGS="-O1" pip install numpy -</a:t>
            </a:r>
            <a:r>
              <a:rPr lang="en-GB" sz="2400" dirty="0" err="1">
                <a:effectLst/>
                <a:latin typeface="Arial" panose="020B0604020202020204" pitchFamily="34" charset="0"/>
                <a:ea typeface="Times New Roman" panose="02020603050405020304" pitchFamily="18" charset="0"/>
              </a:rPr>
              <a:t>vvv</a:t>
            </a:r>
            <a:r>
              <a:rPr lang="en-GB" sz="2400" dirty="0">
                <a:effectLst/>
                <a:latin typeface="Arial" panose="020B0604020202020204" pitchFamily="34" charset="0"/>
                <a:ea typeface="Times New Roman" panose="02020603050405020304" pitchFamily="18" charset="0"/>
              </a:rPr>
              <a:t> --no-binary=numpy</a:t>
            </a:r>
          </a:p>
          <a:p>
            <a:pPr lvl="1"/>
            <a:endParaRPr lang="en-GB" sz="2400" dirty="0">
              <a:effectLst/>
              <a:latin typeface="Arial" panose="020B0604020202020204" pitchFamily="34" charset="0"/>
              <a:ea typeface="Times New Roman" panose="02020603050405020304"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6" name="Rectangle 2">
            <a:extLst>
              <a:ext uri="{FF2B5EF4-FFF2-40B4-BE49-F238E27FC236}">
                <a16:creationId xmlns:a16="http://schemas.microsoft.com/office/drawing/2014/main" id="{4C93B654-47B8-728F-DEDE-B0925E8FD23E}"/>
              </a:ext>
            </a:extLst>
          </p:cNvPr>
          <p:cNvSpPr>
            <a:spLocks noChangeArrowheads="1"/>
          </p:cNvSpPr>
          <p:nvPr/>
        </p:nvSpPr>
        <p:spPr bwMode="auto">
          <a:xfrm>
            <a:off x="723899" y="2986554"/>
            <a:ext cx="10372725" cy="191075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$module load bask-apps/live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$module load Miniconda3/4.10.3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$which python3</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$python3 --version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$python3.9-config --</a:t>
            </a:r>
            <a:r>
              <a:rPr kumimoji="0" lang="en-GB" altLang="en-US" sz="2400" b="0" i="0" u="none" strike="noStrike" cap="none" normalizeH="0" baseline="0" dirty="0" err="1">
                <a:ln>
                  <a:noFill/>
                </a:ln>
                <a:solidFill>
                  <a:schemeClr val="bg1"/>
                </a:solidFill>
                <a:effectLst/>
                <a:latin typeface="Consolas" panose="020B0609020204030204" pitchFamily="49" charset="0"/>
              </a:rPr>
              <a:t>cflags</a:t>
            </a:r>
            <a:endParaRPr kumimoji="0" lang="en-US" altLang="en-US" sz="24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39975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Common FAQ</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633620" y="1490869"/>
            <a:ext cx="9326877" cy="1569660"/>
          </a:xfrm>
          <a:prstGeom prst="rect">
            <a:avLst/>
          </a:prstGeom>
          <a:noFill/>
        </p:spPr>
        <p:txBody>
          <a:bodyPr wrap="square">
            <a:spAutoFit/>
          </a:bodyPr>
          <a:lstStyle/>
          <a:p>
            <a:pPr marL="342900"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To force a package to be built from source with certain optimization flags do, for example: </a:t>
            </a:r>
          </a:p>
          <a:p>
            <a:pPr marL="800100" lvl="1"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CFLAGS="-O1" pip install numpy -</a:t>
            </a:r>
            <a:r>
              <a:rPr lang="en-GB" sz="2400" dirty="0" err="1">
                <a:effectLst/>
                <a:latin typeface="Arial" panose="020B0604020202020204" pitchFamily="34" charset="0"/>
                <a:ea typeface="Times New Roman" panose="02020603050405020304" pitchFamily="18" charset="0"/>
              </a:rPr>
              <a:t>vvv</a:t>
            </a:r>
            <a:r>
              <a:rPr lang="en-GB" sz="2400" dirty="0">
                <a:effectLst/>
                <a:latin typeface="Arial" panose="020B0604020202020204" pitchFamily="34" charset="0"/>
                <a:ea typeface="Times New Roman" panose="02020603050405020304" pitchFamily="18" charset="0"/>
              </a:rPr>
              <a:t> --no-binary=numpy</a:t>
            </a:r>
          </a:p>
          <a:p>
            <a:pPr lvl="1"/>
            <a:endParaRPr lang="en-GB" sz="2400" dirty="0">
              <a:effectLst/>
              <a:latin typeface="Arial" panose="020B0604020202020204" pitchFamily="34" charset="0"/>
              <a:ea typeface="Times New Roman" panose="02020603050405020304"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577586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Common FAQ</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633620" y="1490869"/>
            <a:ext cx="9326877" cy="5632311"/>
          </a:xfrm>
          <a:prstGeom prst="rect">
            <a:avLst/>
          </a:prstGeom>
          <a:noFill/>
        </p:spPr>
        <p:txBody>
          <a:bodyPr wrap="square">
            <a:spAutoFit/>
          </a:bodyPr>
          <a:lstStyle/>
          <a:p>
            <a:pPr marL="800100" lvl="1"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Is it okay if I combine virtualenv and conda?</a:t>
            </a:r>
          </a:p>
          <a:p>
            <a:pPr marL="1257300" lvl="2"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This is highly discouraged. While in principle it can work, most users find it just causes problems. Try to stay within one environment manager. </a:t>
            </a:r>
          </a:p>
          <a:p>
            <a:pPr marL="1257300" lvl="2"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Note that if you create a conda environment you can use pip to install packages.</a:t>
            </a:r>
            <a:endParaRPr lang="en-GB" sz="2400" dirty="0">
              <a:latin typeface="Arial" panose="020B0604020202020204" pitchFamily="34" charset="0"/>
              <a:ea typeface="Times New Roman" panose="02020603050405020304" pitchFamily="18" charset="0"/>
            </a:endParaRPr>
          </a:p>
          <a:p>
            <a:pPr marL="800100" lvl="1"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Can I combine conda and pip?</a:t>
            </a:r>
          </a:p>
          <a:p>
            <a:pPr marL="1257300" lvl="2" indent="-342900">
              <a:buFont typeface="Arial" panose="020B0604020202020204" pitchFamily="34" charset="0"/>
              <a:buChar char="•"/>
            </a:pPr>
            <a:r>
              <a:rPr lang="en-GB" sz="2400" dirty="0">
                <a:effectLst/>
                <a:latin typeface="Arial" panose="020B0604020202020204" pitchFamily="34" charset="0"/>
                <a:ea typeface="Times New Roman" panose="02020603050405020304" pitchFamily="18" charset="0"/>
              </a:rPr>
              <a:t>Yes, and this tends to work well. A typical session may look like this:</a:t>
            </a:r>
          </a:p>
          <a:p>
            <a:pPr lvl="1"/>
            <a:endParaRPr lang="en-GB" sz="2400" dirty="0">
              <a:effectLst/>
              <a:latin typeface="Arial" panose="020B0604020202020204" pitchFamily="34" charset="0"/>
              <a:ea typeface="Times New Roman" panose="02020603050405020304" pitchFamily="18" charset="0"/>
            </a:endParaRPr>
          </a:p>
          <a:p>
            <a:pPr lvl="1"/>
            <a:r>
              <a:rPr lang="en-GB" sz="2400" dirty="0">
                <a:effectLst/>
                <a:latin typeface="Arial" panose="020B0604020202020204" pitchFamily="34" charset="0"/>
                <a:ea typeface="Times New Roman" panose="02020603050405020304" pitchFamily="18" charset="0"/>
              </a:rPr>
              <a:t>$ module load anaconda3/2023.3</a:t>
            </a:r>
          </a:p>
          <a:p>
            <a:pPr lvl="1"/>
            <a:r>
              <a:rPr lang="en-GB" sz="2400" dirty="0">
                <a:effectLst/>
                <a:latin typeface="Arial" panose="020B0604020202020204" pitchFamily="34" charset="0"/>
                <a:ea typeface="Times New Roman" panose="02020603050405020304" pitchFamily="18" charset="0"/>
              </a:rPr>
              <a:t>Note that --user is omitted when using pip within a conda environment. See the bullet points at the bottom of this page for tips on using this approach.</a:t>
            </a:r>
          </a:p>
          <a:p>
            <a:pPr lvl="1"/>
            <a:endParaRPr lang="en-GB" sz="2400" dirty="0">
              <a:effectLst/>
              <a:latin typeface="Arial" panose="020B0604020202020204" pitchFamily="34" charset="0"/>
              <a:ea typeface="Times New Roman" panose="02020603050405020304"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6" name="Rectangle 2">
            <a:extLst>
              <a:ext uri="{FF2B5EF4-FFF2-40B4-BE49-F238E27FC236}">
                <a16:creationId xmlns:a16="http://schemas.microsoft.com/office/drawing/2014/main" id="{A61DFF78-3AB2-1B26-D853-95DA99A5E3D6}"/>
              </a:ext>
            </a:extLst>
          </p:cNvPr>
          <p:cNvSpPr>
            <a:spLocks noChangeArrowheads="1"/>
          </p:cNvSpPr>
          <p:nvPr/>
        </p:nvSpPr>
        <p:spPr bwMode="auto">
          <a:xfrm>
            <a:off x="921471" y="4880270"/>
            <a:ext cx="10372725" cy="191075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$module load bask-apps/live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$module load Miniconda3/4.10.3</a:t>
            </a:r>
          </a:p>
          <a:p>
            <a:pPr lvl="1"/>
            <a:r>
              <a:rPr lang="en-GB" sz="2400" dirty="0">
                <a:latin typeface="Arial" panose="020B0604020202020204" pitchFamily="34" charset="0"/>
                <a:ea typeface="Times New Roman" panose="02020603050405020304" pitchFamily="18" charset="0"/>
              </a:rPr>
              <a:t>$</a:t>
            </a:r>
            <a:r>
              <a:rPr lang="en-GB" sz="2400" dirty="0">
                <a:effectLst/>
                <a:latin typeface="Arial" panose="020B0604020202020204" pitchFamily="34" charset="0"/>
                <a:ea typeface="Times New Roman" panose="02020603050405020304" pitchFamily="18" charset="0"/>
              </a:rPr>
              <a:t>conda create --name </a:t>
            </a:r>
            <a:r>
              <a:rPr lang="en-GB" sz="2400" dirty="0" err="1">
                <a:effectLst/>
                <a:latin typeface="Arial" panose="020B0604020202020204" pitchFamily="34" charset="0"/>
                <a:ea typeface="Times New Roman" panose="02020603050405020304" pitchFamily="18" charset="0"/>
              </a:rPr>
              <a:t>myenv</a:t>
            </a:r>
            <a:r>
              <a:rPr lang="en-GB" sz="2400" dirty="0">
                <a:effectLst/>
                <a:latin typeface="Arial" panose="020B0604020202020204" pitchFamily="34" charset="0"/>
                <a:ea typeface="Times New Roman" panose="02020603050405020304" pitchFamily="18" charset="0"/>
              </a:rPr>
              <a:t> python=3.9.5</a:t>
            </a:r>
          </a:p>
          <a:p>
            <a:pPr lvl="1"/>
            <a:r>
              <a:rPr lang="en-GB" sz="2400" dirty="0">
                <a:effectLst/>
                <a:latin typeface="Arial" panose="020B0604020202020204" pitchFamily="34" charset="0"/>
                <a:ea typeface="Times New Roman" panose="02020603050405020304" pitchFamily="18" charset="0"/>
              </a:rPr>
              <a:t>$conda activate </a:t>
            </a:r>
            <a:r>
              <a:rPr lang="en-GB" sz="2400" dirty="0" err="1">
                <a:effectLst/>
                <a:latin typeface="Arial" panose="020B0604020202020204" pitchFamily="34" charset="0"/>
                <a:ea typeface="Times New Roman" panose="02020603050405020304" pitchFamily="18" charset="0"/>
              </a:rPr>
              <a:t>myenv</a:t>
            </a:r>
            <a:endParaRPr lang="en-GB" sz="2400" dirty="0">
              <a:effectLst/>
              <a:latin typeface="Arial" panose="020B0604020202020204" pitchFamily="34" charset="0"/>
              <a:ea typeface="Times New Roman" panose="02020603050405020304" pitchFamily="18" charset="0"/>
            </a:endParaRPr>
          </a:p>
          <a:p>
            <a:pPr lvl="1"/>
            <a:r>
              <a:rPr lang="en-GB" sz="2400" dirty="0">
                <a:latin typeface="Arial" panose="020B0604020202020204" pitchFamily="34" charset="0"/>
                <a:ea typeface="Times New Roman" panose="02020603050405020304" pitchFamily="18" charset="0"/>
              </a:rPr>
              <a:t>$</a:t>
            </a:r>
            <a:r>
              <a:rPr lang="en-GB" sz="2400" dirty="0">
                <a:effectLst/>
                <a:latin typeface="Arial" panose="020B0604020202020204" pitchFamily="34" charset="0"/>
                <a:ea typeface="Times New Roman" panose="02020603050405020304" pitchFamily="18" charset="0"/>
              </a:rPr>
              <a:t>pip install </a:t>
            </a:r>
            <a:r>
              <a:rPr lang="en-GB" sz="2400" dirty="0" err="1">
                <a:effectLst/>
                <a:latin typeface="Arial" panose="020B0604020202020204" pitchFamily="34" charset="0"/>
                <a:ea typeface="Times New Roman" panose="02020603050405020304" pitchFamily="18" charset="0"/>
              </a:rPr>
              <a:t>scitools</a:t>
            </a:r>
            <a:endParaRPr lang="en-GB" sz="24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2943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08C1A-0C70-FEF4-4D2A-C8C60C0FCC3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695C9E-0FD2-16AA-A3A3-9507CD0B1A7C}"/>
              </a:ext>
            </a:extLst>
          </p:cNvPr>
          <p:cNvSpPr>
            <a:spLocks noGrp="1"/>
          </p:cNvSpPr>
          <p:nvPr>
            <p:ph type="title"/>
          </p:nvPr>
        </p:nvSpPr>
        <p:spPr/>
        <p:txBody>
          <a:bodyPr>
            <a:normAutofit fontScale="90000"/>
          </a:bodyPr>
          <a:lstStyle/>
          <a:p>
            <a:r>
              <a:rPr lang="en-GB" sz="4800" b="1" dirty="0">
                <a:solidFill>
                  <a:schemeClr val="bg1">
                    <a:lumMod val="50000"/>
                  </a:schemeClr>
                </a:solidFill>
                <a:latin typeface="Georgia" panose="02040502050405020303" pitchFamily="18" charset="0"/>
              </a:rPr>
              <a:t>Common Python Packages/Modules</a:t>
            </a:r>
          </a:p>
        </p:txBody>
      </p:sp>
      <p:grpSp>
        <p:nvGrpSpPr>
          <p:cNvPr id="3" name="Group 2">
            <a:extLst>
              <a:ext uri="{FF2B5EF4-FFF2-40B4-BE49-F238E27FC236}">
                <a16:creationId xmlns:a16="http://schemas.microsoft.com/office/drawing/2014/main" id="{8C1BF623-7AFC-237C-8324-730380FD2F51}"/>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F34C8A3C-4C8E-BB20-5F3D-D346B9D8C2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78EF7E3B-D5A2-8AEB-7A3E-0E7121C9D75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0226B28F-86E4-5D32-25F3-68914FBC4353}"/>
              </a:ext>
            </a:extLst>
          </p:cNvPr>
          <p:cNvSpPr txBox="1"/>
          <p:nvPr/>
        </p:nvSpPr>
        <p:spPr>
          <a:xfrm>
            <a:off x="838200" y="1633538"/>
            <a:ext cx="11020425" cy="3785652"/>
          </a:xfrm>
          <a:prstGeom prst="rect">
            <a:avLst/>
          </a:prstGeom>
          <a:noFill/>
        </p:spPr>
        <p:txBody>
          <a:bodyPr wrap="square">
            <a:spAutoFit/>
          </a:bodyPr>
          <a:lstStyle/>
          <a:p>
            <a:pPr algn="l"/>
            <a:r>
              <a:rPr lang="en-GB" sz="2400" dirty="0">
                <a:latin typeface="Libre Franklin" pitchFamily="2" charset="0"/>
              </a:rPr>
              <a:t>Most scientific applications will make use of standard Python packages such as NumPy, SciPy, Pandas etc. A “bundle” of common packages can be imported into your environment via the SciPy-bundle module. These have been installed using the optimal build settings for the Sulis hardware. There should be no need for users to install their own versions of these packages. In many cases it may be sensible to search and load a SciPy module rather than a Python module directly. The appropriate version of Python will be loaded automatically as a prerequisite.</a:t>
            </a:r>
          </a:p>
          <a:p>
            <a:pPr algn="l"/>
            <a:endParaRPr lang="en-GB" sz="2400" dirty="0">
              <a:latin typeface="Libre Franklin" pitchFamily="2" charset="0"/>
            </a:endParaRPr>
          </a:p>
          <a:p>
            <a:pPr algn="l"/>
            <a:r>
              <a:rPr lang="en-GB" sz="2400" dirty="0">
                <a:latin typeface="Libre Franklin" pitchFamily="2" charset="0"/>
              </a:rPr>
              <a:t>[user@login01 ~]$ module spider SciPy-bundle </a:t>
            </a:r>
          </a:p>
        </p:txBody>
      </p:sp>
    </p:spTree>
    <p:extLst>
      <p:ext uri="{BB962C8B-B14F-4D97-AF65-F5344CB8AC3E}">
        <p14:creationId xmlns:p14="http://schemas.microsoft.com/office/powerpoint/2010/main" val="1312051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Test install pip chill</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1200329"/>
          </a:xfrm>
          <a:prstGeom prst="rect">
            <a:avLst/>
          </a:prstGeom>
          <a:noFill/>
        </p:spPr>
        <p:txBody>
          <a:bodyPr wrap="square">
            <a:spAutoFit/>
          </a:bodyPr>
          <a:lstStyle/>
          <a:p>
            <a:pPr algn="l"/>
            <a:r>
              <a:rPr lang="en-GB" sz="2400" dirty="0">
                <a:solidFill>
                  <a:srgbClr val="212529"/>
                </a:solidFill>
                <a:latin typeface="Libre Franklin" pitchFamily="2" charset="0"/>
                <a:ea typeface="Times New Roman" panose="02020603050405020304" pitchFamily="18" charset="0"/>
              </a:rPr>
              <a:t>Let’s try to create an environment with pip chill</a:t>
            </a:r>
          </a:p>
          <a:p>
            <a:pPr algn="l"/>
            <a:r>
              <a:rPr lang="en-GB" sz="2400" b="0" i="0" dirty="0">
                <a:solidFill>
                  <a:srgbClr val="212529"/>
                </a:solidFill>
                <a:effectLst/>
                <a:latin typeface="Libre Franklin" pitchFamily="2" charset="0"/>
              </a:rPr>
              <a:t>Note that like pip, </a:t>
            </a:r>
            <a:r>
              <a:rPr lang="en-GB" sz="2400" b="1" i="0" dirty="0">
                <a:solidFill>
                  <a:srgbClr val="212529"/>
                </a:solidFill>
                <a:effectLst/>
                <a:latin typeface="Libre Franklin" pitchFamily="2" charset="0"/>
              </a:rPr>
              <a:t>virtualenv</a:t>
            </a:r>
            <a:r>
              <a:rPr lang="en-GB" sz="2400" b="0" i="0" dirty="0">
                <a:solidFill>
                  <a:srgbClr val="212529"/>
                </a:solidFill>
                <a:effectLst/>
                <a:latin typeface="Libre Franklin" pitchFamily="2" charset="0"/>
              </a:rPr>
              <a:t> is an executable, not a library. To create an isolated environment, do this:</a:t>
            </a:r>
            <a:endParaRPr lang="en-GB" sz="2400" dirty="0">
              <a:effectLst/>
              <a:latin typeface="Arial" panose="020B0604020202020204" pitchFamily="34" charset="0"/>
              <a:ea typeface="Times New Roman" panose="02020603050405020304" pitchFamily="18" charset="0"/>
            </a:endParaRPr>
          </a:p>
        </p:txBody>
      </p:sp>
      <p:grpSp>
        <p:nvGrpSpPr>
          <p:cNvPr id="3" name="Group 2">
            <a:extLst>
              <a:ext uri="{FF2B5EF4-FFF2-40B4-BE49-F238E27FC236}">
                <a16:creationId xmlns:a16="http://schemas.microsoft.com/office/drawing/2014/main" id="{8C458487-8513-82BF-5175-93636609D080}"/>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5DFD1205-2909-5878-2280-8D142B1A47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A9B3EB54-48D4-0D84-E4DA-4FAF585E98D2}"/>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11" name="Rectangle 2">
            <a:extLst>
              <a:ext uri="{FF2B5EF4-FFF2-40B4-BE49-F238E27FC236}">
                <a16:creationId xmlns:a16="http://schemas.microsoft.com/office/drawing/2014/main" id="{6CD9BC60-0B9F-E843-7EDD-F9B2D7607F0B}"/>
              </a:ext>
            </a:extLst>
          </p:cNvPr>
          <p:cNvSpPr>
            <a:spLocks noChangeArrowheads="1"/>
          </p:cNvSpPr>
          <p:nvPr/>
        </p:nvSpPr>
        <p:spPr bwMode="auto">
          <a:xfrm>
            <a:off x="838200" y="3016251"/>
            <a:ext cx="10372725" cy="11720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a:t>
            </a:r>
            <a:r>
              <a:rPr kumimoji="0" lang="en-GB" altLang="en-US" sz="2400" b="0" i="0" u="none" strike="noStrike" cap="none" normalizeH="0" baseline="0" dirty="0" err="1">
                <a:ln>
                  <a:noFill/>
                </a:ln>
                <a:solidFill>
                  <a:schemeClr val="bg1"/>
                </a:solidFill>
                <a:effectLst/>
                <a:latin typeface="Consolas" panose="020B0609020204030204" pitchFamily="49" charset="0"/>
              </a:rPr>
              <a:t>mkdir</a:t>
            </a:r>
            <a:r>
              <a:rPr kumimoji="0" lang="en-GB" altLang="en-US" sz="2400" b="0" i="0" u="none" strike="noStrike" cap="none" normalizeH="0" baseline="0" dirty="0">
                <a:ln>
                  <a:noFill/>
                </a:ln>
                <a:solidFill>
                  <a:schemeClr val="bg1"/>
                </a:solidFill>
                <a:effectLst/>
                <a:latin typeface="Consolas" panose="020B0609020204030204" pitchFamily="49" charset="0"/>
              </a:rPr>
              <a:t> </a:t>
            </a:r>
            <a:r>
              <a:rPr kumimoji="0" lang="en-GB" altLang="en-US" sz="2400" b="0" i="0" u="none" strike="noStrike" cap="none" normalizeH="0" baseline="0" dirty="0" err="1">
                <a:ln>
                  <a:noFill/>
                </a:ln>
                <a:solidFill>
                  <a:schemeClr val="bg1"/>
                </a:solidFill>
                <a:effectLst/>
                <a:latin typeface="Consolas" panose="020B0609020204030204" pitchFamily="49" charset="0"/>
              </a:rPr>
              <a:t>myenv</a:t>
            </a:r>
            <a:endParaRPr kumimoji="0" lang="en-GB" altLang="en-US" sz="24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$virtualenv </a:t>
            </a:r>
            <a:r>
              <a:rPr kumimoji="0" lang="en-GB" altLang="en-US" sz="2400" b="0" i="0" u="none" strike="noStrike" cap="none" normalizeH="0" baseline="0" dirty="0" err="1">
                <a:ln>
                  <a:noFill/>
                </a:ln>
                <a:solidFill>
                  <a:schemeClr val="bg1"/>
                </a:solidFill>
                <a:effectLst/>
                <a:latin typeface="Consolas" panose="020B0609020204030204" pitchFamily="49" charset="0"/>
              </a:rPr>
              <a:t>myenv</a:t>
            </a:r>
            <a:endParaRPr kumimoji="0" lang="en-GB" altLang="en-US" sz="24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 $source </a:t>
            </a:r>
            <a:r>
              <a:rPr kumimoji="0" lang="en-GB" altLang="en-US" sz="2400" b="0" i="0" u="none" strike="noStrike" cap="none" normalizeH="0" baseline="0" dirty="0" err="1">
                <a:ln>
                  <a:noFill/>
                </a:ln>
                <a:solidFill>
                  <a:schemeClr val="bg1"/>
                </a:solidFill>
                <a:effectLst/>
                <a:latin typeface="Consolas" panose="020B0609020204030204" pitchFamily="49" charset="0"/>
              </a:rPr>
              <a:t>myenv</a:t>
            </a:r>
            <a:r>
              <a:rPr kumimoji="0" lang="en-GB" altLang="en-US" sz="2400" b="0" i="0" u="none" strike="noStrike" cap="none" normalizeH="0" baseline="0" dirty="0">
                <a:ln>
                  <a:noFill/>
                </a:ln>
                <a:solidFill>
                  <a:schemeClr val="bg1"/>
                </a:solidFill>
                <a:effectLst/>
                <a:latin typeface="Consolas" panose="020B0609020204030204" pitchFamily="49" charset="0"/>
              </a:rPr>
              <a:t>/bin/activate</a:t>
            </a:r>
            <a:endParaRPr lang="en-GB" sz="24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085716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ADF57-8DDB-559B-8670-AD0BD33C865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B8D3A85-848A-9A13-2FEE-BE0BF0322C16}"/>
              </a:ext>
            </a:extLst>
          </p:cNvPr>
          <p:cNvSpPr>
            <a:spLocks noGrp="1"/>
          </p:cNvSpPr>
          <p:nvPr>
            <p:ph type="title"/>
          </p:nvPr>
        </p:nvSpPr>
        <p:spPr/>
        <p:txBody>
          <a:bodyPr/>
          <a:lstStyle/>
          <a:p>
            <a:r>
              <a:rPr lang="en-GB" dirty="0"/>
              <a:t>Nvidia Fundamentals of Deep Learning</a:t>
            </a:r>
          </a:p>
        </p:txBody>
      </p:sp>
      <p:sp>
        <p:nvSpPr>
          <p:cNvPr id="2" name="Content Placeholder 1">
            <a:extLst>
              <a:ext uri="{FF2B5EF4-FFF2-40B4-BE49-F238E27FC236}">
                <a16:creationId xmlns:a16="http://schemas.microsoft.com/office/drawing/2014/main" id="{006C714C-D744-3A12-8523-2B43A19CE1AE}"/>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4BB7192A-EF68-7773-D67B-A7A793D5C1A1}"/>
              </a:ext>
            </a:extLst>
          </p:cNvPr>
          <p:cNvSpPr>
            <a:spLocks noGrp="1"/>
          </p:cNvSpPr>
          <p:nvPr>
            <p:ph type="dt" sz="half" idx="10"/>
          </p:nvPr>
        </p:nvSpPr>
        <p:spPr/>
        <p:txBody>
          <a:bodyPr/>
          <a:lstStyle/>
          <a:p>
            <a:pPr>
              <a:defRPr/>
            </a:pPr>
            <a:fld id="{B8776A43-D69C-491B-A038-7A902A7457D1}" type="datetime1">
              <a:rPr lang="en-GB" smtClean="0"/>
              <a:pPr>
                <a:defRPr/>
              </a:pPr>
              <a:t>30/01/2025</a:t>
            </a:fld>
            <a:endParaRPr lang="en-GB" dirty="0"/>
          </a:p>
        </p:txBody>
      </p:sp>
      <p:sp>
        <p:nvSpPr>
          <p:cNvPr id="6" name="Slide Number Placeholder 5">
            <a:extLst>
              <a:ext uri="{FF2B5EF4-FFF2-40B4-BE49-F238E27FC236}">
                <a16:creationId xmlns:a16="http://schemas.microsoft.com/office/drawing/2014/main" id="{FD8D0D90-F334-9C93-A1FF-936C941264D1}"/>
              </a:ext>
            </a:extLst>
          </p:cNvPr>
          <p:cNvSpPr>
            <a:spLocks noGrp="1"/>
          </p:cNvSpPr>
          <p:nvPr>
            <p:ph type="sldNum" sz="quarter" idx="12"/>
          </p:nvPr>
        </p:nvSpPr>
        <p:spPr/>
        <p:txBody>
          <a:bodyPr/>
          <a:lstStyle/>
          <a:p>
            <a:pPr>
              <a:defRPr/>
            </a:pPr>
            <a:fld id="{D76B855D-E9CC-4FF8-AD85-6CDC7B89A0DE}" type="slidenum">
              <a:rPr lang="en-GB" smtClean="0"/>
              <a:pPr>
                <a:defRPr/>
              </a:pPr>
              <a:t>31</a:t>
            </a:fld>
            <a:endParaRPr lang="en-GB" dirty="0"/>
          </a:p>
        </p:txBody>
      </p:sp>
      <p:pic>
        <p:nvPicPr>
          <p:cNvPr id="12" name="Picture 11" descr="A screenshot of a course&#10;&#10;Description automatically generated">
            <a:extLst>
              <a:ext uri="{FF2B5EF4-FFF2-40B4-BE49-F238E27FC236}">
                <a16:creationId xmlns:a16="http://schemas.microsoft.com/office/drawing/2014/main" id="{C3BC299E-D34D-66DE-469E-F18B98D55D3A}"/>
              </a:ext>
            </a:extLst>
          </p:cNvPr>
          <p:cNvPicPr>
            <a:picLocks noChangeAspect="1"/>
          </p:cNvPicPr>
          <p:nvPr/>
        </p:nvPicPr>
        <p:blipFill>
          <a:blip r:embed="rId2"/>
          <a:stretch>
            <a:fillRect/>
          </a:stretch>
        </p:blipFill>
        <p:spPr>
          <a:xfrm>
            <a:off x="13514" y="1320374"/>
            <a:ext cx="8597086" cy="472077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3FD8CF71-411D-FCE1-B041-A4EA4D5E574B}"/>
              </a:ext>
            </a:extLst>
          </p:cNvPr>
          <p:cNvPicPr>
            <a:picLocks noChangeAspect="1"/>
          </p:cNvPicPr>
          <p:nvPr/>
        </p:nvPicPr>
        <p:blipFill>
          <a:blip r:embed="rId3"/>
          <a:stretch>
            <a:fillRect/>
          </a:stretch>
        </p:blipFill>
        <p:spPr>
          <a:xfrm>
            <a:off x="5594917" y="3428999"/>
            <a:ext cx="6353004" cy="2612149"/>
          </a:xfrm>
          <a:prstGeom prst="rect">
            <a:avLst/>
          </a:prstGeom>
        </p:spPr>
      </p:pic>
    </p:spTree>
    <p:extLst>
      <p:ext uri="{BB962C8B-B14F-4D97-AF65-F5344CB8AC3E}">
        <p14:creationId xmlns:p14="http://schemas.microsoft.com/office/powerpoint/2010/main" val="3707580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18528-3EDA-A687-6849-62A17942895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4082B4B-2224-8809-3425-66AEBF5A9959}"/>
              </a:ext>
            </a:extLst>
          </p:cNvPr>
          <p:cNvSpPr>
            <a:spLocks noGrp="1"/>
          </p:cNvSpPr>
          <p:nvPr>
            <p:ph type="title"/>
          </p:nvPr>
        </p:nvSpPr>
        <p:spPr/>
        <p:txBody>
          <a:bodyPr/>
          <a:lstStyle/>
          <a:p>
            <a:r>
              <a:rPr lang="en-GB" dirty="0"/>
              <a:t>What I Don’t Like about it!</a:t>
            </a:r>
          </a:p>
        </p:txBody>
      </p:sp>
      <p:sp>
        <p:nvSpPr>
          <p:cNvPr id="8" name="Content Placeholder 7">
            <a:extLst>
              <a:ext uri="{FF2B5EF4-FFF2-40B4-BE49-F238E27FC236}">
                <a16:creationId xmlns:a16="http://schemas.microsoft.com/office/drawing/2014/main" id="{BE81E704-C8F0-A7DE-1E23-F05808DB776E}"/>
              </a:ext>
            </a:extLst>
          </p:cNvPr>
          <p:cNvSpPr>
            <a:spLocks noGrp="1"/>
          </p:cNvSpPr>
          <p:nvPr>
            <p:ph idx="1"/>
          </p:nvPr>
        </p:nvSpPr>
        <p:spPr/>
        <p:txBody>
          <a:bodyPr/>
          <a:lstStyle/>
          <a:p>
            <a:r>
              <a:rPr lang="en-GB" dirty="0"/>
              <a:t>Data is Already Prepared</a:t>
            </a:r>
          </a:p>
          <a:p>
            <a:r>
              <a:rPr lang="en-GB" dirty="0"/>
              <a:t>It is not on the same system  they will use</a:t>
            </a:r>
          </a:p>
          <a:p>
            <a:pPr lvl="1"/>
            <a:r>
              <a:rPr lang="en-GB" dirty="0"/>
              <a:t>AWS</a:t>
            </a:r>
          </a:p>
        </p:txBody>
      </p:sp>
      <p:sp>
        <p:nvSpPr>
          <p:cNvPr id="4" name="Date Placeholder 3">
            <a:extLst>
              <a:ext uri="{FF2B5EF4-FFF2-40B4-BE49-F238E27FC236}">
                <a16:creationId xmlns:a16="http://schemas.microsoft.com/office/drawing/2014/main" id="{A0A5AC46-74E7-E80E-BDFD-868D1E1A119B}"/>
              </a:ext>
            </a:extLst>
          </p:cNvPr>
          <p:cNvSpPr>
            <a:spLocks noGrp="1"/>
          </p:cNvSpPr>
          <p:nvPr>
            <p:ph type="dt" sz="half" idx="10"/>
          </p:nvPr>
        </p:nvSpPr>
        <p:spPr/>
        <p:txBody>
          <a:bodyPr/>
          <a:lstStyle/>
          <a:p>
            <a:pPr>
              <a:defRPr/>
            </a:pPr>
            <a:fld id="{B8776A43-D69C-491B-A038-7A902A7457D1}" type="datetime1">
              <a:rPr lang="en-GB" smtClean="0"/>
              <a:pPr>
                <a:defRPr/>
              </a:pPr>
              <a:t>30/01/2025</a:t>
            </a:fld>
            <a:endParaRPr lang="en-GB" dirty="0"/>
          </a:p>
        </p:txBody>
      </p:sp>
      <p:sp>
        <p:nvSpPr>
          <p:cNvPr id="6" name="Slide Number Placeholder 5">
            <a:extLst>
              <a:ext uri="{FF2B5EF4-FFF2-40B4-BE49-F238E27FC236}">
                <a16:creationId xmlns:a16="http://schemas.microsoft.com/office/drawing/2014/main" id="{BB505C39-52C4-6022-FC10-CE5990F80EE6}"/>
              </a:ext>
            </a:extLst>
          </p:cNvPr>
          <p:cNvSpPr>
            <a:spLocks noGrp="1"/>
          </p:cNvSpPr>
          <p:nvPr>
            <p:ph type="sldNum" sz="quarter" idx="12"/>
          </p:nvPr>
        </p:nvSpPr>
        <p:spPr/>
        <p:txBody>
          <a:bodyPr/>
          <a:lstStyle/>
          <a:p>
            <a:pPr>
              <a:defRPr/>
            </a:pPr>
            <a:fld id="{D76B855D-E9CC-4FF8-AD85-6CDC7B89A0DE}" type="slidenum">
              <a:rPr lang="en-GB" smtClean="0"/>
              <a:pPr>
                <a:defRPr/>
              </a:pPr>
              <a:t>32</a:t>
            </a:fld>
            <a:endParaRPr lang="en-GB" dirty="0"/>
          </a:p>
        </p:txBody>
      </p:sp>
      <p:pic>
        <p:nvPicPr>
          <p:cNvPr id="2" name="Picture 1">
            <a:extLst>
              <a:ext uri="{FF2B5EF4-FFF2-40B4-BE49-F238E27FC236}">
                <a16:creationId xmlns:a16="http://schemas.microsoft.com/office/drawing/2014/main" id="{734CAAF5-12FC-95EF-24D2-B219DB8C9C1A}"/>
              </a:ext>
            </a:extLst>
          </p:cNvPr>
          <p:cNvPicPr>
            <a:picLocks noChangeAspect="1"/>
          </p:cNvPicPr>
          <p:nvPr/>
        </p:nvPicPr>
        <p:blipFill>
          <a:blip r:embed="rId2"/>
          <a:stretch>
            <a:fillRect/>
          </a:stretch>
        </p:blipFill>
        <p:spPr>
          <a:xfrm>
            <a:off x="1587521" y="3429000"/>
            <a:ext cx="9128717" cy="865413"/>
          </a:xfrm>
          <a:prstGeom prst="rect">
            <a:avLst/>
          </a:prstGeom>
        </p:spPr>
      </p:pic>
    </p:spTree>
    <p:extLst>
      <p:ext uri="{BB962C8B-B14F-4D97-AF65-F5344CB8AC3E}">
        <p14:creationId xmlns:p14="http://schemas.microsoft.com/office/powerpoint/2010/main" val="1217371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B0B86-E569-4D28-DDE7-98123A62C00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E0C438C-69AC-2534-F58D-18FEFF697570}"/>
              </a:ext>
            </a:extLst>
          </p:cNvPr>
          <p:cNvSpPr>
            <a:spLocks noGrp="1"/>
          </p:cNvSpPr>
          <p:nvPr>
            <p:ph type="title"/>
          </p:nvPr>
        </p:nvSpPr>
        <p:spPr/>
        <p:txBody>
          <a:bodyPr/>
          <a:lstStyle/>
          <a:p>
            <a:r>
              <a:rPr lang="en-GB" dirty="0"/>
              <a:t>Make it run on Teir2 (Bask SULIS) or BEAR Systems</a:t>
            </a:r>
          </a:p>
        </p:txBody>
      </p:sp>
      <p:sp>
        <p:nvSpPr>
          <p:cNvPr id="2" name="Content Placeholder 1">
            <a:extLst>
              <a:ext uri="{FF2B5EF4-FFF2-40B4-BE49-F238E27FC236}">
                <a16:creationId xmlns:a16="http://schemas.microsoft.com/office/drawing/2014/main" id="{A5274433-F164-1320-C4B0-2F22C7CFF050}"/>
              </a:ext>
            </a:extLst>
          </p:cNvPr>
          <p:cNvSpPr>
            <a:spLocks noGrp="1"/>
          </p:cNvSpPr>
          <p:nvPr>
            <p:ph idx="1"/>
          </p:nvPr>
        </p:nvSpPr>
        <p:spPr/>
        <p:txBody>
          <a:bodyPr/>
          <a:lstStyle/>
          <a:p>
            <a:r>
              <a:rPr lang="en-GB" dirty="0"/>
              <a:t>Online Portal bit</a:t>
            </a:r>
          </a:p>
        </p:txBody>
      </p:sp>
      <p:sp>
        <p:nvSpPr>
          <p:cNvPr id="4" name="Date Placeholder 3">
            <a:extLst>
              <a:ext uri="{FF2B5EF4-FFF2-40B4-BE49-F238E27FC236}">
                <a16:creationId xmlns:a16="http://schemas.microsoft.com/office/drawing/2014/main" id="{26CA96B1-BF9B-EADD-EF81-A3D746D09FC4}"/>
              </a:ext>
            </a:extLst>
          </p:cNvPr>
          <p:cNvSpPr>
            <a:spLocks noGrp="1"/>
          </p:cNvSpPr>
          <p:nvPr>
            <p:ph type="dt" sz="half" idx="10"/>
          </p:nvPr>
        </p:nvSpPr>
        <p:spPr/>
        <p:txBody>
          <a:bodyPr/>
          <a:lstStyle/>
          <a:p>
            <a:pPr>
              <a:defRPr/>
            </a:pPr>
            <a:fld id="{B8776A43-D69C-491B-A038-7A902A7457D1}" type="datetime1">
              <a:rPr lang="en-GB" smtClean="0"/>
              <a:pPr>
                <a:defRPr/>
              </a:pPr>
              <a:t>30/01/2025</a:t>
            </a:fld>
            <a:endParaRPr lang="en-GB" dirty="0"/>
          </a:p>
        </p:txBody>
      </p:sp>
      <p:sp>
        <p:nvSpPr>
          <p:cNvPr id="6" name="Slide Number Placeholder 5">
            <a:extLst>
              <a:ext uri="{FF2B5EF4-FFF2-40B4-BE49-F238E27FC236}">
                <a16:creationId xmlns:a16="http://schemas.microsoft.com/office/drawing/2014/main" id="{98A19D7E-30CC-0A51-4A90-FFC8B3AF4FCE}"/>
              </a:ext>
            </a:extLst>
          </p:cNvPr>
          <p:cNvSpPr>
            <a:spLocks noGrp="1"/>
          </p:cNvSpPr>
          <p:nvPr>
            <p:ph type="sldNum" sz="quarter" idx="12"/>
          </p:nvPr>
        </p:nvSpPr>
        <p:spPr/>
        <p:txBody>
          <a:bodyPr/>
          <a:lstStyle/>
          <a:p>
            <a:pPr>
              <a:defRPr/>
            </a:pPr>
            <a:fld id="{D76B855D-E9CC-4FF8-AD85-6CDC7B89A0DE}" type="slidenum">
              <a:rPr lang="en-GB" smtClean="0"/>
              <a:pPr>
                <a:defRPr/>
              </a:pPr>
              <a:t>33</a:t>
            </a:fld>
            <a:endParaRPr lang="en-GB" dirty="0"/>
          </a:p>
        </p:txBody>
      </p:sp>
      <p:pic>
        <p:nvPicPr>
          <p:cNvPr id="5" name="Picture 4" descr="A screenshot of a computer program&#10;&#10;Description automatically generated">
            <a:extLst>
              <a:ext uri="{FF2B5EF4-FFF2-40B4-BE49-F238E27FC236}">
                <a16:creationId xmlns:a16="http://schemas.microsoft.com/office/drawing/2014/main" id="{31ABC29B-129E-1C22-F10B-2062F1036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352" y="1690688"/>
            <a:ext cx="6299524" cy="4305521"/>
          </a:xfrm>
          <a:prstGeom prst="rect">
            <a:avLst/>
          </a:prstGeom>
        </p:spPr>
      </p:pic>
    </p:spTree>
    <p:extLst>
      <p:ext uri="{BB962C8B-B14F-4D97-AF65-F5344CB8AC3E}">
        <p14:creationId xmlns:p14="http://schemas.microsoft.com/office/powerpoint/2010/main" val="3126969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E139D-6C66-A842-BB23-3AD9AF802D1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9F5FCE9-FD06-44EE-8F22-0CDB5417C03E}"/>
              </a:ext>
            </a:extLst>
          </p:cNvPr>
          <p:cNvSpPr>
            <a:spLocks noGrp="1"/>
          </p:cNvSpPr>
          <p:nvPr>
            <p:ph type="title"/>
          </p:nvPr>
        </p:nvSpPr>
        <p:spPr/>
        <p:txBody>
          <a:bodyPr/>
          <a:lstStyle/>
          <a:p>
            <a:r>
              <a:rPr lang="en-GB" dirty="0"/>
              <a:t>Make it run on Teir2 (Bask SULIS) or BEAR Systems</a:t>
            </a:r>
          </a:p>
        </p:txBody>
      </p:sp>
      <p:sp>
        <p:nvSpPr>
          <p:cNvPr id="2" name="Content Placeholder 1">
            <a:extLst>
              <a:ext uri="{FF2B5EF4-FFF2-40B4-BE49-F238E27FC236}">
                <a16:creationId xmlns:a16="http://schemas.microsoft.com/office/drawing/2014/main" id="{AAF78B98-D6F6-7732-5809-91B07211C68D}"/>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B7DBD78D-1674-7BFC-5A4C-85E52A45C80A}"/>
              </a:ext>
            </a:extLst>
          </p:cNvPr>
          <p:cNvSpPr>
            <a:spLocks noGrp="1"/>
          </p:cNvSpPr>
          <p:nvPr>
            <p:ph type="dt" sz="half" idx="10"/>
          </p:nvPr>
        </p:nvSpPr>
        <p:spPr/>
        <p:txBody>
          <a:bodyPr/>
          <a:lstStyle/>
          <a:p>
            <a:pPr>
              <a:defRPr/>
            </a:pPr>
            <a:fld id="{B8776A43-D69C-491B-A038-7A902A7457D1}" type="datetime1">
              <a:rPr lang="en-GB" smtClean="0"/>
              <a:pPr>
                <a:defRPr/>
              </a:pPr>
              <a:t>30/01/2025</a:t>
            </a:fld>
            <a:endParaRPr lang="en-GB" dirty="0"/>
          </a:p>
        </p:txBody>
      </p:sp>
      <p:sp>
        <p:nvSpPr>
          <p:cNvPr id="6" name="Slide Number Placeholder 5">
            <a:extLst>
              <a:ext uri="{FF2B5EF4-FFF2-40B4-BE49-F238E27FC236}">
                <a16:creationId xmlns:a16="http://schemas.microsoft.com/office/drawing/2014/main" id="{C897CD8D-8285-F436-C5E4-8A23C9D41930}"/>
              </a:ext>
            </a:extLst>
          </p:cNvPr>
          <p:cNvSpPr>
            <a:spLocks noGrp="1"/>
          </p:cNvSpPr>
          <p:nvPr>
            <p:ph type="sldNum" sz="quarter" idx="12"/>
          </p:nvPr>
        </p:nvSpPr>
        <p:spPr/>
        <p:txBody>
          <a:bodyPr/>
          <a:lstStyle/>
          <a:p>
            <a:pPr>
              <a:defRPr/>
            </a:pPr>
            <a:fld id="{D76B855D-E9CC-4FF8-AD85-6CDC7B89A0DE}" type="slidenum">
              <a:rPr lang="en-GB" smtClean="0"/>
              <a:pPr>
                <a:defRPr/>
              </a:pPr>
              <a:t>34</a:t>
            </a:fld>
            <a:endParaRPr lang="en-GB" dirty="0"/>
          </a:p>
        </p:txBody>
      </p:sp>
      <p:pic>
        <p:nvPicPr>
          <p:cNvPr id="9" name="Picture 8" descr="A screenshot of a computer program&#10;&#10;Description automatically generated">
            <a:extLst>
              <a:ext uri="{FF2B5EF4-FFF2-40B4-BE49-F238E27FC236}">
                <a16:creationId xmlns:a16="http://schemas.microsoft.com/office/drawing/2014/main" id="{37ED4EE4-287B-6E8B-6DA3-75410B678BD8}"/>
              </a:ext>
            </a:extLst>
          </p:cNvPr>
          <p:cNvPicPr>
            <a:picLocks noChangeAspect="1"/>
          </p:cNvPicPr>
          <p:nvPr/>
        </p:nvPicPr>
        <p:blipFill>
          <a:blip r:embed="rId2"/>
          <a:stretch>
            <a:fillRect/>
          </a:stretch>
        </p:blipFill>
        <p:spPr>
          <a:xfrm>
            <a:off x="453423" y="1690688"/>
            <a:ext cx="6255954" cy="2604079"/>
          </a:xfrm>
          <a:prstGeom prst="rect">
            <a:avLst/>
          </a:prstGeom>
        </p:spPr>
      </p:pic>
      <p:pic>
        <p:nvPicPr>
          <p:cNvPr id="12" name="Picture 11" descr="A computer code with text&#10;&#10;Description automatically generated">
            <a:extLst>
              <a:ext uri="{FF2B5EF4-FFF2-40B4-BE49-F238E27FC236}">
                <a16:creationId xmlns:a16="http://schemas.microsoft.com/office/drawing/2014/main" id="{B5B84570-F029-B905-B865-8D32700A2D1E}"/>
              </a:ext>
            </a:extLst>
          </p:cNvPr>
          <p:cNvPicPr>
            <a:picLocks noChangeAspect="1"/>
          </p:cNvPicPr>
          <p:nvPr/>
        </p:nvPicPr>
        <p:blipFill>
          <a:blip r:embed="rId3"/>
          <a:stretch>
            <a:fillRect/>
          </a:stretch>
        </p:blipFill>
        <p:spPr>
          <a:xfrm>
            <a:off x="5463390" y="4550818"/>
            <a:ext cx="5816899" cy="1549480"/>
          </a:xfrm>
          <a:prstGeom prst="rect">
            <a:avLst/>
          </a:prstGeom>
        </p:spPr>
      </p:pic>
    </p:spTree>
    <p:extLst>
      <p:ext uri="{BB962C8B-B14F-4D97-AF65-F5344CB8AC3E}">
        <p14:creationId xmlns:p14="http://schemas.microsoft.com/office/powerpoint/2010/main" val="1135253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370FF-9336-ABBB-AF6E-BC9ABF32718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184766F-0C2E-0B8D-6ECF-5A025229C1A0}"/>
              </a:ext>
            </a:extLst>
          </p:cNvPr>
          <p:cNvSpPr>
            <a:spLocks noGrp="1"/>
          </p:cNvSpPr>
          <p:nvPr>
            <p:ph type="title"/>
          </p:nvPr>
        </p:nvSpPr>
        <p:spPr/>
        <p:txBody>
          <a:bodyPr/>
          <a:lstStyle/>
          <a:p>
            <a:r>
              <a:rPr lang="en-GB" dirty="0"/>
              <a:t>Make it run on Teir2 or Our Systems</a:t>
            </a:r>
          </a:p>
        </p:txBody>
      </p:sp>
      <p:sp>
        <p:nvSpPr>
          <p:cNvPr id="2" name="Content Placeholder 1">
            <a:extLst>
              <a:ext uri="{FF2B5EF4-FFF2-40B4-BE49-F238E27FC236}">
                <a16:creationId xmlns:a16="http://schemas.microsoft.com/office/drawing/2014/main" id="{EF3E3824-3464-58C0-464E-46494D8BFDDA}"/>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446710A0-BA7A-1881-4888-804AED31DE51}"/>
              </a:ext>
            </a:extLst>
          </p:cNvPr>
          <p:cNvSpPr>
            <a:spLocks noGrp="1"/>
          </p:cNvSpPr>
          <p:nvPr>
            <p:ph type="dt" sz="half" idx="10"/>
          </p:nvPr>
        </p:nvSpPr>
        <p:spPr/>
        <p:txBody>
          <a:bodyPr/>
          <a:lstStyle/>
          <a:p>
            <a:pPr>
              <a:defRPr/>
            </a:pPr>
            <a:fld id="{B8776A43-D69C-491B-A038-7A902A7457D1}" type="datetime1">
              <a:rPr lang="en-GB" smtClean="0"/>
              <a:pPr>
                <a:defRPr/>
              </a:pPr>
              <a:t>30/01/2025</a:t>
            </a:fld>
            <a:endParaRPr lang="en-GB" dirty="0"/>
          </a:p>
        </p:txBody>
      </p:sp>
      <p:sp>
        <p:nvSpPr>
          <p:cNvPr id="6" name="Slide Number Placeholder 5">
            <a:extLst>
              <a:ext uri="{FF2B5EF4-FFF2-40B4-BE49-F238E27FC236}">
                <a16:creationId xmlns:a16="http://schemas.microsoft.com/office/drawing/2014/main" id="{51361C61-A090-E306-23C7-AF83490693E0}"/>
              </a:ext>
            </a:extLst>
          </p:cNvPr>
          <p:cNvSpPr>
            <a:spLocks noGrp="1"/>
          </p:cNvSpPr>
          <p:nvPr>
            <p:ph type="sldNum" sz="quarter" idx="12"/>
          </p:nvPr>
        </p:nvSpPr>
        <p:spPr/>
        <p:txBody>
          <a:bodyPr/>
          <a:lstStyle/>
          <a:p>
            <a:pPr>
              <a:defRPr/>
            </a:pPr>
            <a:fld id="{D76B855D-E9CC-4FF8-AD85-6CDC7B89A0DE}" type="slidenum">
              <a:rPr lang="en-GB" smtClean="0"/>
              <a:pPr>
                <a:defRPr/>
              </a:pPr>
              <a:t>35</a:t>
            </a:fld>
            <a:endParaRPr lang="en-GB" dirty="0"/>
          </a:p>
        </p:txBody>
      </p:sp>
      <p:pic>
        <p:nvPicPr>
          <p:cNvPr id="3" name="Picture 2" descr="A screenshot of a computer&#10;&#10;Description automatically generated">
            <a:extLst>
              <a:ext uri="{FF2B5EF4-FFF2-40B4-BE49-F238E27FC236}">
                <a16:creationId xmlns:a16="http://schemas.microsoft.com/office/drawing/2014/main" id="{46B13454-1600-B8A0-C28F-279770E8F088}"/>
              </a:ext>
            </a:extLst>
          </p:cNvPr>
          <p:cNvPicPr>
            <a:picLocks noChangeAspect="1"/>
          </p:cNvPicPr>
          <p:nvPr/>
        </p:nvPicPr>
        <p:blipFill>
          <a:blip r:embed="rId2"/>
          <a:stretch>
            <a:fillRect/>
          </a:stretch>
        </p:blipFill>
        <p:spPr>
          <a:xfrm>
            <a:off x="407624" y="2053436"/>
            <a:ext cx="5296574" cy="306373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CCAD5B0A-8B6F-96E0-43CB-43CAE553B3C6}"/>
              </a:ext>
            </a:extLst>
          </p:cNvPr>
          <p:cNvPicPr>
            <a:picLocks noChangeAspect="1"/>
          </p:cNvPicPr>
          <p:nvPr/>
        </p:nvPicPr>
        <p:blipFill>
          <a:blip r:embed="rId3"/>
          <a:stretch>
            <a:fillRect/>
          </a:stretch>
        </p:blipFill>
        <p:spPr>
          <a:xfrm>
            <a:off x="6487804" y="1411402"/>
            <a:ext cx="4074285" cy="253925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9939DCC7-9159-930C-D7F5-4FCC2479BD5D}"/>
              </a:ext>
            </a:extLst>
          </p:cNvPr>
          <p:cNvPicPr>
            <a:picLocks noChangeAspect="1"/>
          </p:cNvPicPr>
          <p:nvPr/>
        </p:nvPicPr>
        <p:blipFill>
          <a:blip r:embed="rId4"/>
          <a:stretch>
            <a:fillRect/>
          </a:stretch>
        </p:blipFill>
        <p:spPr>
          <a:xfrm>
            <a:off x="6096000" y="3671370"/>
            <a:ext cx="5804199" cy="2508379"/>
          </a:xfrm>
          <a:prstGeom prst="rect">
            <a:avLst/>
          </a:prstGeom>
        </p:spPr>
      </p:pic>
    </p:spTree>
    <p:extLst>
      <p:ext uri="{BB962C8B-B14F-4D97-AF65-F5344CB8AC3E}">
        <p14:creationId xmlns:p14="http://schemas.microsoft.com/office/powerpoint/2010/main" val="2737222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DC1A7-A2E3-506B-6685-B3633C5D439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C86A46B-F41E-0B14-AEC1-4A675FA7098A}"/>
              </a:ext>
            </a:extLst>
          </p:cNvPr>
          <p:cNvSpPr>
            <a:spLocks noGrp="1"/>
          </p:cNvSpPr>
          <p:nvPr>
            <p:ph type="title"/>
          </p:nvPr>
        </p:nvSpPr>
        <p:spPr/>
        <p:txBody>
          <a:bodyPr/>
          <a:lstStyle/>
          <a:p>
            <a:r>
              <a:rPr lang="en-GB" dirty="0"/>
              <a:t>What this leads to ….</a:t>
            </a:r>
          </a:p>
        </p:txBody>
      </p:sp>
      <p:sp>
        <p:nvSpPr>
          <p:cNvPr id="2" name="Content Placeholder 1">
            <a:extLst>
              <a:ext uri="{FF2B5EF4-FFF2-40B4-BE49-F238E27FC236}">
                <a16:creationId xmlns:a16="http://schemas.microsoft.com/office/drawing/2014/main" id="{8430C414-9E6A-99C2-4D47-A55879D32E7B}"/>
              </a:ext>
            </a:extLst>
          </p:cNvPr>
          <p:cNvSpPr>
            <a:spLocks noGrp="1"/>
          </p:cNvSpPr>
          <p:nvPr>
            <p:ph idx="1"/>
          </p:nvPr>
        </p:nvSpPr>
        <p:spPr/>
        <p:txBody>
          <a:bodyPr/>
          <a:lstStyle/>
          <a:p>
            <a:r>
              <a:rPr lang="en-GB" dirty="0" err="1"/>
              <a:t>Venv</a:t>
            </a:r>
            <a:r>
              <a:rPr lang="en-GB" dirty="0"/>
              <a:t> Scripts (BASH)</a:t>
            </a:r>
          </a:p>
          <a:p>
            <a:pPr lvl="1"/>
            <a:r>
              <a:rPr lang="en-GB" dirty="0" err="1"/>
              <a:t>Shellcheck</a:t>
            </a:r>
            <a:r>
              <a:rPr lang="en-GB" dirty="0"/>
              <a:t>!</a:t>
            </a:r>
          </a:p>
          <a:p>
            <a:pPr lvl="1"/>
            <a:r>
              <a:rPr lang="en-GB" dirty="0"/>
              <a:t>Functions</a:t>
            </a:r>
          </a:p>
          <a:p>
            <a:pPr marL="457200" lvl="1" indent="0">
              <a:buNone/>
            </a:pPr>
            <a:endParaRPr lang="en-GB" dirty="0"/>
          </a:p>
        </p:txBody>
      </p:sp>
      <p:sp>
        <p:nvSpPr>
          <p:cNvPr id="4" name="Date Placeholder 3">
            <a:extLst>
              <a:ext uri="{FF2B5EF4-FFF2-40B4-BE49-F238E27FC236}">
                <a16:creationId xmlns:a16="http://schemas.microsoft.com/office/drawing/2014/main" id="{175C5CB5-8692-C32D-28B9-A4AC9714F098}"/>
              </a:ext>
            </a:extLst>
          </p:cNvPr>
          <p:cNvSpPr>
            <a:spLocks noGrp="1"/>
          </p:cNvSpPr>
          <p:nvPr>
            <p:ph type="dt" sz="half" idx="10"/>
          </p:nvPr>
        </p:nvSpPr>
        <p:spPr/>
        <p:txBody>
          <a:bodyPr/>
          <a:lstStyle/>
          <a:p>
            <a:pPr>
              <a:defRPr/>
            </a:pPr>
            <a:fld id="{B8776A43-D69C-491B-A038-7A902A7457D1}" type="datetime1">
              <a:rPr lang="en-GB" smtClean="0"/>
              <a:pPr>
                <a:defRPr/>
              </a:pPr>
              <a:t>30/01/2025</a:t>
            </a:fld>
            <a:endParaRPr lang="en-GB" dirty="0"/>
          </a:p>
        </p:txBody>
      </p:sp>
      <p:sp>
        <p:nvSpPr>
          <p:cNvPr id="6" name="Slide Number Placeholder 5">
            <a:extLst>
              <a:ext uri="{FF2B5EF4-FFF2-40B4-BE49-F238E27FC236}">
                <a16:creationId xmlns:a16="http://schemas.microsoft.com/office/drawing/2014/main" id="{C0B2CE33-9AEA-F8E9-BC4E-419DFF72AFE4}"/>
              </a:ext>
            </a:extLst>
          </p:cNvPr>
          <p:cNvSpPr>
            <a:spLocks noGrp="1"/>
          </p:cNvSpPr>
          <p:nvPr>
            <p:ph type="sldNum" sz="quarter" idx="12"/>
          </p:nvPr>
        </p:nvSpPr>
        <p:spPr/>
        <p:txBody>
          <a:bodyPr/>
          <a:lstStyle/>
          <a:p>
            <a:pPr>
              <a:defRPr/>
            </a:pPr>
            <a:fld id="{D76B855D-E9CC-4FF8-AD85-6CDC7B89A0DE}" type="slidenum">
              <a:rPr lang="en-GB" smtClean="0"/>
              <a:pPr>
                <a:defRPr/>
              </a:pPr>
              <a:t>36</a:t>
            </a:fld>
            <a:endParaRPr lang="en-GB" dirty="0"/>
          </a:p>
        </p:txBody>
      </p:sp>
      <p:pic>
        <p:nvPicPr>
          <p:cNvPr id="10" name="Content Placeholder 9" descr="A screenshot of a computer program&#10;&#10;Description automatically generated">
            <a:extLst>
              <a:ext uri="{FF2B5EF4-FFF2-40B4-BE49-F238E27FC236}">
                <a16:creationId xmlns:a16="http://schemas.microsoft.com/office/drawing/2014/main" id="{9A2FB12C-685D-86A9-A9C0-7DFDAC1AC2A2}"/>
              </a:ext>
            </a:extLst>
          </p:cNvPr>
          <p:cNvPicPr>
            <a:picLocks noGrp="1" noChangeAspect="1"/>
          </p:cNvPicPr>
          <p:nvPr>
            <p:ph sz="half" idx="4294967295"/>
          </p:nvPr>
        </p:nvPicPr>
        <p:blipFill>
          <a:blip r:embed="rId2"/>
          <a:stretch>
            <a:fillRect/>
          </a:stretch>
        </p:blipFill>
        <p:spPr>
          <a:xfrm>
            <a:off x="0" y="3429000"/>
            <a:ext cx="4324350" cy="2882900"/>
          </a:xfrm>
        </p:spPr>
      </p:pic>
      <p:pic>
        <p:nvPicPr>
          <p:cNvPr id="9" name="Picture 8" descr="A screenshot of a computer program&#10;&#10;Description automatically generated">
            <a:extLst>
              <a:ext uri="{FF2B5EF4-FFF2-40B4-BE49-F238E27FC236}">
                <a16:creationId xmlns:a16="http://schemas.microsoft.com/office/drawing/2014/main" id="{5971DF45-9B17-6093-2C4C-3A02239BFC2C}"/>
              </a:ext>
            </a:extLst>
          </p:cNvPr>
          <p:cNvPicPr>
            <a:picLocks noChangeAspect="1"/>
          </p:cNvPicPr>
          <p:nvPr/>
        </p:nvPicPr>
        <p:blipFill>
          <a:blip r:embed="rId3"/>
          <a:stretch>
            <a:fillRect/>
          </a:stretch>
        </p:blipFill>
        <p:spPr>
          <a:xfrm>
            <a:off x="5199488" y="1530606"/>
            <a:ext cx="6374630" cy="379678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44D990D8-BF90-C99A-78B8-9F862A8819E2}"/>
              </a:ext>
            </a:extLst>
          </p:cNvPr>
          <p:cNvPicPr>
            <a:picLocks noChangeAspect="1"/>
          </p:cNvPicPr>
          <p:nvPr/>
        </p:nvPicPr>
        <p:blipFill>
          <a:blip r:embed="rId4"/>
          <a:stretch>
            <a:fillRect/>
          </a:stretch>
        </p:blipFill>
        <p:spPr>
          <a:xfrm>
            <a:off x="5229414" y="3168724"/>
            <a:ext cx="6344704" cy="2865020"/>
          </a:xfrm>
          <a:prstGeom prst="rect">
            <a:avLst/>
          </a:prstGeom>
        </p:spPr>
      </p:pic>
    </p:spTree>
    <p:extLst>
      <p:ext uri="{BB962C8B-B14F-4D97-AF65-F5344CB8AC3E}">
        <p14:creationId xmlns:p14="http://schemas.microsoft.com/office/powerpoint/2010/main" val="2274060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Good practices </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idx="1"/>
          </p:nvPr>
        </p:nvSpPr>
        <p:spPr/>
        <p:txBody>
          <a:bodyPr rtlCol="0">
            <a:normAutofit/>
          </a:bodyPr>
          <a:lstStyle/>
          <a:p>
            <a:endParaRPr lang="en-GB" b="0" i="0">
              <a:solidFill>
                <a:srgbClr val="1C2B33"/>
              </a:solidFill>
              <a:effectLst/>
              <a:highlight>
                <a:srgbClr val="FFFFFF"/>
              </a:highlight>
              <a:latin typeface="Optimistic Text Normal"/>
            </a:endParaRPr>
          </a:p>
          <a:p>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A0049E6C-A679-4C7C-8933-B6C233DAFDBA}" type="datetime1">
              <a:rPr lang="en-GB" sz="1200" b="0" i="0" u="none" strike="noStrike" kern="1200" cap="none" spc="0" normalizeH="0" smtClean="0">
                <a:ln>
                  <a:noFill/>
                </a:ln>
                <a:solidFill>
                  <a:prstClr val="black">
                    <a:tint val="75000"/>
                  </a:prstClr>
                </a:solidFill>
                <a:effectLst/>
                <a:uLnTx/>
                <a:uFillTx/>
                <a:latin typeface="Calibri" panose="020F0502020204030204"/>
                <a:ea typeface="+mn-ea"/>
                <a:cs typeface="+mn-cs"/>
              </a:rPr>
              <a:t>30/01/2025</a:t>
            </a:fld>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12" name="Text Placeholder 11">
            <a:extLst>
              <a:ext uri="{FF2B5EF4-FFF2-40B4-BE49-F238E27FC236}">
                <a16:creationId xmlns:a16="http://schemas.microsoft.com/office/drawing/2014/main" id="{7B41D0FF-1EC9-C1D2-C1BE-EA0474EA12B6}"/>
              </a:ext>
            </a:extLst>
          </p:cNvPr>
          <p:cNvSpPr>
            <a:spLocks noGrp="1"/>
          </p:cNvSpPr>
          <p:nvPr>
            <p:ph type="body" idx="4294967295"/>
          </p:nvPr>
        </p:nvSpPr>
        <p:spPr>
          <a:xfrm>
            <a:off x="0" y="1681163"/>
            <a:ext cx="5157788" cy="823912"/>
          </a:xfrm>
        </p:spPr>
        <p:txBody>
          <a:bodyPr/>
          <a:lstStyle/>
          <a:p>
            <a:r>
              <a:rPr lang="en-GB" dirty="0"/>
              <a:t>The Turing Way</a:t>
            </a:r>
          </a:p>
        </p:txBody>
      </p:sp>
      <p:pic>
        <p:nvPicPr>
          <p:cNvPr id="16" name="Picture 15" descr="A person pushing a shopping cart&#10;&#10;Description automatically generated">
            <a:extLst>
              <a:ext uri="{FF2B5EF4-FFF2-40B4-BE49-F238E27FC236}">
                <a16:creationId xmlns:a16="http://schemas.microsoft.com/office/drawing/2014/main" id="{D7C631A9-D692-3CB2-267A-3F6DEDE29E94}"/>
              </a:ext>
            </a:extLst>
          </p:cNvPr>
          <p:cNvPicPr>
            <a:picLocks noChangeAspect="1"/>
          </p:cNvPicPr>
          <p:nvPr/>
        </p:nvPicPr>
        <p:blipFill>
          <a:blip r:embed="rId3"/>
          <a:stretch>
            <a:fillRect/>
          </a:stretch>
        </p:blipFill>
        <p:spPr>
          <a:xfrm>
            <a:off x="3581400" y="1852536"/>
            <a:ext cx="6579742" cy="4437671"/>
          </a:xfrm>
          <a:prstGeom prst="rect">
            <a:avLst/>
          </a:prstGeom>
        </p:spPr>
      </p:pic>
    </p:spTree>
    <p:extLst>
      <p:ext uri="{BB962C8B-B14F-4D97-AF65-F5344CB8AC3E}">
        <p14:creationId xmlns:p14="http://schemas.microsoft.com/office/powerpoint/2010/main" val="99325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E3D13-9478-AEF5-912A-991DF3CAFC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B055BFB-B183-BA2A-4761-DE235F6E1767}"/>
              </a:ext>
            </a:extLst>
          </p:cNvPr>
          <p:cNvSpPr>
            <a:spLocks noGrp="1"/>
          </p:cNvSpPr>
          <p:nvPr>
            <p:ph type="title"/>
          </p:nvPr>
        </p:nvSpPr>
        <p:spPr/>
        <p:txBody>
          <a:bodyPr>
            <a:normAutofit/>
          </a:bodyPr>
          <a:lstStyle/>
          <a:p>
            <a:r>
              <a:rPr lang="en-GB" b="1" i="0" dirty="0">
                <a:solidFill>
                  <a:schemeClr val="bg1">
                    <a:lumMod val="50000"/>
                  </a:schemeClr>
                </a:solidFill>
                <a:effectLst/>
                <a:latin typeface="Georgia" panose="02040502050405020303" pitchFamily="18" charset="0"/>
              </a:rPr>
              <a:t>Installing Python Packages from setup.py </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08F15C8A-91C3-E763-CB79-9E6043C62CEB}"/>
              </a:ext>
            </a:extLst>
          </p:cNvPr>
          <p:cNvSpPr txBox="1"/>
          <p:nvPr/>
        </p:nvSpPr>
        <p:spPr>
          <a:xfrm>
            <a:off x="838200" y="1690688"/>
            <a:ext cx="9326877" cy="830997"/>
          </a:xfrm>
          <a:prstGeom prst="rect">
            <a:avLst/>
          </a:prstGeom>
          <a:noFill/>
        </p:spPr>
        <p:txBody>
          <a:bodyPr wrap="square">
            <a:spAutoFit/>
          </a:bodyPr>
          <a:lstStyle/>
          <a:p>
            <a:pPr fontAlgn="base"/>
            <a:endParaRPr lang="en-GB" sz="2400" b="0" i="0" dirty="0">
              <a:solidFill>
                <a:srgbClr val="212529"/>
              </a:solidFill>
              <a:effectLst/>
              <a:latin typeface="Libre Franklin" panose="020B0604020202020204" pitchFamily="2" charset="0"/>
            </a:endParaRPr>
          </a:p>
          <a:p>
            <a:pPr fontAlgn="base"/>
            <a:r>
              <a:rPr lang="en-GB" sz="2400" dirty="0">
                <a:solidFill>
                  <a:srgbClr val="212529"/>
                </a:solidFill>
                <a:latin typeface="Libre Franklin" panose="020B0604020202020204" pitchFamily="2" charset="0"/>
                <a:ea typeface="Times New Roman" panose="02020603050405020304" pitchFamily="18" charset="0"/>
              </a:rPr>
              <a:t>Llama Example</a:t>
            </a:r>
            <a:endParaRPr lang="en-GB" sz="2400" dirty="0">
              <a:effectLst/>
              <a:latin typeface="Arial" panose="020B0604020202020204" pitchFamily="34" charset="0"/>
              <a:ea typeface="Times New Roman" panose="02020603050405020304" pitchFamily="18" charset="0"/>
            </a:endParaRPr>
          </a:p>
        </p:txBody>
      </p:sp>
      <p:grpSp>
        <p:nvGrpSpPr>
          <p:cNvPr id="3" name="Group 2">
            <a:extLst>
              <a:ext uri="{FF2B5EF4-FFF2-40B4-BE49-F238E27FC236}">
                <a16:creationId xmlns:a16="http://schemas.microsoft.com/office/drawing/2014/main" id="{CFF5DDD9-441E-360F-2ABA-6CF509730588}"/>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F6168DAE-D034-7FAB-3A0F-D444158FFE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81697449-69B3-434E-0FEC-32D15375AF21}"/>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768882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9348A-0F95-6730-451C-A922713B79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606F76-69F7-BDFA-F91C-C0E977ECCFC1}"/>
              </a:ext>
            </a:extLst>
          </p:cNvPr>
          <p:cNvSpPr>
            <a:spLocks noGrp="1"/>
          </p:cNvSpPr>
          <p:nvPr>
            <p:ph type="title"/>
          </p:nvPr>
        </p:nvSpPr>
        <p:spPr/>
        <p:txBody>
          <a:bodyPr>
            <a:normAutofit/>
          </a:bodyPr>
          <a:lstStyle/>
          <a:p>
            <a:r>
              <a:rPr lang="en-GB" sz="2400" b="1" dirty="0">
                <a:solidFill>
                  <a:schemeClr val="bg1">
                    <a:lumMod val="50000"/>
                  </a:schemeClr>
                </a:solidFill>
                <a:latin typeface="Georgia" panose="02040502050405020303" pitchFamily="18" charset="0"/>
              </a:rPr>
              <a:t>Bash </a:t>
            </a:r>
          </a:p>
        </p:txBody>
      </p:sp>
      <p:grpSp>
        <p:nvGrpSpPr>
          <p:cNvPr id="3" name="Group 2">
            <a:extLst>
              <a:ext uri="{FF2B5EF4-FFF2-40B4-BE49-F238E27FC236}">
                <a16:creationId xmlns:a16="http://schemas.microsoft.com/office/drawing/2014/main" id="{94161BDB-1BF0-4C57-A0CB-67D03C1EFA9C}"/>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5AB89DB-649E-381B-6D39-E18C18D4D0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C0304FE3-B559-FA61-3740-99680FB34A8E}"/>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69A21404-7060-0AD9-47AA-E26216A4E5E8}"/>
              </a:ext>
            </a:extLst>
          </p:cNvPr>
          <p:cNvSpPr txBox="1"/>
          <p:nvPr/>
        </p:nvSpPr>
        <p:spPr>
          <a:xfrm>
            <a:off x="838200" y="1633538"/>
            <a:ext cx="11020425" cy="830997"/>
          </a:xfrm>
          <a:prstGeom prst="rect">
            <a:avLst/>
          </a:prstGeom>
          <a:noFill/>
        </p:spPr>
        <p:txBody>
          <a:bodyPr wrap="square">
            <a:spAutoFit/>
          </a:bodyPr>
          <a:lstStyle/>
          <a:p>
            <a:pPr algn="l"/>
            <a:r>
              <a:rPr lang="en-GB" sz="2400" dirty="0">
                <a:latin typeface="Libre Franklin" pitchFamily="2" charset="0"/>
              </a:rPr>
              <a:t> The main Apptainer: </a:t>
            </a:r>
          </a:p>
          <a:p>
            <a:pPr marL="342900" indent="-342900" algn="l">
              <a:buFont typeface="Arial" panose="020B0604020202020204" pitchFamily="34" charset="0"/>
              <a:buChar char="•"/>
            </a:pPr>
            <a:r>
              <a:rPr lang="en-GB" sz="2400" dirty="0">
                <a:latin typeface="Libre Franklin" pitchFamily="2" charset="0"/>
              </a:rPr>
              <a:t> </a:t>
            </a:r>
            <a:r>
              <a:rPr lang="en-GB" sz="2400" b="1" dirty="0">
                <a:latin typeface="Libre Franklin" pitchFamily="2" charset="0"/>
              </a:rPr>
              <a:t>download</a:t>
            </a:r>
            <a:r>
              <a:rPr lang="en-GB" sz="2400" dirty="0">
                <a:latin typeface="Libre Franklin" pitchFamily="2" charset="0"/>
              </a:rPr>
              <a:t>: your </a:t>
            </a:r>
            <a:r>
              <a:rPr lang="en-GB" sz="2400" dirty="0" err="1">
                <a:latin typeface="Libre Franklin" pitchFamily="2" charset="0"/>
              </a:rPr>
              <a:t>tinyllama</a:t>
            </a:r>
            <a:r>
              <a:rPr lang="en-GB" sz="2400" dirty="0">
                <a:latin typeface="Libre Franklin" pitchFamily="2" charset="0"/>
              </a:rPr>
              <a:t> container </a:t>
            </a:r>
          </a:p>
        </p:txBody>
      </p:sp>
      <p:sp>
        <p:nvSpPr>
          <p:cNvPr id="6" name="Rectangle 1">
            <a:extLst>
              <a:ext uri="{FF2B5EF4-FFF2-40B4-BE49-F238E27FC236}">
                <a16:creationId xmlns:a16="http://schemas.microsoft.com/office/drawing/2014/main" id="{BE52774D-71A5-709B-A38C-4402251EAE91}"/>
              </a:ext>
            </a:extLst>
          </p:cNvPr>
          <p:cNvSpPr>
            <a:spLocks noChangeArrowheads="1"/>
          </p:cNvSpPr>
          <p:nvPr/>
        </p:nvSpPr>
        <p:spPr bwMode="auto">
          <a:xfrm>
            <a:off x="0" y="58051"/>
            <a:ext cx="65" cy="341099"/>
          </a:xfrm>
          <a:prstGeom prst="rect">
            <a:avLst/>
          </a:prstGeom>
          <a:solidFill>
            <a:srgbClr val="F7F5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91D11F5-133A-DBC6-1D61-F1293593A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33538"/>
            <a:ext cx="8585641" cy="5054860"/>
          </a:xfrm>
          <a:prstGeom prst="rect">
            <a:avLst/>
          </a:prstGeom>
        </p:spPr>
      </p:pic>
    </p:spTree>
    <p:extLst>
      <p:ext uri="{BB962C8B-B14F-4D97-AF65-F5344CB8AC3E}">
        <p14:creationId xmlns:p14="http://schemas.microsoft.com/office/powerpoint/2010/main" val="52704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06A26-86E0-A2CA-8D9E-3DA7054980C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054872-F1F5-92C8-F727-8C02503C9570}"/>
              </a:ext>
            </a:extLst>
          </p:cNvPr>
          <p:cNvSpPr>
            <a:spLocks noGrp="1"/>
          </p:cNvSpPr>
          <p:nvPr>
            <p:ph type="title"/>
          </p:nvPr>
        </p:nvSpPr>
        <p:spPr/>
        <p:txBody>
          <a:bodyPr>
            <a:normAutofit/>
          </a:bodyPr>
          <a:lstStyle/>
          <a:p>
            <a:r>
              <a:rPr lang="en-GB" sz="4800" b="1" dirty="0">
                <a:solidFill>
                  <a:schemeClr val="bg1">
                    <a:lumMod val="50000"/>
                  </a:schemeClr>
                </a:solidFill>
                <a:latin typeface="Georgia" panose="02040502050405020303" pitchFamily="18" charset="0"/>
              </a:rPr>
              <a:t>Python Environment Modules</a:t>
            </a:r>
          </a:p>
        </p:txBody>
      </p:sp>
      <p:grpSp>
        <p:nvGrpSpPr>
          <p:cNvPr id="3" name="Group 2">
            <a:extLst>
              <a:ext uri="{FF2B5EF4-FFF2-40B4-BE49-F238E27FC236}">
                <a16:creationId xmlns:a16="http://schemas.microsoft.com/office/drawing/2014/main" id="{6FEA6B4D-3AD6-236E-F96A-A24F1A720681}"/>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A4117F58-1866-47D8-77EA-98FB1D4025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E207DF8E-54CA-BC98-5536-10A645852694}"/>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16B14D3F-3A0C-EFB7-6E9E-1EA907D0CB5C}"/>
              </a:ext>
            </a:extLst>
          </p:cNvPr>
          <p:cNvSpPr txBox="1"/>
          <p:nvPr/>
        </p:nvSpPr>
        <p:spPr>
          <a:xfrm>
            <a:off x="838200" y="1633538"/>
            <a:ext cx="11020425" cy="4154984"/>
          </a:xfrm>
          <a:prstGeom prst="rect">
            <a:avLst/>
          </a:prstGeom>
          <a:noFill/>
        </p:spPr>
        <p:txBody>
          <a:bodyPr wrap="square">
            <a:spAutoFit/>
          </a:bodyPr>
          <a:lstStyle/>
          <a:p>
            <a:pPr algn="l"/>
            <a:r>
              <a:rPr lang="en-GB" sz="2400" dirty="0">
                <a:latin typeface="Libre Franklin" pitchFamily="2" charset="0"/>
              </a:rPr>
              <a:t>Python environment modules</a:t>
            </a:r>
          </a:p>
          <a:p>
            <a:pPr algn="l"/>
            <a:r>
              <a:rPr lang="en-GB" sz="2400" dirty="0">
                <a:latin typeface="Libre Franklin" pitchFamily="2" charset="0"/>
              </a:rPr>
              <a:t>Baskerville runs a version of the Linux operating systems that includes Python 3.6. Many users will prefer to use newer versions of Python provided via the environment module system. </a:t>
            </a:r>
          </a:p>
          <a:p>
            <a:pPr algn="l"/>
            <a:r>
              <a:rPr lang="en-GB" sz="2400" dirty="0">
                <a:latin typeface="Libre Franklin" pitchFamily="2" charset="0"/>
              </a:rPr>
              <a:t>Scientific packages provided via the module system will be built and configured for these newer versions and not the default OS level Python installation. Use module spider Python to query the available Python builds, and then load using (for example):</a:t>
            </a:r>
          </a:p>
          <a:p>
            <a:pPr algn="l"/>
            <a:endParaRPr lang="en-GB" sz="2400" dirty="0">
              <a:latin typeface="Libre Franklin" pitchFamily="2" charset="0"/>
            </a:endParaRPr>
          </a:p>
          <a:p>
            <a:pPr algn="l"/>
            <a:endParaRPr lang="en-GB" sz="2400" dirty="0">
              <a:latin typeface="Libre Franklin" pitchFamily="2" charset="0"/>
            </a:endParaRPr>
          </a:p>
          <a:p>
            <a:pPr algn="l"/>
            <a:r>
              <a:rPr lang="en-GB" sz="2400" dirty="0">
                <a:latin typeface="Libre Franklin" pitchFamily="2" charset="0"/>
              </a:rPr>
              <a:t>Invoking python will now utilise the newer version.</a:t>
            </a:r>
          </a:p>
        </p:txBody>
      </p:sp>
      <p:sp>
        <p:nvSpPr>
          <p:cNvPr id="6" name="Rectangle 5">
            <a:extLst>
              <a:ext uri="{FF2B5EF4-FFF2-40B4-BE49-F238E27FC236}">
                <a16:creationId xmlns:a16="http://schemas.microsoft.com/office/drawing/2014/main" id="{3347FF6F-CC08-F2DC-F986-CB8F89CD159A}"/>
              </a:ext>
            </a:extLst>
          </p:cNvPr>
          <p:cNvSpPr>
            <a:spLocks noChangeArrowheads="1"/>
          </p:cNvSpPr>
          <p:nvPr/>
        </p:nvSpPr>
        <p:spPr bwMode="auto">
          <a:xfrm>
            <a:off x="838200" y="4723696"/>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2400" dirty="0">
                <a:latin typeface="Libre Franklin" pitchFamily="2" charset="0"/>
              </a:rPr>
              <a:t>[user@node01 ~]$ module load </a:t>
            </a:r>
            <a:r>
              <a:rPr lang="en-GB" sz="2400" dirty="0" err="1">
                <a:latin typeface="Libre Franklin" pitchFamily="2" charset="0"/>
              </a:rPr>
              <a:t>GCCcore</a:t>
            </a:r>
            <a:r>
              <a:rPr lang="en-GB" sz="2400" dirty="0">
                <a:latin typeface="Libre Franklin" pitchFamily="2" charset="0"/>
              </a:rPr>
              <a:t>/13.2.0 Python/3.11.5</a:t>
            </a:r>
            <a:endParaRPr kumimoji="0" lang="en-US" altLang="en-US" sz="2400" b="0" i="0" u="none" strike="noStrike" cap="none" normalizeH="0" baseline="0" dirty="0">
              <a:ln>
                <a:noFill/>
              </a:ln>
              <a:solidFill>
                <a:schemeClr val="bg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8DBD2DB6-B848-2993-1026-D36D35BDA40F}"/>
              </a:ext>
            </a:extLst>
          </p:cNvPr>
          <p:cNvSpPr>
            <a:spLocks noChangeArrowheads="1"/>
          </p:cNvSpPr>
          <p:nvPr/>
        </p:nvSpPr>
        <p:spPr bwMode="auto">
          <a:xfrm>
            <a:off x="854676" y="5895852"/>
            <a:ext cx="9326877"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2400" dirty="0">
                <a:latin typeface="Libre Franklin" pitchFamily="2" charset="0"/>
              </a:rPr>
              <a:t>[user@node01 ~]$ python –version   3.11.5</a:t>
            </a:r>
            <a:endParaRPr kumimoji="0" lang="en-US" altLang="en-US" sz="24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423604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08F1D-7F64-C0FB-4EDA-61B69C22722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FF3205-0751-68B0-DB68-38578D270E8E}"/>
              </a:ext>
            </a:extLst>
          </p:cNvPr>
          <p:cNvSpPr>
            <a:spLocks noGrp="1"/>
          </p:cNvSpPr>
          <p:nvPr>
            <p:ph type="title"/>
          </p:nvPr>
        </p:nvSpPr>
        <p:spPr/>
        <p:txBody>
          <a:bodyPr>
            <a:normAutofit/>
          </a:bodyPr>
          <a:lstStyle/>
          <a:p>
            <a:r>
              <a:rPr lang="en-GB" sz="2400" b="1" dirty="0" err="1">
                <a:solidFill>
                  <a:schemeClr val="bg1">
                    <a:lumMod val="50000"/>
                  </a:schemeClr>
                </a:solidFill>
                <a:latin typeface="Georgia" panose="02040502050405020303" pitchFamily="18" charset="0"/>
              </a:rPr>
              <a:t>VSCode</a:t>
            </a:r>
            <a:r>
              <a:rPr lang="en-GB" sz="2400" b="1" dirty="0">
                <a:solidFill>
                  <a:schemeClr val="bg1">
                    <a:lumMod val="50000"/>
                  </a:schemeClr>
                </a:solidFill>
                <a:latin typeface="Georgia" panose="02040502050405020303" pitchFamily="18" charset="0"/>
              </a:rPr>
              <a:t> Tunnelling</a:t>
            </a:r>
          </a:p>
        </p:txBody>
      </p:sp>
      <p:grpSp>
        <p:nvGrpSpPr>
          <p:cNvPr id="3" name="Group 2">
            <a:extLst>
              <a:ext uri="{FF2B5EF4-FFF2-40B4-BE49-F238E27FC236}">
                <a16:creationId xmlns:a16="http://schemas.microsoft.com/office/drawing/2014/main" id="{BFFF485B-323C-77B0-44C9-95D60726CC1B}"/>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05B3863F-DE36-2DCD-8101-D8AA33D03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8023A999-A411-3A8F-83B8-B47868B5FC74}"/>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6" name="Rectangle 1">
            <a:extLst>
              <a:ext uri="{FF2B5EF4-FFF2-40B4-BE49-F238E27FC236}">
                <a16:creationId xmlns:a16="http://schemas.microsoft.com/office/drawing/2014/main" id="{CC4D1036-001D-BAAB-12A7-9CBD56F2CED5}"/>
              </a:ext>
            </a:extLst>
          </p:cNvPr>
          <p:cNvSpPr>
            <a:spLocks noChangeArrowheads="1"/>
          </p:cNvSpPr>
          <p:nvPr/>
        </p:nvSpPr>
        <p:spPr bwMode="auto">
          <a:xfrm>
            <a:off x="654908" y="3738738"/>
            <a:ext cx="65" cy="341099"/>
          </a:xfrm>
          <a:prstGeom prst="rect">
            <a:avLst/>
          </a:prstGeom>
          <a:solidFill>
            <a:srgbClr val="F7F5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computer&#10;&#10;Description automatically generated">
            <a:extLst>
              <a:ext uri="{FF2B5EF4-FFF2-40B4-BE49-F238E27FC236}">
                <a16:creationId xmlns:a16="http://schemas.microsoft.com/office/drawing/2014/main" id="{9091F31E-3584-FC2E-7ACE-BE83AAA4E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65" y="676581"/>
            <a:ext cx="11542091" cy="4599755"/>
          </a:xfrm>
          <a:prstGeom prst="rect">
            <a:avLst/>
          </a:prstGeom>
        </p:spPr>
      </p:pic>
    </p:spTree>
    <p:extLst>
      <p:ext uri="{BB962C8B-B14F-4D97-AF65-F5344CB8AC3E}">
        <p14:creationId xmlns:p14="http://schemas.microsoft.com/office/powerpoint/2010/main" val="419820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EADD-E39A-D28B-C977-3DDB3ADFD74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15BEEB6-C725-DA9B-B312-329C730D86A9}"/>
              </a:ext>
            </a:extLst>
          </p:cNvPr>
          <p:cNvSpPr>
            <a:spLocks noGrp="1"/>
          </p:cNvSpPr>
          <p:nvPr>
            <p:ph type="title"/>
          </p:nvPr>
        </p:nvSpPr>
        <p:spPr/>
        <p:txBody>
          <a:bodyPr>
            <a:normAutofit/>
          </a:bodyPr>
          <a:lstStyle/>
          <a:p>
            <a:r>
              <a:rPr lang="en-GB" sz="2400" b="1" dirty="0" err="1">
                <a:solidFill>
                  <a:schemeClr val="bg1">
                    <a:lumMod val="50000"/>
                  </a:schemeClr>
                </a:solidFill>
                <a:latin typeface="Georgia" panose="02040502050405020303" pitchFamily="18" charset="0"/>
              </a:rPr>
              <a:t>VSCode</a:t>
            </a:r>
            <a:r>
              <a:rPr lang="en-GB" sz="2400" b="1" dirty="0">
                <a:solidFill>
                  <a:schemeClr val="bg1">
                    <a:lumMod val="50000"/>
                  </a:schemeClr>
                </a:solidFill>
                <a:latin typeface="Georgia" panose="02040502050405020303" pitchFamily="18" charset="0"/>
              </a:rPr>
              <a:t> Tunnelling</a:t>
            </a:r>
          </a:p>
        </p:txBody>
      </p:sp>
      <p:grpSp>
        <p:nvGrpSpPr>
          <p:cNvPr id="3" name="Group 2">
            <a:extLst>
              <a:ext uri="{FF2B5EF4-FFF2-40B4-BE49-F238E27FC236}">
                <a16:creationId xmlns:a16="http://schemas.microsoft.com/office/drawing/2014/main" id="{C6650248-D577-BDB7-3A57-806B323FB04C}"/>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1468C07C-28BF-7F99-8D01-61D462B0F4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52865D42-6E6A-1EE1-054D-FB43C9E53CD7}"/>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6" name="Rectangle 1">
            <a:extLst>
              <a:ext uri="{FF2B5EF4-FFF2-40B4-BE49-F238E27FC236}">
                <a16:creationId xmlns:a16="http://schemas.microsoft.com/office/drawing/2014/main" id="{BB4B98F5-17F6-E5AF-BC88-0853F0AE189F}"/>
              </a:ext>
            </a:extLst>
          </p:cNvPr>
          <p:cNvSpPr>
            <a:spLocks noChangeArrowheads="1"/>
          </p:cNvSpPr>
          <p:nvPr/>
        </p:nvSpPr>
        <p:spPr bwMode="auto">
          <a:xfrm>
            <a:off x="654908" y="3738738"/>
            <a:ext cx="65" cy="341099"/>
          </a:xfrm>
          <a:prstGeom prst="rect">
            <a:avLst/>
          </a:prstGeom>
          <a:solidFill>
            <a:srgbClr val="F7F5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2AECA64B-9EAE-0443-D487-A8FDA30DB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990" y="812873"/>
            <a:ext cx="11094020" cy="3848298"/>
          </a:xfrm>
          <a:prstGeom prst="rect">
            <a:avLst/>
          </a:prstGeom>
        </p:spPr>
      </p:pic>
    </p:spTree>
    <p:extLst>
      <p:ext uri="{BB962C8B-B14F-4D97-AF65-F5344CB8AC3E}">
        <p14:creationId xmlns:p14="http://schemas.microsoft.com/office/powerpoint/2010/main" val="2197435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1A9D1-DD34-7877-033A-8182389B525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B64D0C-B333-1EE3-F579-FB3825BBB156}"/>
              </a:ext>
            </a:extLst>
          </p:cNvPr>
          <p:cNvSpPr>
            <a:spLocks noGrp="1"/>
          </p:cNvSpPr>
          <p:nvPr>
            <p:ph type="title"/>
          </p:nvPr>
        </p:nvSpPr>
        <p:spPr/>
        <p:txBody>
          <a:bodyPr>
            <a:normAutofit/>
          </a:bodyPr>
          <a:lstStyle/>
          <a:p>
            <a:r>
              <a:rPr lang="en-GB" sz="2400" b="1" dirty="0" err="1">
                <a:solidFill>
                  <a:schemeClr val="bg1">
                    <a:lumMod val="50000"/>
                  </a:schemeClr>
                </a:solidFill>
                <a:latin typeface="Georgia" panose="02040502050405020303" pitchFamily="18" charset="0"/>
              </a:rPr>
              <a:t>VSCode</a:t>
            </a:r>
            <a:r>
              <a:rPr lang="en-GB" sz="2400" b="1" dirty="0">
                <a:solidFill>
                  <a:schemeClr val="bg1">
                    <a:lumMod val="50000"/>
                  </a:schemeClr>
                </a:solidFill>
                <a:latin typeface="Georgia" panose="02040502050405020303" pitchFamily="18" charset="0"/>
              </a:rPr>
              <a:t> Tunnelling</a:t>
            </a:r>
          </a:p>
        </p:txBody>
      </p:sp>
      <p:grpSp>
        <p:nvGrpSpPr>
          <p:cNvPr id="3" name="Group 2">
            <a:extLst>
              <a:ext uri="{FF2B5EF4-FFF2-40B4-BE49-F238E27FC236}">
                <a16:creationId xmlns:a16="http://schemas.microsoft.com/office/drawing/2014/main" id="{60C795FC-E87D-A087-AC96-ADB669427ABF}"/>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022F6F8B-FB6C-8F23-CD0D-0C3DCC9507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898C9A3-7970-1360-0707-82CC317C8CF6}"/>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6" name="Rectangle 1">
            <a:extLst>
              <a:ext uri="{FF2B5EF4-FFF2-40B4-BE49-F238E27FC236}">
                <a16:creationId xmlns:a16="http://schemas.microsoft.com/office/drawing/2014/main" id="{5AE1317E-122F-A4CB-1D19-898D8F4C0D75}"/>
              </a:ext>
            </a:extLst>
          </p:cNvPr>
          <p:cNvSpPr>
            <a:spLocks noChangeArrowheads="1"/>
          </p:cNvSpPr>
          <p:nvPr/>
        </p:nvSpPr>
        <p:spPr bwMode="auto">
          <a:xfrm>
            <a:off x="654908" y="3738738"/>
            <a:ext cx="65" cy="341099"/>
          </a:xfrm>
          <a:prstGeom prst="rect">
            <a:avLst/>
          </a:prstGeom>
          <a:solidFill>
            <a:srgbClr val="F7F5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9D20E774-B4A7-C731-71BB-6697E285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773" y="692984"/>
            <a:ext cx="11754454" cy="4261069"/>
          </a:xfrm>
          <a:prstGeom prst="rect">
            <a:avLst/>
          </a:prstGeom>
        </p:spPr>
      </p:pic>
    </p:spTree>
    <p:extLst>
      <p:ext uri="{BB962C8B-B14F-4D97-AF65-F5344CB8AC3E}">
        <p14:creationId xmlns:p14="http://schemas.microsoft.com/office/powerpoint/2010/main" val="20529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Why Container Environments</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6" name="TextBox 5">
            <a:extLst>
              <a:ext uri="{FF2B5EF4-FFF2-40B4-BE49-F238E27FC236}">
                <a16:creationId xmlns:a16="http://schemas.microsoft.com/office/drawing/2014/main" id="{C064B22D-FBE1-CFE5-884B-6159D232074A}"/>
              </a:ext>
            </a:extLst>
          </p:cNvPr>
          <p:cNvSpPr txBox="1"/>
          <p:nvPr/>
        </p:nvSpPr>
        <p:spPr>
          <a:xfrm>
            <a:off x="838200" y="1690688"/>
            <a:ext cx="9326877" cy="4893647"/>
          </a:xfrm>
          <a:prstGeom prst="rect">
            <a:avLst/>
          </a:prstGeom>
          <a:noFill/>
        </p:spPr>
        <p:txBody>
          <a:bodyPr wrap="square">
            <a:spAutoFit/>
          </a:bodyPr>
          <a:lstStyle/>
          <a:p>
            <a:pPr algn="l"/>
            <a:r>
              <a:rPr lang="en-GB" sz="2400" b="1" i="0" dirty="0">
                <a:solidFill>
                  <a:srgbClr val="212529"/>
                </a:solidFill>
                <a:effectLst/>
                <a:latin typeface="Libre Franklin" pitchFamily="2" charset="0"/>
              </a:rPr>
              <a:t>Deploying</a:t>
            </a:r>
            <a:r>
              <a:rPr lang="en-GB" sz="2400" b="0" i="0" dirty="0">
                <a:solidFill>
                  <a:srgbClr val="212529"/>
                </a:solidFill>
                <a:effectLst/>
                <a:latin typeface="Libre Franklin" pitchFamily="2" charset="0"/>
              </a:rPr>
              <a:t> </a:t>
            </a:r>
            <a:r>
              <a:rPr lang="en-GB" sz="2400" b="1" i="0" dirty="0">
                <a:solidFill>
                  <a:srgbClr val="212529"/>
                </a:solidFill>
                <a:effectLst/>
                <a:latin typeface="Libre Franklin" pitchFamily="2" charset="0"/>
              </a:rPr>
              <a:t>Applications</a:t>
            </a:r>
            <a:r>
              <a:rPr lang="en-GB" sz="2400" b="0" i="0" dirty="0">
                <a:solidFill>
                  <a:srgbClr val="212529"/>
                </a:solidFill>
                <a:effectLst/>
                <a:latin typeface="Libre Franklin" pitchFamily="2" charset="0"/>
              </a:rPr>
              <a:t>:</a:t>
            </a:r>
          </a:p>
          <a:p>
            <a:pPr algn="l"/>
            <a:r>
              <a:rPr lang="en-GB" sz="2400" b="0" i="0" dirty="0">
                <a:solidFill>
                  <a:srgbClr val="212529"/>
                </a:solidFill>
                <a:effectLst/>
                <a:latin typeface="Libre Franklin" pitchFamily="2" charset="0"/>
              </a:rPr>
              <a:t>Building software is often a complicated business, particularly on a shared and multi-tenant systems:</a:t>
            </a:r>
          </a:p>
          <a:p>
            <a:pPr algn="l"/>
            <a:r>
              <a:rPr lang="en-GB" sz="2400" b="0" i="0" dirty="0">
                <a:solidFill>
                  <a:srgbClr val="212529"/>
                </a:solidFill>
                <a:effectLst/>
                <a:latin typeface="Libre Franklin" pitchFamily="2" charset="0"/>
              </a:rPr>
              <a:t>   - HPC clusters have typically very specialized software stacks which might not adapt well to general purpose applications.</a:t>
            </a:r>
          </a:p>
          <a:p>
            <a:pPr algn="l"/>
            <a:r>
              <a:rPr lang="en-GB" sz="2400" b="0" i="0" dirty="0">
                <a:solidFill>
                  <a:srgbClr val="212529"/>
                </a:solidFill>
                <a:effectLst/>
                <a:latin typeface="Libre Franklin" pitchFamily="2" charset="0"/>
              </a:rPr>
              <a:t>   - OS installations are streamlined. </a:t>
            </a:r>
          </a:p>
          <a:p>
            <a:pPr algn="l"/>
            <a:r>
              <a:rPr lang="en-GB" sz="2400" b="0" i="0" dirty="0">
                <a:solidFill>
                  <a:srgbClr val="212529"/>
                </a:solidFill>
                <a:effectLst/>
                <a:latin typeface="Libre Franklin" pitchFamily="2" charset="0"/>
              </a:rPr>
              <a:t>Some applications might need dependencies that are not readily available and complex to build from source.</a:t>
            </a:r>
          </a:p>
          <a:p>
            <a:pPr algn="l"/>
            <a:r>
              <a:rPr lang="en-GB" sz="2400" b="0" i="0" dirty="0">
                <a:solidFill>
                  <a:srgbClr val="212529"/>
                </a:solidFill>
                <a:effectLst/>
                <a:latin typeface="Libre Franklin" pitchFamily="2" charset="0"/>
              </a:rPr>
              <a:t>   - End users use Ubuntu, cluster typically use RHEL, or  other specialized OS.  </a:t>
            </a:r>
          </a:p>
          <a:p>
            <a:pPr algn="l"/>
            <a:r>
              <a:rPr lang="en-GB" sz="2400" dirty="0">
                <a:solidFill>
                  <a:srgbClr val="212529"/>
                </a:solidFill>
                <a:latin typeface="Libre Franklin" pitchFamily="2" charset="0"/>
              </a:rPr>
              <a:t>            </a:t>
            </a:r>
            <a:r>
              <a:rPr lang="en-GB" sz="2400" b="1" i="1" dirty="0" err="1">
                <a:solidFill>
                  <a:srgbClr val="212529"/>
                </a:solidFill>
                <a:effectLst/>
                <a:latin typeface="Libre Franklin" pitchFamily="2" charset="0"/>
              </a:rPr>
              <a:t>sudo</a:t>
            </a:r>
            <a:r>
              <a:rPr lang="en-GB" sz="2400" b="1" i="1" dirty="0">
                <a:solidFill>
                  <a:srgbClr val="212529"/>
                </a:solidFill>
                <a:effectLst/>
                <a:latin typeface="Libre Franklin" pitchFamily="2" charset="0"/>
              </a:rPr>
              <a:t> apt-get install</a:t>
            </a:r>
            <a:r>
              <a:rPr lang="en-GB" sz="2400" b="0" i="0" dirty="0">
                <a:solidFill>
                  <a:srgbClr val="212529"/>
                </a:solidFill>
                <a:effectLst/>
                <a:latin typeface="Libre Franklin" pitchFamily="2" charset="0"/>
              </a:rPr>
              <a:t>  will not work !!!!!</a:t>
            </a:r>
          </a:p>
          <a:p>
            <a:pPr algn="l"/>
            <a:r>
              <a:rPr lang="en-GB" sz="2400" b="0" i="0" dirty="0">
                <a:solidFill>
                  <a:srgbClr val="212529"/>
                </a:solidFill>
                <a:effectLst/>
                <a:latin typeface="Libre Franklin" pitchFamily="2" charset="0"/>
              </a:rPr>
              <a:t>    - Researcher’s code often tends to comes from some old repos.</a:t>
            </a:r>
            <a:endParaRPr lang="en-GB" sz="24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574300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What Containers are trying to Solve</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6" name="TextBox 5">
            <a:extLst>
              <a:ext uri="{FF2B5EF4-FFF2-40B4-BE49-F238E27FC236}">
                <a16:creationId xmlns:a16="http://schemas.microsoft.com/office/drawing/2014/main" id="{C064B22D-FBE1-CFE5-884B-6159D232074A}"/>
              </a:ext>
            </a:extLst>
          </p:cNvPr>
          <p:cNvSpPr txBox="1"/>
          <p:nvPr/>
        </p:nvSpPr>
        <p:spPr>
          <a:xfrm>
            <a:off x="838200" y="1690688"/>
            <a:ext cx="10372722" cy="4524315"/>
          </a:xfrm>
          <a:prstGeom prst="rect">
            <a:avLst/>
          </a:prstGeom>
          <a:noFill/>
        </p:spPr>
        <p:txBody>
          <a:bodyPr wrap="square">
            <a:spAutoFit/>
          </a:bodyPr>
          <a:lstStyle/>
          <a:p>
            <a:pPr algn="l"/>
            <a:r>
              <a:rPr lang="en-GB" sz="2400" b="1" i="0" dirty="0">
                <a:solidFill>
                  <a:srgbClr val="212529"/>
                </a:solidFill>
                <a:effectLst/>
                <a:latin typeface="Libre Franklin" pitchFamily="2" charset="0"/>
              </a:rPr>
              <a:t>Portability and Reproducibility:</a:t>
            </a:r>
            <a:r>
              <a:rPr lang="en-GB" sz="2400" b="0" i="0" dirty="0">
                <a:solidFill>
                  <a:srgbClr val="212529"/>
                </a:solidFill>
                <a:effectLst/>
                <a:latin typeface="Libre Franklin" pitchFamily="2" charset="0"/>
              </a:rPr>
              <a:t> </a:t>
            </a:r>
          </a:p>
          <a:p>
            <a:pPr algn="l"/>
            <a:r>
              <a:rPr lang="en-GB" sz="2400" b="0" i="0" dirty="0">
                <a:solidFill>
                  <a:srgbClr val="212529"/>
                </a:solidFill>
                <a:effectLst/>
                <a:latin typeface="Libre Franklin" pitchFamily="2" charset="0"/>
              </a:rPr>
              <a:t>      -  Running applications on multiple systems typically needs replicating the installations multiple times making it hard to keep consistency.</a:t>
            </a:r>
          </a:p>
          <a:p>
            <a:pPr algn="l"/>
            <a:endParaRPr lang="en-GB" sz="2400" b="0" i="0" dirty="0">
              <a:solidFill>
                <a:srgbClr val="212529"/>
              </a:solidFill>
              <a:effectLst/>
              <a:latin typeface="Libre Franklin" pitchFamily="2" charset="0"/>
            </a:endParaRPr>
          </a:p>
          <a:p>
            <a:pPr algn="l"/>
            <a:r>
              <a:rPr lang="en-GB" sz="2400" b="0" i="0" dirty="0">
                <a:solidFill>
                  <a:srgbClr val="212529"/>
                </a:solidFill>
                <a:effectLst/>
                <a:latin typeface="Libre Franklin" pitchFamily="2" charset="0"/>
              </a:rPr>
              <a:t>      -  It would be useful to publish the exact application used to run a calculation for reproducibility or documentation purpose.</a:t>
            </a:r>
          </a:p>
          <a:p>
            <a:pPr algn="l"/>
            <a:endParaRPr lang="en-GB" sz="2400" b="0" i="0" dirty="0">
              <a:solidFill>
                <a:srgbClr val="212529"/>
              </a:solidFill>
              <a:effectLst/>
              <a:latin typeface="Libre Franklin" pitchFamily="2" charset="0"/>
            </a:endParaRPr>
          </a:p>
          <a:p>
            <a:pPr algn="l"/>
            <a:r>
              <a:rPr lang="en-GB" sz="2400" b="0" i="0" dirty="0">
                <a:solidFill>
                  <a:srgbClr val="212529"/>
                </a:solidFill>
                <a:effectLst/>
                <a:latin typeface="Libre Franklin" pitchFamily="2" charset="0"/>
              </a:rPr>
              <a:t>      -  As a user can I minimize the part of the software stack I have no control on, to maximize reproducibility without sacrificing performance too much?</a:t>
            </a:r>
          </a:p>
          <a:p>
            <a:pPr algn="l"/>
            <a:r>
              <a:rPr lang="en-GB" sz="2400" b="0" i="0" dirty="0">
                <a:solidFill>
                  <a:srgbClr val="212529"/>
                </a:solidFill>
                <a:effectLst/>
                <a:latin typeface="Libre Franklin" pitchFamily="2" charset="0"/>
              </a:rPr>
              <a:t>   </a:t>
            </a:r>
          </a:p>
        </p:txBody>
      </p:sp>
    </p:spTree>
    <p:extLst>
      <p:ext uri="{BB962C8B-B14F-4D97-AF65-F5344CB8AC3E}">
        <p14:creationId xmlns:p14="http://schemas.microsoft.com/office/powerpoint/2010/main" val="1661525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 Glossary</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7" name="TextBox 6">
            <a:extLst>
              <a:ext uri="{FF2B5EF4-FFF2-40B4-BE49-F238E27FC236}">
                <a16:creationId xmlns:a16="http://schemas.microsoft.com/office/drawing/2014/main" id="{829B2181-3FE4-EEB6-D0D7-356E3E3C661A}"/>
              </a:ext>
            </a:extLst>
          </p:cNvPr>
          <p:cNvSpPr txBox="1"/>
          <p:nvPr/>
        </p:nvSpPr>
        <p:spPr>
          <a:xfrm>
            <a:off x="10553700" y="277478"/>
            <a:ext cx="6096000" cy="369332"/>
          </a:xfrm>
          <a:prstGeom prst="rect">
            <a:avLst/>
          </a:prstGeom>
          <a:noFill/>
        </p:spPr>
        <p:txBody>
          <a:bodyPr wrap="square">
            <a:spAutoFit/>
          </a:bodyPr>
          <a:lstStyle/>
          <a:p>
            <a:r>
              <a:rPr lang="en-GB" dirty="0"/>
              <a:t>•</a:t>
            </a:r>
          </a:p>
        </p:txBody>
      </p:sp>
      <p:sp>
        <p:nvSpPr>
          <p:cNvPr id="10" name="TextBox 9">
            <a:extLst>
              <a:ext uri="{FF2B5EF4-FFF2-40B4-BE49-F238E27FC236}">
                <a16:creationId xmlns:a16="http://schemas.microsoft.com/office/drawing/2014/main" id="{B146A65B-647E-4BAD-B4B8-820EF2BEA6F9}"/>
              </a:ext>
            </a:extLst>
          </p:cNvPr>
          <p:cNvSpPr txBox="1"/>
          <p:nvPr/>
        </p:nvSpPr>
        <p:spPr>
          <a:xfrm>
            <a:off x="838200" y="1633538"/>
            <a:ext cx="11020425" cy="5262979"/>
          </a:xfrm>
          <a:prstGeom prst="rect">
            <a:avLst/>
          </a:prstGeom>
          <a:noFill/>
        </p:spPr>
        <p:txBody>
          <a:bodyPr wrap="square">
            <a:spAutoFit/>
          </a:bodyPr>
          <a:lstStyle/>
          <a:p>
            <a:pPr algn="l"/>
            <a:r>
              <a:rPr lang="en-GB" sz="2400" b="1" i="0" dirty="0">
                <a:solidFill>
                  <a:srgbClr val="212529"/>
                </a:solidFill>
                <a:effectLst/>
                <a:latin typeface="Libre Franklin" pitchFamily="2" charset="0"/>
              </a:rPr>
              <a:t>Singularity/Apptainer </a:t>
            </a:r>
            <a:r>
              <a:rPr lang="en-GB" sz="2400" dirty="0">
                <a:latin typeface="Libre Franklin" pitchFamily="2" charset="0"/>
              </a:rPr>
              <a:t>– the software </a:t>
            </a:r>
          </a:p>
          <a:p>
            <a:pPr algn="l"/>
            <a:r>
              <a:rPr lang="en-GB" sz="2400" dirty="0">
                <a:latin typeface="Libre Franklin" pitchFamily="2" charset="0"/>
              </a:rPr>
              <a:t> – As in “Singularity 3.8” or “Apptainer 1.0” </a:t>
            </a:r>
          </a:p>
          <a:p>
            <a:pPr algn="l"/>
            <a:endParaRPr lang="en-GB" sz="2400" dirty="0">
              <a:latin typeface="Libre Franklin" pitchFamily="2" charset="0"/>
            </a:endParaRPr>
          </a:p>
          <a:p>
            <a:pPr algn="l"/>
            <a:r>
              <a:rPr lang="en-GB" sz="2400" dirty="0">
                <a:latin typeface="Libre Franklin" pitchFamily="2" charset="0"/>
              </a:rPr>
              <a:t>• </a:t>
            </a:r>
            <a:r>
              <a:rPr lang="en-GB" sz="2400" b="1" dirty="0">
                <a:latin typeface="Libre Franklin" pitchFamily="2" charset="0"/>
              </a:rPr>
              <a:t>Image</a:t>
            </a:r>
            <a:r>
              <a:rPr lang="en-GB" sz="2400" dirty="0">
                <a:latin typeface="Libre Franklin" pitchFamily="2" charset="0"/>
              </a:rPr>
              <a:t> – a compressed, usually read-only file </a:t>
            </a:r>
          </a:p>
          <a:p>
            <a:pPr algn="l"/>
            <a:r>
              <a:rPr lang="en-GB" sz="2400" dirty="0">
                <a:latin typeface="Libre Franklin" pitchFamily="2" charset="0"/>
              </a:rPr>
              <a:t>	– Example: “Build a </a:t>
            </a:r>
            <a:r>
              <a:rPr lang="en-GB" sz="2400" dirty="0" err="1">
                <a:latin typeface="Libre Franklin" pitchFamily="2" charset="0"/>
              </a:rPr>
              <a:t>Matlab</a:t>
            </a:r>
            <a:r>
              <a:rPr lang="en-GB" sz="2400" dirty="0">
                <a:latin typeface="Libre Franklin" pitchFamily="2" charset="0"/>
              </a:rPr>
              <a:t> 2021a image” </a:t>
            </a:r>
          </a:p>
          <a:p>
            <a:pPr algn="l"/>
            <a:r>
              <a:rPr lang="en-GB" sz="2400" dirty="0">
                <a:latin typeface="Libre Franklin" pitchFamily="2" charset="0"/>
              </a:rPr>
              <a:t>	– Writable image: use --sandbox option </a:t>
            </a:r>
          </a:p>
          <a:p>
            <a:pPr algn="l"/>
            <a:endParaRPr lang="en-GB" sz="2400" dirty="0">
              <a:latin typeface="Libre Franklin" pitchFamily="2" charset="0"/>
            </a:endParaRPr>
          </a:p>
          <a:p>
            <a:pPr algn="l"/>
            <a:r>
              <a:rPr lang="en-GB" sz="2400" dirty="0">
                <a:latin typeface="Libre Franklin" pitchFamily="2" charset="0"/>
              </a:rPr>
              <a:t>• </a:t>
            </a:r>
            <a:r>
              <a:rPr lang="en-GB" sz="2400" b="1" dirty="0">
                <a:latin typeface="Libre Franklin" pitchFamily="2" charset="0"/>
              </a:rPr>
              <a:t>Container</a:t>
            </a:r>
            <a:r>
              <a:rPr lang="en-GB" sz="2400" dirty="0">
                <a:latin typeface="Libre Franklin" pitchFamily="2" charset="0"/>
              </a:rPr>
              <a:t> </a:t>
            </a:r>
          </a:p>
          <a:p>
            <a:pPr algn="l"/>
            <a:r>
              <a:rPr lang="en-GB" sz="2400" dirty="0">
                <a:latin typeface="Libre Franklin" pitchFamily="2" charset="0"/>
              </a:rPr>
              <a:t>   – The technology: “containers vs. virtual machines” </a:t>
            </a:r>
          </a:p>
          <a:p>
            <a:pPr algn="l"/>
            <a:r>
              <a:rPr lang="en-GB" sz="2400" dirty="0">
                <a:latin typeface="Libre Franklin" pitchFamily="2" charset="0"/>
              </a:rPr>
              <a:t>   – An instance of an image </a:t>
            </a:r>
          </a:p>
          <a:p>
            <a:pPr lvl="1"/>
            <a:r>
              <a:rPr lang="en-GB" sz="2400" dirty="0">
                <a:latin typeface="Libre Franklin" pitchFamily="2" charset="0"/>
              </a:rPr>
              <a:t>• Example: </a:t>
            </a:r>
          </a:p>
          <a:p>
            <a:pPr lvl="1"/>
            <a:r>
              <a:rPr lang="en-GB" sz="2400" dirty="0">
                <a:latin typeface="Libre Franklin" pitchFamily="2" charset="0"/>
              </a:rPr>
              <a:t>     </a:t>
            </a:r>
            <a:r>
              <a:rPr lang="en-GB" dirty="0">
                <a:latin typeface="Libre Franklin" pitchFamily="2" charset="0"/>
              </a:rPr>
              <a:t>“process my data in a Singularity container of </a:t>
            </a:r>
            <a:r>
              <a:rPr lang="en-GB" dirty="0" err="1">
                <a:latin typeface="Libre Franklin" pitchFamily="2" charset="0"/>
              </a:rPr>
              <a:t>Matlab</a:t>
            </a:r>
            <a:r>
              <a:rPr lang="en-GB" dirty="0">
                <a:latin typeface="Libre Franklin" pitchFamily="2" charset="0"/>
              </a:rPr>
              <a:t>”</a:t>
            </a:r>
          </a:p>
          <a:p>
            <a:pPr lvl="1"/>
            <a:endParaRPr lang="en-GB" dirty="0">
              <a:latin typeface="Libre Franklin" pitchFamily="2" charset="0"/>
            </a:endParaRPr>
          </a:p>
          <a:p>
            <a:pPr algn="l"/>
            <a:r>
              <a:rPr lang="en-GB" sz="2400" dirty="0">
                <a:latin typeface="Libre Franklin" pitchFamily="2" charset="0"/>
              </a:rPr>
              <a:t>• </a:t>
            </a:r>
            <a:r>
              <a:rPr lang="en-GB" sz="2400" b="1" i="0" dirty="0">
                <a:solidFill>
                  <a:srgbClr val="212529"/>
                </a:solidFill>
                <a:effectLst/>
                <a:latin typeface="Libre Franklin" pitchFamily="2" charset="0"/>
              </a:rPr>
              <a:t>Host</a:t>
            </a:r>
            <a:r>
              <a:rPr lang="en-GB" sz="2400" b="0" i="0" dirty="0">
                <a:solidFill>
                  <a:srgbClr val="212529"/>
                </a:solidFill>
                <a:effectLst/>
                <a:latin typeface="Libre Franklin" pitchFamily="2" charset="0"/>
              </a:rPr>
              <a:t> </a:t>
            </a:r>
            <a:r>
              <a:rPr lang="en-GB" sz="2400" b="0" i="0" dirty="0">
                <a:effectLst/>
                <a:latin typeface="Libre Franklin" pitchFamily="2" charset="0"/>
              </a:rPr>
              <a:t>– computer/supercomputer where the image is run</a:t>
            </a:r>
          </a:p>
        </p:txBody>
      </p:sp>
    </p:spTree>
    <p:extLst>
      <p:ext uri="{BB962C8B-B14F-4D97-AF65-F5344CB8AC3E}">
        <p14:creationId xmlns:p14="http://schemas.microsoft.com/office/powerpoint/2010/main" val="1666610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pic>
        <p:nvPicPr>
          <p:cNvPr id="6" name="Picture 5" descr="A diagram of a computer program&#10;&#10;Description automatically generated with medium confidence">
            <a:extLst>
              <a:ext uri="{FF2B5EF4-FFF2-40B4-BE49-F238E27FC236}">
                <a16:creationId xmlns:a16="http://schemas.microsoft.com/office/drawing/2014/main" id="{0691EC20-D8F5-1989-B2CD-021D2233D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24" y="1692185"/>
            <a:ext cx="11757668" cy="3641815"/>
          </a:xfrm>
          <a:prstGeom prst="rect">
            <a:avLst/>
          </a:prstGeom>
        </p:spPr>
      </p:pic>
    </p:spTree>
    <p:extLst>
      <p:ext uri="{BB962C8B-B14F-4D97-AF65-F5344CB8AC3E}">
        <p14:creationId xmlns:p14="http://schemas.microsoft.com/office/powerpoint/2010/main" val="3128432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6" name="TextBox 5">
            <a:extLst>
              <a:ext uri="{FF2B5EF4-FFF2-40B4-BE49-F238E27FC236}">
                <a16:creationId xmlns:a16="http://schemas.microsoft.com/office/drawing/2014/main" id="{C064B22D-FBE1-CFE5-884B-6159D232074A}"/>
              </a:ext>
            </a:extLst>
          </p:cNvPr>
          <p:cNvSpPr txBox="1"/>
          <p:nvPr/>
        </p:nvSpPr>
        <p:spPr>
          <a:xfrm>
            <a:off x="838200" y="1633538"/>
            <a:ext cx="11020425" cy="5262979"/>
          </a:xfrm>
          <a:prstGeom prst="rect">
            <a:avLst/>
          </a:prstGeom>
          <a:noFill/>
        </p:spPr>
        <p:txBody>
          <a:bodyPr wrap="square">
            <a:spAutoFit/>
          </a:bodyPr>
          <a:lstStyle/>
          <a:p>
            <a:pPr algn="l"/>
            <a:r>
              <a:rPr lang="en-GB" sz="2400" b="1" i="0" dirty="0">
                <a:solidFill>
                  <a:srgbClr val="212529"/>
                </a:solidFill>
                <a:effectLst/>
                <a:latin typeface="Libre Franklin" pitchFamily="2" charset="0"/>
              </a:rPr>
              <a:t>Singularity/Apptainer </a:t>
            </a:r>
            <a:r>
              <a:rPr lang="en-GB" sz="2400" b="0" i="0" dirty="0">
                <a:solidFill>
                  <a:srgbClr val="212529"/>
                </a:solidFill>
                <a:effectLst/>
                <a:latin typeface="Libre Franklin" pitchFamily="2" charset="0"/>
              </a:rPr>
              <a:t>provides a container runtime and an ecosystem for managing images that is suitable for multi-tenant systems and HPC.</a:t>
            </a:r>
          </a:p>
          <a:p>
            <a:pPr algn="l"/>
            <a:r>
              <a:rPr lang="en-GB" sz="2400" b="0" i="0" dirty="0">
                <a:solidFill>
                  <a:srgbClr val="212529"/>
                </a:solidFill>
                <a:effectLst/>
                <a:latin typeface="Libre Franklin" pitchFamily="2" charset="0"/>
              </a:rPr>
              <a:t>    Important aspects :</a:t>
            </a:r>
          </a:p>
          <a:p>
            <a:pPr algn="l"/>
            <a:r>
              <a:rPr lang="en-GB" sz="2400" b="0" i="0" dirty="0">
                <a:solidFill>
                  <a:srgbClr val="212529"/>
                </a:solidFill>
                <a:effectLst/>
                <a:latin typeface="Libre Franklin" pitchFamily="2" charset="0"/>
              </a:rPr>
              <a:t>     - no need to have elevated privileges at runtime, although root privileges are needed to build the images.</a:t>
            </a:r>
          </a:p>
          <a:p>
            <a:pPr algn="l"/>
            <a:r>
              <a:rPr lang="en-GB" sz="2400" b="0" i="0" dirty="0">
                <a:solidFill>
                  <a:srgbClr val="212529"/>
                </a:solidFill>
                <a:effectLst/>
                <a:latin typeface="Libre Franklin" pitchFamily="2" charset="0"/>
              </a:rPr>
              <a:t>     - each applications will have its own container</a:t>
            </a:r>
          </a:p>
          <a:p>
            <a:pPr algn="l"/>
            <a:r>
              <a:rPr lang="en-GB" sz="2400" b="0" i="0" dirty="0">
                <a:solidFill>
                  <a:srgbClr val="212529"/>
                </a:solidFill>
                <a:effectLst/>
                <a:latin typeface="Libre Franklin" pitchFamily="2" charset="0"/>
              </a:rPr>
              <a:t>     - containers are not fully isolated ( e.g. host network is available)</a:t>
            </a:r>
          </a:p>
          <a:p>
            <a:pPr algn="l"/>
            <a:r>
              <a:rPr lang="en-GB" sz="2400" b="0" i="0" dirty="0">
                <a:solidFill>
                  <a:srgbClr val="212529"/>
                </a:solidFill>
                <a:effectLst/>
                <a:latin typeface="Libre Franklin" pitchFamily="2" charset="0"/>
              </a:rPr>
              <a:t>     - users have the same </a:t>
            </a:r>
            <a:r>
              <a:rPr lang="en-GB" sz="2400" b="0" i="0" dirty="0" err="1">
                <a:solidFill>
                  <a:srgbClr val="212529"/>
                </a:solidFill>
                <a:effectLst/>
                <a:latin typeface="Libre Franklin" pitchFamily="2" charset="0"/>
              </a:rPr>
              <a:t>uid</a:t>
            </a:r>
            <a:r>
              <a:rPr lang="en-GB" sz="2400" b="0" i="0" dirty="0">
                <a:solidFill>
                  <a:srgbClr val="212529"/>
                </a:solidFill>
                <a:effectLst/>
                <a:latin typeface="Libre Franklin" pitchFamily="2" charset="0"/>
              </a:rPr>
              <a:t> and gid when running an application</a:t>
            </a:r>
          </a:p>
          <a:p>
            <a:pPr algn="l"/>
            <a:r>
              <a:rPr lang="en-GB" sz="2400" b="0" i="0" dirty="0">
                <a:solidFill>
                  <a:srgbClr val="212529"/>
                </a:solidFill>
                <a:effectLst/>
                <a:latin typeface="Libre Franklin" pitchFamily="2" charset="0"/>
              </a:rPr>
              <a:t>     - containers can be executed from local image files, or pulling images from a docker registry</a:t>
            </a:r>
          </a:p>
          <a:p>
            <a:pPr algn="l"/>
            <a:r>
              <a:rPr lang="en-GB" sz="2400" b="0" i="0" dirty="0">
                <a:solidFill>
                  <a:srgbClr val="212529"/>
                </a:solidFill>
                <a:effectLst/>
                <a:latin typeface="Libre Franklin" pitchFamily="2" charset="0"/>
              </a:rPr>
              <a:t>    For basic usage refer to:</a:t>
            </a:r>
          </a:p>
          <a:p>
            <a:pPr lvl="1"/>
            <a:r>
              <a:rPr lang="en-GB" sz="2000" b="0" i="0" dirty="0">
                <a:solidFill>
                  <a:srgbClr val="212529"/>
                </a:solidFill>
                <a:effectLst/>
                <a:latin typeface="Libre Franklin" pitchFamily="2" charset="0"/>
              </a:rPr>
              <a:t>    https://docs.baskerville.ac.uk/containerisation/</a:t>
            </a:r>
          </a:p>
          <a:p>
            <a:pPr lvl="1"/>
            <a:r>
              <a:rPr lang="en-GB" sz="2000" b="0" i="0" dirty="0">
                <a:solidFill>
                  <a:srgbClr val="212529"/>
                </a:solidFill>
                <a:effectLst/>
                <a:latin typeface="Libre Franklin" pitchFamily="2" charset="0"/>
              </a:rPr>
              <a:t>    https://www.sylabs.io/docs/</a:t>
            </a:r>
          </a:p>
          <a:p>
            <a:pPr lvl="1"/>
            <a:r>
              <a:rPr lang="en-GB" sz="2000" b="0" i="0" dirty="0">
                <a:solidFill>
                  <a:srgbClr val="212529"/>
                </a:solidFill>
                <a:effectLst/>
                <a:latin typeface="Libre Franklin" pitchFamily="2" charset="0"/>
              </a:rPr>
              <a:t>    https://apptainer.org/   </a:t>
            </a:r>
          </a:p>
        </p:txBody>
      </p:sp>
    </p:spTree>
    <p:extLst>
      <p:ext uri="{BB962C8B-B14F-4D97-AF65-F5344CB8AC3E}">
        <p14:creationId xmlns:p14="http://schemas.microsoft.com/office/powerpoint/2010/main" val="2596810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pic>
        <p:nvPicPr>
          <p:cNvPr id="7" name="Picture 6" descr="A screenshot of a computer&#10;&#10;Description automatically generated">
            <a:extLst>
              <a:ext uri="{FF2B5EF4-FFF2-40B4-BE49-F238E27FC236}">
                <a16:creationId xmlns:a16="http://schemas.microsoft.com/office/drawing/2014/main" id="{4E3D3ECC-DC71-1E17-F00D-2A68DE6BC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659" y="1381399"/>
            <a:ext cx="9373082" cy="4908802"/>
          </a:xfrm>
          <a:prstGeom prst="rect">
            <a:avLst/>
          </a:prstGeom>
        </p:spPr>
      </p:pic>
    </p:spTree>
    <p:extLst>
      <p:ext uri="{BB962C8B-B14F-4D97-AF65-F5344CB8AC3E}">
        <p14:creationId xmlns:p14="http://schemas.microsoft.com/office/powerpoint/2010/main" val="3968151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 MPI</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D05B81A7-8466-BB82-5747-0FBDEF0A53AE}"/>
              </a:ext>
            </a:extLst>
          </p:cNvPr>
          <p:cNvSpPr txBox="1"/>
          <p:nvPr/>
        </p:nvSpPr>
        <p:spPr>
          <a:xfrm>
            <a:off x="838200" y="1633538"/>
            <a:ext cx="11020425" cy="830997"/>
          </a:xfrm>
          <a:prstGeom prst="rect">
            <a:avLst/>
          </a:prstGeom>
          <a:noFill/>
        </p:spPr>
        <p:txBody>
          <a:bodyPr wrap="square">
            <a:spAutoFit/>
          </a:bodyPr>
          <a:lstStyle/>
          <a:p>
            <a:pPr algn="l"/>
            <a:r>
              <a:rPr lang="en-GB" sz="2400" dirty="0">
                <a:latin typeface="Libre Franklin" pitchFamily="2" charset="0"/>
              </a:rPr>
              <a:t> </a:t>
            </a:r>
          </a:p>
          <a:p>
            <a:pPr marL="342900" indent="-342900" algn="l">
              <a:buFont typeface="Arial" panose="020B0604020202020204" pitchFamily="34" charset="0"/>
              <a:buChar char="•"/>
            </a:pPr>
            <a:endParaRPr lang="en-GB" sz="2400" b="0" i="0" dirty="0">
              <a:solidFill>
                <a:srgbClr val="212529"/>
              </a:solidFill>
              <a:effectLst/>
              <a:latin typeface="Libre Franklin" pitchFamily="2" charset="0"/>
            </a:endParaRPr>
          </a:p>
        </p:txBody>
      </p:sp>
      <p:sp>
        <p:nvSpPr>
          <p:cNvPr id="7" name="TextBox 6">
            <a:extLst>
              <a:ext uri="{FF2B5EF4-FFF2-40B4-BE49-F238E27FC236}">
                <a16:creationId xmlns:a16="http://schemas.microsoft.com/office/drawing/2014/main" id="{2F8B0A46-432E-C162-D1A9-4B66D1E49E92}"/>
              </a:ext>
            </a:extLst>
          </p:cNvPr>
          <p:cNvSpPr txBox="1"/>
          <p:nvPr/>
        </p:nvSpPr>
        <p:spPr>
          <a:xfrm>
            <a:off x="838200" y="1690688"/>
            <a:ext cx="6096000" cy="3046988"/>
          </a:xfrm>
          <a:prstGeom prst="rect">
            <a:avLst/>
          </a:prstGeom>
          <a:noFill/>
        </p:spPr>
        <p:txBody>
          <a:bodyPr wrap="square">
            <a:spAutoFit/>
          </a:bodyPr>
          <a:lstStyle/>
          <a:p>
            <a:pPr marL="342900" indent="-342900">
              <a:buFont typeface="Arial" panose="020B0604020202020204" pitchFamily="34" charset="0"/>
              <a:buChar char="•"/>
            </a:pPr>
            <a:r>
              <a:rPr lang="en-GB" sz="2400" dirty="0">
                <a:latin typeface="Libre Franklin" pitchFamily="2" charset="0"/>
              </a:rPr>
              <a:t>Use same Message Passing Interface (MPI) distribution and version within container as would be used outside the container. </a:t>
            </a:r>
          </a:p>
          <a:p>
            <a:pPr marL="342900" indent="-342900">
              <a:buFont typeface="Arial" panose="020B0604020202020204" pitchFamily="34" charset="0"/>
              <a:buChar char="•"/>
            </a:pPr>
            <a:r>
              <a:rPr lang="en-GB" sz="2400" dirty="0">
                <a:latin typeface="Libre Franklin" pitchFamily="2" charset="0"/>
              </a:rPr>
              <a:t> If using </a:t>
            </a:r>
            <a:r>
              <a:rPr lang="en-GB" sz="2400" dirty="0" err="1">
                <a:latin typeface="Libre Franklin" pitchFamily="2" charset="0"/>
              </a:rPr>
              <a:t>Infiniband</a:t>
            </a:r>
            <a:r>
              <a:rPr lang="en-GB" sz="2400" dirty="0">
                <a:latin typeface="Libre Franklin" pitchFamily="2" charset="0"/>
              </a:rPr>
              <a:t> (IB), install same OFED drivers and libraries inside the container as used on underlying HPC hardware.</a:t>
            </a:r>
          </a:p>
        </p:txBody>
      </p:sp>
      <p:pic>
        <p:nvPicPr>
          <p:cNvPr id="10" name="Picture 9">
            <a:extLst>
              <a:ext uri="{FF2B5EF4-FFF2-40B4-BE49-F238E27FC236}">
                <a16:creationId xmlns:a16="http://schemas.microsoft.com/office/drawing/2014/main" id="{442AE3B4-350F-6C16-3BBD-3A8A47819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349" y="1633538"/>
            <a:ext cx="4016445" cy="3580822"/>
          </a:xfrm>
          <a:prstGeom prst="rect">
            <a:avLst/>
          </a:prstGeom>
        </p:spPr>
      </p:pic>
    </p:spTree>
    <p:extLst>
      <p:ext uri="{BB962C8B-B14F-4D97-AF65-F5344CB8AC3E}">
        <p14:creationId xmlns:p14="http://schemas.microsoft.com/office/powerpoint/2010/main" val="274159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9B450-1D0B-230A-2620-AB637CCCA6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30EC73F-888C-49D0-BA80-10B925A396A1}"/>
              </a:ext>
            </a:extLst>
          </p:cNvPr>
          <p:cNvSpPr>
            <a:spLocks noGrp="1"/>
          </p:cNvSpPr>
          <p:nvPr>
            <p:ph type="title"/>
          </p:nvPr>
        </p:nvSpPr>
        <p:spPr/>
        <p:txBody>
          <a:bodyPr>
            <a:normAutofit/>
          </a:bodyPr>
          <a:lstStyle/>
          <a:p>
            <a:r>
              <a:rPr lang="en-GB" sz="4800" b="1" dirty="0">
                <a:solidFill>
                  <a:schemeClr val="bg1">
                    <a:lumMod val="50000"/>
                  </a:schemeClr>
                </a:solidFill>
                <a:latin typeface="Georgia" panose="02040502050405020303" pitchFamily="18" charset="0"/>
              </a:rPr>
              <a:t>Anaconda</a:t>
            </a:r>
          </a:p>
        </p:txBody>
      </p:sp>
      <p:grpSp>
        <p:nvGrpSpPr>
          <p:cNvPr id="3" name="Group 2">
            <a:extLst>
              <a:ext uri="{FF2B5EF4-FFF2-40B4-BE49-F238E27FC236}">
                <a16:creationId xmlns:a16="http://schemas.microsoft.com/office/drawing/2014/main" id="{5D7B9EE6-2AF4-9836-DBC2-D3D526FF5370}"/>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65185595-0B65-4FE0-B525-5D93940B0B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39249879-64FF-CA77-EE3D-7AE9727D60CF}"/>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EBDFF9D8-67D2-53AC-21E2-B806A8C0AB61}"/>
              </a:ext>
            </a:extLst>
          </p:cNvPr>
          <p:cNvSpPr txBox="1"/>
          <p:nvPr/>
        </p:nvSpPr>
        <p:spPr>
          <a:xfrm>
            <a:off x="838201" y="1633538"/>
            <a:ext cx="10703010" cy="4154984"/>
          </a:xfrm>
          <a:prstGeom prst="rect">
            <a:avLst/>
          </a:prstGeom>
          <a:noFill/>
        </p:spPr>
        <p:txBody>
          <a:bodyPr wrap="square">
            <a:spAutoFit/>
          </a:bodyPr>
          <a:lstStyle/>
          <a:p>
            <a:pPr algn="l"/>
            <a:r>
              <a:rPr lang="en-GB" sz="2400" dirty="0">
                <a:latin typeface="Libre Franklin" pitchFamily="2" charset="0"/>
              </a:rPr>
              <a:t>We do not recommend use of Anaconda for processor intensive scientific applications on Baskerville (or on HPC platforms in general). The Anaconda system modifies your default Python environment in ways which may cause problems for optimised builds of packages provided via the module system. Software distributed via Anaconda is also built for compatibility with the largest range of hardware possible, rather than optimised for particular hardware. If processor intensive software needed for use on Baskerville is only distributed via Anaconda then please first check with your support contact who may be able to create an optimised build for the  hardware from the software’s source. In some cases the performance difference can be significant.</a:t>
            </a:r>
          </a:p>
        </p:txBody>
      </p:sp>
    </p:spTree>
    <p:extLst>
      <p:ext uri="{BB962C8B-B14F-4D97-AF65-F5344CB8AC3E}">
        <p14:creationId xmlns:p14="http://schemas.microsoft.com/office/powerpoint/2010/main" val="3319615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 GPU</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D05B81A7-8466-BB82-5747-0FBDEF0A53AE}"/>
              </a:ext>
            </a:extLst>
          </p:cNvPr>
          <p:cNvSpPr txBox="1"/>
          <p:nvPr/>
        </p:nvSpPr>
        <p:spPr>
          <a:xfrm>
            <a:off x="838200" y="1633538"/>
            <a:ext cx="11020425" cy="830997"/>
          </a:xfrm>
          <a:prstGeom prst="rect">
            <a:avLst/>
          </a:prstGeom>
          <a:noFill/>
        </p:spPr>
        <p:txBody>
          <a:bodyPr wrap="square">
            <a:spAutoFit/>
          </a:bodyPr>
          <a:lstStyle/>
          <a:p>
            <a:pPr algn="l"/>
            <a:r>
              <a:rPr lang="en-GB" sz="2400" dirty="0">
                <a:latin typeface="Libre Franklin" pitchFamily="2" charset="0"/>
              </a:rPr>
              <a:t> </a:t>
            </a:r>
          </a:p>
          <a:p>
            <a:pPr marL="342900" indent="-342900" algn="l">
              <a:buFont typeface="Arial" panose="020B0604020202020204" pitchFamily="34" charset="0"/>
              <a:buChar char="•"/>
            </a:pPr>
            <a:endParaRPr lang="en-GB" sz="2400" b="0" i="0" dirty="0">
              <a:solidFill>
                <a:srgbClr val="212529"/>
              </a:solidFill>
              <a:effectLst/>
              <a:latin typeface="Libre Franklin" pitchFamily="2" charset="0"/>
            </a:endParaRPr>
          </a:p>
        </p:txBody>
      </p:sp>
      <p:sp>
        <p:nvSpPr>
          <p:cNvPr id="7" name="TextBox 6">
            <a:extLst>
              <a:ext uri="{FF2B5EF4-FFF2-40B4-BE49-F238E27FC236}">
                <a16:creationId xmlns:a16="http://schemas.microsoft.com/office/drawing/2014/main" id="{2F8B0A46-432E-C162-D1A9-4B66D1E49E92}"/>
              </a:ext>
            </a:extLst>
          </p:cNvPr>
          <p:cNvSpPr txBox="1"/>
          <p:nvPr/>
        </p:nvSpPr>
        <p:spPr>
          <a:xfrm>
            <a:off x="838200" y="1690688"/>
            <a:ext cx="6096000" cy="2677656"/>
          </a:xfrm>
          <a:prstGeom prst="rect">
            <a:avLst/>
          </a:prstGeom>
          <a:noFill/>
        </p:spPr>
        <p:txBody>
          <a:bodyPr wrap="square">
            <a:spAutoFit/>
          </a:bodyPr>
          <a:lstStyle/>
          <a:p>
            <a:pPr marL="342900" indent="-342900">
              <a:buFont typeface="Arial" panose="020B0604020202020204" pitchFamily="34" charset="0"/>
              <a:buChar char="•"/>
            </a:pPr>
            <a:r>
              <a:rPr lang="en-GB" sz="2400" dirty="0"/>
              <a:t>GPU-accelerated containers also require an interface for accessing GPU drivers and libraries on the underlying host system.</a:t>
            </a:r>
          </a:p>
          <a:p>
            <a:r>
              <a:rPr lang="en-GB" sz="2400" dirty="0"/>
              <a:t> </a:t>
            </a:r>
          </a:p>
          <a:p>
            <a:pPr marL="342900" indent="-342900">
              <a:buFont typeface="Arial" panose="020B0604020202020204" pitchFamily="34" charset="0"/>
              <a:buChar char="•"/>
            </a:pPr>
            <a:r>
              <a:rPr lang="en-GB" sz="2400" dirty="0"/>
              <a:t>Apptainer allows you to bind mount the GPU driver and its supporting libraries at runtime with the --</a:t>
            </a:r>
            <a:r>
              <a:rPr lang="en-GB" sz="2400" dirty="0" err="1"/>
              <a:t>nv</a:t>
            </a:r>
            <a:r>
              <a:rPr lang="en-GB" sz="2400" dirty="0"/>
              <a:t> option.</a:t>
            </a:r>
            <a:endParaRPr lang="en-GB" sz="2400" dirty="0">
              <a:latin typeface="Libre Franklin" pitchFamily="2" charset="0"/>
            </a:endParaRPr>
          </a:p>
        </p:txBody>
      </p:sp>
      <p:pic>
        <p:nvPicPr>
          <p:cNvPr id="8" name="Picture 7">
            <a:extLst>
              <a:ext uri="{FF2B5EF4-FFF2-40B4-BE49-F238E27FC236}">
                <a16:creationId xmlns:a16="http://schemas.microsoft.com/office/drawing/2014/main" id="{53BA9EBE-05FC-5B2D-D2AE-4E0F37856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455" y="1298465"/>
            <a:ext cx="4286470" cy="4261069"/>
          </a:xfrm>
          <a:prstGeom prst="rect">
            <a:avLst/>
          </a:prstGeom>
        </p:spPr>
      </p:pic>
    </p:spTree>
    <p:extLst>
      <p:ext uri="{BB962C8B-B14F-4D97-AF65-F5344CB8AC3E}">
        <p14:creationId xmlns:p14="http://schemas.microsoft.com/office/powerpoint/2010/main" val="349991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D05B81A7-8466-BB82-5747-0FBDEF0A53AE}"/>
              </a:ext>
            </a:extLst>
          </p:cNvPr>
          <p:cNvSpPr txBox="1"/>
          <p:nvPr/>
        </p:nvSpPr>
        <p:spPr>
          <a:xfrm>
            <a:off x="712316" y="1412876"/>
            <a:ext cx="5053484" cy="3170099"/>
          </a:xfrm>
          <a:prstGeom prst="rect">
            <a:avLst/>
          </a:prstGeom>
          <a:noFill/>
        </p:spPr>
        <p:txBody>
          <a:bodyPr wrap="square">
            <a:spAutoFit/>
          </a:bodyPr>
          <a:lstStyle/>
          <a:p>
            <a:pPr algn="l"/>
            <a:r>
              <a:rPr lang="en-GB" sz="800" b="1" dirty="0">
                <a:latin typeface="Libre Franklin" pitchFamily="2" charset="0"/>
              </a:rPr>
              <a:t> $ </a:t>
            </a:r>
            <a:r>
              <a:rPr lang="en-GB" sz="800" b="1" dirty="0" err="1">
                <a:latin typeface="Libre Franklin" pitchFamily="2" charset="0"/>
              </a:rPr>
              <a:t>apptainer</a:t>
            </a:r>
            <a:r>
              <a:rPr lang="en-GB" sz="800" b="1" dirty="0">
                <a:latin typeface="Libre Franklin" pitchFamily="2" charset="0"/>
              </a:rPr>
              <a:t> help</a:t>
            </a:r>
          </a:p>
          <a:p>
            <a:pPr algn="l"/>
            <a:endParaRPr lang="en-GB" sz="800" b="1" dirty="0">
              <a:latin typeface="Libre Franklin" pitchFamily="2" charset="0"/>
            </a:endParaRPr>
          </a:p>
          <a:p>
            <a:pPr algn="l"/>
            <a:r>
              <a:rPr lang="en-GB" sz="800" b="1" dirty="0">
                <a:latin typeface="Libre Franklin" pitchFamily="2" charset="0"/>
              </a:rPr>
              <a:t>Linux container platform optimized for High Performance Computing (HPC) and</a:t>
            </a:r>
          </a:p>
          <a:p>
            <a:pPr algn="l"/>
            <a:r>
              <a:rPr lang="en-GB" sz="800" b="1" dirty="0">
                <a:latin typeface="Libre Franklin" pitchFamily="2" charset="0"/>
              </a:rPr>
              <a:t>Enterprise Performance Computing (EPC)</a:t>
            </a:r>
          </a:p>
          <a:p>
            <a:pPr algn="l"/>
            <a:endParaRPr lang="en-GB" sz="800" b="1" dirty="0">
              <a:latin typeface="Libre Franklin" pitchFamily="2" charset="0"/>
            </a:endParaRPr>
          </a:p>
          <a:p>
            <a:pPr algn="l"/>
            <a:r>
              <a:rPr lang="en-GB" sz="800" b="1" dirty="0">
                <a:latin typeface="Libre Franklin" pitchFamily="2" charset="0"/>
              </a:rPr>
              <a:t>Usage:</a:t>
            </a:r>
          </a:p>
          <a:p>
            <a:pPr algn="l"/>
            <a:r>
              <a:rPr lang="en-GB" sz="800" b="1" dirty="0">
                <a:latin typeface="Libre Franklin" pitchFamily="2" charset="0"/>
              </a:rPr>
              <a:t>  </a:t>
            </a:r>
            <a:r>
              <a:rPr lang="en-GB" sz="800" b="1" dirty="0" err="1">
                <a:latin typeface="Libre Franklin" pitchFamily="2" charset="0"/>
              </a:rPr>
              <a:t>apptainer</a:t>
            </a:r>
            <a:r>
              <a:rPr lang="en-GB" sz="800" b="1" dirty="0">
                <a:latin typeface="Libre Franklin" pitchFamily="2" charset="0"/>
              </a:rPr>
              <a:t> [global options...]</a:t>
            </a:r>
          </a:p>
          <a:p>
            <a:pPr algn="l"/>
            <a:endParaRPr lang="en-GB" sz="800" b="1" dirty="0">
              <a:latin typeface="Libre Franklin" pitchFamily="2" charset="0"/>
            </a:endParaRPr>
          </a:p>
          <a:p>
            <a:pPr algn="l"/>
            <a:r>
              <a:rPr lang="en-GB" sz="800" b="1" dirty="0">
                <a:latin typeface="Libre Franklin" pitchFamily="2" charset="0"/>
              </a:rPr>
              <a:t>Description:</a:t>
            </a:r>
          </a:p>
          <a:p>
            <a:pPr algn="l"/>
            <a:r>
              <a:rPr lang="en-GB" sz="800" b="1" dirty="0">
                <a:latin typeface="Libre Franklin" pitchFamily="2" charset="0"/>
              </a:rPr>
              <a:t>  Apptainer containers provide an application virtualization layer enabling</a:t>
            </a:r>
          </a:p>
          <a:p>
            <a:pPr algn="l"/>
            <a:r>
              <a:rPr lang="en-GB" sz="800" b="1" dirty="0">
                <a:latin typeface="Libre Franklin" pitchFamily="2" charset="0"/>
              </a:rPr>
              <a:t>  mobility of compute via both application and environment portability. With</a:t>
            </a:r>
          </a:p>
          <a:p>
            <a:pPr algn="l"/>
            <a:r>
              <a:rPr lang="en-GB" sz="800" b="1" dirty="0">
                <a:latin typeface="Libre Franklin" pitchFamily="2" charset="0"/>
              </a:rPr>
              <a:t>  Apptainer one is capable of building a root file system that runs on any</a:t>
            </a:r>
          </a:p>
          <a:p>
            <a:pPr algn="l"/>
            <a:r>
              <a:rPr lang="en-GB" sz="800" b="1" dirty="0">
                <a:latin typeface="Libre Franklin" pitchFamily="2" charset="0"/>
              </a:rPr>
              <a:t>  other Linux system where Apptainer is installed.</a:t>
            </a:r>
          </a:p>
          <a:p>
            <a:pPr algn="l"/>
            <a:endParaRPr lang="en-GB" sz="800" b="1" dirty="0">
              <a:latin typeface="Libre Franklin" pitchFamily="2" charset="0"/>
            </a:endParaRPr>
          </a:p>
          <a:p>
            <a:pPr algn="l"/>
            <a:r>
              <a:rPr lang="en-GB" sz="800" b="1" dirty="0">
                <a:latin typeface="Libre Franklin" pitchFamily="2" charset="0"/>
              </a:rPr>
              <a:t>Options:</a:t>
            </a:r>
          </a:p>
          <a:p>
            <a:pPr algn="l"/>
            <a:r>
              <a:rPr lang="en-GB" sz="800" b="1" dirty="0">
                <a:latin typeface="Libre Franklin" pitchFamily="2" charset="0"/>
              </a:rPr>
              <a:t>  -d, --debug     print debugging information (highest verbosity)</a:t>
            </a:r>
          </a:p>
          <a:p>
            <a:pPr algn="l"/>
            <a:r>
              <a:rPr lang="en-GB" sz="800" b="1" dirty="0">
                <a:latin typeface="Libre Franklin" pitchFamily="2" charset="0"/>
              </a:rPr>
              <a:t>  -h, --help      </a:t>
            </a:r>
            <a:r>
              <a:rPr lang="en-GB" sz="800" b="1" dirty="0" err="1">
                <a:latin typeface="Libre Franklin" pitchFamily="2" charset="0"/>
              </a:rPr>
              <a:t>help</a:t>
            </a:r>
            <a:r>
              <a:rPr lang="en-GB" sz="800" b="1" dirty="0">
                <a:latin typeface="Libre Franklin" pitchFamily="2" charset="0"/>
              </a:rPr>
              <a:t> for </a:t>
            </a:r>
            <a:r>
              <a:rPr lang="en-GB" sz="800" b="1" dirty="0" err="1">
                <a:latin typeface="Libre Franklin" pitchFamily="2" charset="0"/>
              </a:rPr>
              <a:t>apptainer</a:t>
            </a:r>
            <a:endParaRPr lang="en-GB" sz="800" b="1" dirty="0">
              <a:latin typeface="Libre Franklin" pitchFamily="2" charset="0"/>
            </a:endParaRPr>
          </a:p>
          <a:p>
            <a:pPr algn="l"/>
            <a:r>
              <a:rPr lang="en-GB" sz="800" b="1" dirty="0">
                <a:latin typeface="Libre Franklin" pitchFamily="2" charset="0"/>
              </a:rPr>
              <a:t>      --</a:t>
            </a:r>
            <a:r>
              <a:rPr lang="en-GB" sz="800" b="1" dirty="0" err="1">
                <a:latin typeface="Libre Franklin" pitchFamily="2" charset="0"/>
              </a:rPr>
              <a:t>nocolor</a:t>
            </a:r>
            <a:r>
              <a:rPr lang="en-GB" sz="800" b="1" dirty="0">
                <a:latin typeface="Libre Franklin" pitchFamily="2" charset="0"/>
              </a:rPr>
              <a:t>   print without </a:t>
            </a:r>
            <a:r>
              <a:rPr lang="en-GB" sz="800" b="1" dirty="0" err="1">
                <a:latin typeface="Libre Franklin" pitchFamily="2" charset="0"/>
              </a:rPr>
              <a:t>color</a:t>
            </a:r>
            <a:r>
              <a:rPr lang="en-GB" sz="800" b="1" dirty="0">
                <a:latin typeface="Libre Franklin" pitchFamily="2" charset="0"/>
              </a:rPr>
              <a:t> output (default False)</a:t>
            </a:r>
          </a:p>
          <a:p>
            <a:pPr algn="l"/>
            <a:r>
              <a:rPr lang="en-GB" sz="800" b="1" dirty="0">
                <a:latin typeface="Libre Franklin" pitchFamily="2" charset="0"/>
              </a:rPr>
              <a:t>  -q, --quiet     suppress normal output</a:t>
            </a:r>
          </a:p>
          <a:p>
            <a:pPr algn="l"/>
            <a:r>
              <a:rPr lang="en-GB" sz="800" b="1" dirty="0">
                <a:latin typeface="Libre Franklin" pitchFamily="2" charset="0"/>
              </a:rPr>
              <a:t>  -s, --silent    only print errors</a:t>
            </a:r>
          </a:p>
          <a:p>
            <a:pPr algn="l"/>
            <a:r>
              <a:rPr lang="en-GB" sz="800" b="1" dirty="0">
                <a:latin typeface="Libre Franklin" pitchFamily="2" charset="0"/>
              </a:rPr>
              <a:t>  -v, --verbose   print additional information</a:t>
            </a:r>
          </a:p>
          <a:p>
            <a:pPr algn="l"/>
            <a:endParaRPr lang="en-GB" sz="800" b="1" dirty="0">
              <a:latin typeface="Libre Franklin" pitchFamily="2" charset="0"/>
            </a:endParaRPr>
          </a:p>
          <a:p>
            <a:pPr algn="l"/>
            <a:r>
              <a:rPr lang="en-GB" sz="800" b="1" dirty="0">
                <a:latin typeface="Libre Franklin" pitchFamily="2" charset="0"/>
              </a:rPr>
              <a:t>Available Commands:</a:t>
            </a:r>
          </a:p>
          <a:p>
            <a:pPr marL="342900" indent="-342900" algn="l">
              <a:buFont typeface="Arial" panose="020B0604020202020204" pitchFamily="34" charset="0"/>
              <a:buChar char="•"/>
            </a:pPr>
            <a:endParaRPr lang="en-GB" sz="1600" b="1" i="0" dirty="0">
              <a:solidFill>
                <a:srgbClr val="212529"/>
              </a:solidFill>
              <a:effectLst/>
              <a:latin typeface="Libre Franklin" pitchFamily="2" charset="0"/>
            </a:endParaRPr>
          </a:p>
        </p:txBody>
      </p:sp>
      <p:sp>
        <p:nvSpPr>
          <p:cNvPr id="8" name="TextBox 7">
            <a:extLst>
              <a:ext uri="{FF2B5EF4-FFF2-40B4-BE49-F238E27FC236}">
                <a16:creationId xmlns:a16="http://schemas.microsoft.com/office/drawing/2014/main" id="{81CF01B4-9697-48F2-E995-DF5C336C2118}"/>
              </a:ext>
            </a:extLst>
          </p:cNvPr>
          <p:cNvSpPr txBox="1"/>
          <p:nvPr/>
        </p:nvSpPr>
        <p:spPr>
          <a:xfrm>
            <a:off x="5511800" y="1412876"/>
            <a:ext cx="6096000" cy="4708981"/>
          </a:xfrm>
          <a:prstGeom prst="rect">
            <a:avLst/>
          </a:prstGeom>
          <a:noFill/>
        </p:spPr>
        <p:txBody>
          <a:bodyPr wrap="square">
            <a:spAutoFit/>
          </a:bodyPr>
          <a:lstStyle/>
          <a:p>
            <a:pPr algn="l"/>
            <a:r>
              <a:rPr lang="en-GB" sz="1000" b="1" dirty="0">
                <a:latin typeface="Libre Franklin" pitchFamily="2" charset="0"/>
              </a:rPr>
              <a:t> build       </a:t>
            </a:r>
            <a:r>
              <a:rPr lang="en-GB" sz="1000" b="1" dirty="0" err="1">
                <a:latin typeface="Libre Franklin" pitchFamily="2" charset="0"/>
              </a:rPr>
              <a:t>Build</a:t>
            </a:r>
            <a:r>
              <a:rPr lang="en-GB" sz="1000" b="1" dirty="0">
                <a:latin typeface="Libre Franklin" pitchFamily="2" charset="0"/>
              </a:rPr>
              <a:t> an Apptainer image</a:t>
            </a:r>
          </a:p>
          <a:p>
            <a:pPr algn="l"/>
            <a:r>
              <a:rPr lang="en-GB" sz="1000" b="1" dirty="0">
                <a:latin typeface="Libre Franklin" pitchFamily="2" charset="0"/>
              </a:rPr>
              <a:t>  cache       Manage the local cache</a:t>
            </a:r>
          </a:p>
          <a:p>
            <a:pPr algn="l"/>
            <a:r>
              <a:rPr lang="en-GB" sz="1000" b="1" dirty="0">
                <a:latin typeface="Libre Franklin" pitchFamily="2" charset="0"/>
              </a:rPr>
              <a:t>  capability  Manage Linux capabilities for users and groups</a:t>
            </a:r>
          </a:p>
          <a:p>
            <a:pPr algn="l"/>
            <a:r>
              <a:rPr lang="en-GB" sz="1000" b="1" dirty="0">
                <a:latin typeface="Libre Franklin" pitchFamily="2" charset="0"/>
              </a:rPr>
              <a:t>  exec        Run a command within a container</a:t>
            </a:r>
          </a:p>
          <a:p>
            <a:pPr algn="l"/>
            <a:r>
              <a:rPr lang="en-GB" sz="1000" b="1" dirty="0">
                <a:latin typeface="Libre Franklin" pitchFamily="2" charset="0"/>
              </a:rPr>
              <a:t>  help        </a:t>
            </a:r>
            <a:r>
              <a:rPr lang="en-GB" sz="1000" b="1" dirty="0" err="1">
                <a:latin typeface="Libre Franklin" pitchFamily="2" charset="0"/>
              </a:rPr>
              <a:t>Help</a:t>
            </a:r>
            <a:r>
              <a:rPr lang="en-GB" sz="1000" b="1" dirty="0">
                <a:latin typeface="Libre Franklin" pitchFamily="2" charset="0"/>
              </a:rPr>
              <a:t> about any command</a:t>
            </a:r>
          </a:p>
          <a:p>
            <a:pPr algn="l"/>
            <a:r>
              <a:rPr lang="en-GB" sz="1000" b="1" dirty="0">
                <a:latin typeface="Libre Franklin" pitchFamily="2" charset="0"/>
              </a:rPr>
              <a:t>  inspect     Show metadata for an image</a:t>
            </a:r>
          </a:p>
          <a:p>
            <a:pPr algn="l"/>
            <a:r>
              <a:rPr lang="en-GB" sz="1000" b="1" dirty="0">
                <a:latin typeface="Libre Franklin" pitchFamily="2" charset="0"/>
              </a:rPr>
              <a:t>  instance    Manage containers running as services</a:t>
            </a:r>
          </a:p>
          <a:p>
            <a:pPr algn="l"/>
            <a:r>
              <a:rPr lang="en-GB" sz="1000" b="1" dirty="0">
                <a:latin typeface="Libre Franklin" pitchFamily="2" charset="0"/>
              </a:rPr>
              <a:t>  key         Manage OpenPGP keys</a:t>
            </a:r>
          </a:p>
          <a:p>
            <a:pPr algn="l"/>
            <a:r>
              <a:rPr lang="en-GB" sz="1000" b="1" dirty="0">
                <a:latin typeface="Libre Franklin" pitchFamily="2" charset="0"/>
              </a:rPr>
              <a:t>  </a:t>
            </a:r>
            <a:r>
              <a:rPr lang="en-GB" sz="1000" b="1" dirty="0" err="1">
                <a:latin typeface="Libre Franklin" pitchFamily="2" charset="0"/>
              </a:rPr>
              <a:t>oci</a:t>
            </a:r>
            <a:r>
              <a:rPr lang="en-GB" sz="1000" b="1" dirty="0">
                <a:latin typeface="Libre Franklin" pitchFamily="2" charset="0"/>
              </a:rPr>
              <a:t>         Manage OCI containers</a:t>
            </a:r>
          </a:p>
          <a:p>
            <a:pPr algn="l"/>
            <a:r>
              <a:rPr lang="en-GB" sz="1000" b="1" dirty="0">
                <a:latin typeface="Libre Franklin" pitchFamily="2" charset="0"/>
              </a:rPr>
              <a:t>  plugin      Manage </a:t>
            </a:r>
            <a:r>
              <a:rPr lang="en-GB" sz="1000" b="1" dirty="0" err="1">
                <a:latin typeface="Libre Franklin" pitchFamily="2" charset="0"/>
              </a:rPr>
              <a:t>apptainer</a:t>
            </a:r>
            <a:r>
              <a:rPr lang="en-GB" sz="1000" b="1" dirty="0">
                <a:latin typeface="Libre Franklin" pitchFamily="2" charset="0"/>
              </a:rPr>
              <a:t> plugins</a:t>
            </a:r>
          </a:p>
          <a:p>
            <a:pPr algn="l"/>
            <a:r>
              <a:rPr lang="en-GB" sz="1000" b="1" dirty="0">
                <a:latin typeface="Libre Franklin" pitchFamily="2" charset="0"/>
              </a:rPr>
              <a:t>  pull        </a:t>
            </a:r>
            <a:r>
              <a:rPr lang="en-GB" sz="1000" b="1" dirty="0" err="1">
                <a:latin typeface="Libre Franklin" pitchFamily="2" charset="0"/>
              </a:rPr>
              <a:t>Pull</a:t>
            </a:r>
            <a:r>
              <a:rPr lang="en-GB" sz="1000" b="1" dirty="0">
                <a:latin typeface="Libre Franklin" pitchFamily="2" charset="0"/>
              </a:rPr>
              <a:t> an image from a URI</a:t>
            </a:r>
          </a:p>
          <a:p>
            <a:pPr algn="l"/>
            <a:r>
              <a:rPr lang="en-GB" sz="1000" b="1" dirty="0">
                <a:latin typeface="Libre Franklin" pitchFamily="2" charset="0"/>
              </a:rPr>
              <a:t>  push        Upload image to the provided URI</a:t>
            </a:r>
          </a:p>
          <a:p>
            <a:pPr algn="l"/>
            <a:r>
              <a:rPr lang="en-GB" sz="1000" b="1" dirty="0">
                <a:latin typeface="Libre Franklin" pitchFamily="2" charset="0"/>
              </a:rPr>
              <a:t>  remote      Manage </a:t>
            </a:r>
            <a:r>
              <a:rPr lang="en-GB" sz="1000" b="1" dirty="0" err="1">
                <a:latin typeface="Libre Franklin" pitchFamily="2" charset="0"/>
              </a:rPr>
              <a:t>apptainer</a:t>
            </a:r>
            <a:r>
              <a:rPr lang="en-GB" sz="1000" b="1" dirty="0">
                <a:latin typeface="Libre Franklin" pitchFamily="2" charset="0"/>
              </a:rPr>
              <a:t> remote endpoints</a:t>
            </a:r>
          </a:p>
          <a:p>
            <a:pPr algn="l"/>
            <a:r>
              <a:rPr lang="en-GB" sz="1000" b="1" dirty="0">
                <a:latin typeface="Libre Franklin" pitchFamily="2" charset="0"/>
              </a:rPr>
              <a:t>  run         </a:t>
            </a:r>
            <a:r>
              <a:rPr lang="en-GB" sz="1000" b="1" dirty="0" err="1">
                <a:latin typeface="Libre Franklin" pitchFamily="2" charset="0"/>
              </a:rPr>
              <a:t>Run</a:t>
            </a:r>
            <a:r>
              <a:rPr lang="en-GB" sz="1000" b="1" dirty="0">
                <a:latin typeface="Libre Franklin" pitchFamily="2" charset="0"/>
              </a:rPr>
              <a:t> the user-defined default command within a container</a:t>
            </a:r>
          </a:p>
          <a:p>
            <a:pPr algn="l"/>
            <a:r>
              <a:rPr lang="en-GB" sz="1000" b="1" dirty="0">
                <a:latin typeface="Libre Franklin" pitchFamily="2" charset="0"/>
              </a:rPr>
              <a:t>  run-help    Show the user-defined help for an image</a:t>
            </a:r>
          </a:p>
          <a:p>
            <a:pPr algn="l"/>
            <a:r>
              <a:rPr lang="en-GB" sz="1000" b="1" dirty="0">
                <a:latin typeface="Libre Franklin" pitchFamily="2" charset="0"/>
              </a:rPr>
              <a:t>  search      </a:t>
            </a:r>
            <a:r>
              <a:rPr lang="en-GB" sz="1000" b="1" dirty="0" err="1">
                <a:latin typeface="Libre Franklin" pitchFamily="2" charset="0"/>
              </a:rPr>
              <a:t>Search</a:t>
            </a:r>
            <a:r>
              <a:rPr lang="en-GB" sz="1000" b="1" dirty="0">
                <a:latin typeface="Libre Franklin" pitchFamily="2" charset="0"/>
              </a:rPr>
              <a:t> a Container Library for images</a:t>
            </a:r>
          </a:p>
          <a:p>
            <a:pPr algn="l"/>
            <a:r>
              <a:rPr lang="en-GB" sz="1000" b="1" dirty="0">
                <a:latin typeface="Libre Franklin" pitchFamily="2" charset="0"/>
              </a:rPr>
              <a:t>  shell       Run a shell within a container</a:t>
            </a:r>
          </a:p>
          <a:p>
            <a:pPr algn="l"/>
            <a:r>
              <a:rPr lang="en-GB" sz="1000" b="1" dirty="0">
                <a:latin typeface="Libre Franklin" pitchFamily="2" charset="0"/>
              </a:rPr>
              <a:t>  </a:t>
            </a:r>
            <a:r>
              <a:rPr lang="en-GB" sz="1000" b="1" dirty="0" err="1">
                <a:latin typeface="Libre Franklin" pitchFamily="2" charset="0"/>
              </a:rPr>
              <a:t>sif</a:t>
            </a:r>
            <a:r>
              <a:rPr lang="en-GB" sz="1000" b="1" dirty="0">
                <a:latin typeface="Libre Franklin" pitchFamily="2" charset="0"/>
              </a:rPr>
              <a:t>         </a:t>
            </a:r>
            <a:r>
              <a:rPr lang="en-GB" sz="1000" b="1" dirty="0" err="1">
                <a:latin typeface="Libre Franklin" pitchFamily="2" charset="0"/>
              </a:rPr>
              <a:t>siftool</a:t>
            </a:r>
            <a:r>
              <a:rPr lang="en-GB" sz="1000" b="1" dirty="0">
                <a:latin typeface="Libre Franklin" pitchFamily="2" charset="0"/>
              </a:rPr>
              <a:t> is a program for Singularity Image Format (SIF) file manipulation</a:t>
            </a:r>
          </a:p>
          <a:p>
            <a:pPr algn="l"/>
            <a:r>
              <a:rPr lang="en-GB" sz="1000" b="1" dirty="0">
                <a:latin typeface="Libre Franklin" pitchFamily="2" charset="0"/>
              </a:rPr>
              <a:t>  sign        Attach a cryptographic signature to an image</a:t>
            </a:r>
          </a:p>
          <a:p>
            <a:pPr algn="l"/>
            <a:r>
              <a:rPr lang="en-GB" sz="1000" b="1" dirty="0">
                <a:latin typeface="Libre Franklin" pitchFamily="2" charset="0"/>
              </a:rPr>
              <a:t>  test        Run the user-defined tests within a container</a:t>
            </a:r>
          </a:p>
          <a:p>
            <a:pPr algn="l"/>
            <a:r>
              <a:rPr lang="en-GB" sz="1000" b="1" dirty="0">
                <a:latin typeface="Libre Franklin" pitchFamily="2" charset="0"/>
              </a:rPr>
              <a:t>  verify      </a:t>
            </a:r>
            <a:r>
              <a:rPr lang="en-GB" sz="1000" b="1" dirty="0" err="1">
                <a:latin typeface="Libre Franklin" pitchFamily="2" charset="0"/>
              </a:rPr>
              <a:t>Verify</a:t>
            </a:r>
            <a:r>
              <a:rPr lang="en-GB" sz="1000" b="1" dirty="0">
                <a:latin typeface="Libre Franklin" pitchFamily="2" charset="0"/>
              </a:rPr>
              <a:t> cryptographic signatures attached to an image</a:t>
            </a:r>
          </a:p>
          <a:p>
            <a:pPr algn="l"/>
            <a:r>
              <a:rPr lang="en-GB" sz="1000" b="1" dirty="0">
                <a:latin typeface="Libre Franklin" pitchFamily="2" charset="0"/>
              </a:rPr>
              <a:t>  version     Show the version for Apptainer</a:t>
            </a:r>
          </a:p>
          <a:p>
            <a:pPr algn="l"/>
            <a:endParaRPr lang="en-GB" sz="1000" b="1" dirty="0">
              <a:latin typeface="Libre Franklin" pitchFamily="2" charset="0"/>
            </a:endParaRPr>
          </a:p>
          <a:p>
            <a:pPr algn="l"/>
            <a:r>
              <a:rPr lang="en-GB" sz="1000" b="1" dirty="0">
                <a:latin typeface="Libre Franklin" pitchFamily="2" charset="0"/>
              </a:rPr>
              <a:t>Examples:</a:t>
            </a:r>
          </a:p>
          <a:p>
            <a:pPr algn="l"/>
            <a:r>
              <a:rPr lang="en-GB" sz="1000" b="1" dirty="0">
                <a:latin typeface="Libre Franklin" pitchFamily="2" charset="0"/>
              </a:rPr>
              <a:t>  $ </a:t>
            </a:r>
            <a:r>
              <a:rPr lang="en-GB" sz="1000" b="1" dirty="0" err="1">
                <a:latin typeface="Libre Franklin" pitchFamily="2" charset="0"/>
              </a:rPr>
              <a:t>apptainer</a:t>
            </a:r>
            <a:r>
              <a:rPr lang="en-GB" sz="1000" b="1" dirty="0">
                <a:latin typeface="Libre Franklin" pitchFamily="2" charset="0"/>
              </a:rPr>
              <a:t> help &lt;command&gt; [&lt;subcommand&gt;]</a:t>
            </a:r>
          </a:p>
          <a:p>
            <a:pPr algn="l"/>
            <a:r>
              <a:rPr lang="en-GB" sz="1000" b="1" dirty="0">
                <a:latin typeface="Libre Franklin" pitchFamily="2" charset="0"/>
              </a:rPr>
              <a:t>  $ </a:t>
            </a:r>
            <a:r>
              <a:rPr lang="en-GB" sz="1000" b="1" dirty="0" err="1">
                <a:latin typeface="Libre Franklin" pitchFamily="2" charset="0"/>
              </a:rPr>
              <a:t>apptainer</a:t>
            </a:r>
            <a:r>
              <a:rPr lang="en-GB" sz="1000" b="1" dirty="0">
                <a:latin typeface="Libre Franklin" pitchFamily="2" charset="0"/>
              </a:rPr>
              <a:t> help build</a:t>
            </a:r>
          </a:p>
          <a:p>
            <a:pPr algn="l"/>
            <a:r>
              <a:rPr lang="en-GB" sz="1000" b="1" dirty="0">
                <a:latin typeface="Libre Franklin" pitchFamily="2" charset="0"/>
              </a:rPr>
              <a:t>  $ </a:t>
            </a:r>
            <a:r>
              <a:rPr lang="en-GB" sz="1000" b="1" dirty="0" err="1">
                <a:latin typeface="Libre Franklin" pitchFamily="2" charset="0"/>
              </a:rPr>
              <a:t>apptainer</a:t>
            </a:r>
            <a:r>
              <a:rPr lang="en-GB" sz="1000" b="1" dirty="0">
                <a:latin typeface="Libre Franklin" pitchFamily="2" charset="0"/>
              </a:rPr>
              <a:t> help instance start</a:t>
            </a:r>
          </a:p>
          <a:p>
            <a:pPr algn="l"/>
            <a:endParaRPr lang="en-GB" sz="1000" b="1" dirty="0">
              <a:latin typeface="Libre Franklin" pitchFamily="2" charset="0"/>
            </a:endParaRPr>
          </a:p>
          <a:p>
            <a:pPr algn="l"/>
            <a:endParaRPr lang="en-GB" sz="1000" b="1" dirty="0">
              <a:latin typeface="Libre Franklin" pitchFamily="2" charset="0"/>
            </a:endParaRPr>
          </a:p>
          <a:p>
            <a:pPr algn="l"/>
            <a:r>
              <a:rPr lang="en-GB" sz="1000" b="1" dirty="0">
                <a:latin typeface="Libre Franklin" pitchFamily="2" charset="0"/>
              </a:rPr>
              <a:t>For additional help or support, please visit https://www.apptainer.org/docs/y!</a:t>
            </a:r>
            <a:endParaRPr lang="en-GB" sz="1000" dirty="0"/>
          </a:p>
        </p:txBody>
      </p:sp>
    </p:spTree>
    <p:extLst>
      <p:ext uri="{BB962C8B-B14F-4D97-AF65-F5344CB8AC3E}">
        <p14:creationId xmlns:p14="http://schemas.microsoft.com/office/powerpoint/2010/main" val="1289966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D05B81A7-8466-BB82-5747-0FBDEF0A53AE}"/>
              </a:ext>
            </a:extLst>
          </p:cNvPr>
          <p:cNvSpPr txBox="1"/>
          <p:nvPr/>
        </p:nvSpPr>
        <p:spPr>
          <a:xfrm>
            <a:off x="838200" y="1633538"/>
            <a:ext cx="11020425" cy="4524315"/>
          </a:xfrm>
          <a:prstGeom prst="rect">
            <a:avLst/>
          </a:prstGeom>
          <a:noFill/>
        </p:spPr>
        <p:txBody>
          <a:bodyPr wrap="square">
            <a:spAutoFit/>
          </a:bodyPr>
          <a:lstStyle/>
          <a:p>
            <a:pPr algn="l"/>
            <a:r>
              <a:rPr lang="en-GB" sz="2400" dirty="0">
                <a:latin typeface="Libre Franklin" pitchFamily="2" charset="0"/>
              </a:rPr>
              <a:t> The main Apptainer command </a:t>
            </a:r>
          </a:p>
          <a:p>
            <a:pPr algn="l"/>
            <a:r>
              <a:rPr lang="en-GB" sz="2400" dirty="0">
                <a:latin typeface="Libre Franklin" pitchFamily="2" charset="0"/>
              </a:rPr>
              <a:t>               </a:t>
            </a:r>
            <a:r>
              <a:rPr lang="en-GB" sz="2400" dirty="0" err="1">
                <a:latin typeface="Libre Franklin" pitchFamily="2" charset="0"/>
              </a:rPr>
              <a:t>apptainer</a:t>
            </a:r>
            <a:r>
              <a:rPr lang="en-GB" sz="2400" dirty="0">
                <a:latin typeface="Libre Franklin" pitchFamily="2" charset="0"/>
              </a:rPr>
              <a:t> [options] [subcommand options] ... </a:t>
            </a:r>
          </a:p>
          <a:p>
            <a:pPr algn="l"/>
            <a:r>
              <a:rPr lang="en-GB" sz="2400" dirty="0">
                <a:latin typeface="Libre Franklin" pitchFamily="2" charset="0"/>
              </a:rPr>
              <a:t>has three essential subcommands: </a:t>
            </a:r>
          </a:p>
          <a:p>
            <a:pPr marL="342900" indent="-342900" algn="l">
              <a:buFont typeface="Arial" panose="020B0604020202020204" pitchFamily="34" charset="0"/>
              <a:buChar char="•"/>
            </a:pPr>
            <a:r>
              <a:rPr lang="en-GB" sz="2400" dirty="0">
                <a:latin typeface="Libre Franklin" pitchFamily="2" charset="0"/>
              </a:rPr>
              <a:t> </a:t>
            </a:r>
            <a:r>
              <a:rPr lang="en-GB" sz="2400" b="1" dirty="0">
                <a:latin typeface="Libre Franklin" pitchFamily="2" charset="0"/>
              </a:rPr>
              <a:t>build</a:t>
            </a:r>
            <a:r>
              <a:rPr lang="en-GB" sz="2400" dirty="0">
                <a:latin typeface="Libre Franklin" pitchFamily="2" charset="0"/>
              </a:rPr>
              <a:t>: Build your own container from scratch using a Singularity definition (or recipe) file; download and assemble any existing Singularity container; or convert your containers from one format to another (e.g., from Docker to Singularity)</a:t>
            </a:r>
          </a:p>
          <a:p>
            <a:pPr marL="342900" indent="-342900" algn="l">
              <a:buFont typeface="Arial" panose="020B0604020202020204" pitchFamily="34" charset="0"/>
              <a:buChar char="•"/>
            </a:pPr>
            <a:endParaRPr lang="en-GB" sz="2400" dirty="0">
              <a:latin typeface="Libre Franklin" pitchFamily="2" charset="0"/>
            </a:endParaRPr>
          </a:p>
          <a:p>
            <a:pPr marL="342900" indent="-342900" algn="l">
              <a:buFont typeface="Arial" panose="020B0604020202020204" pitchFamily="34" charset="0"/>
              <a:buChar char="•"/>
            </a:pPr>
            <a:r>
              <a:rPr lang="en-GB" sz="2400" b="1" dirty="0">
                <a:latin typeface="Libre Franklin" pitchFamily="2" charset="0"/>
              </a:rPr>
              <a:t>shell</a:t>
            </a:r>
            <a:r>
              <a:rPr lang="en-GB" sz="2400" dirty="0">
                <a:latin typeface="Libre Franklin" pitchFamily="2" charset="0"/>
              </a:rPr>
              <a:t>: Spawn an interactive shell session in your container. </a:t>
            </a:r>
          </a:p>
          <a:p>
            <a:pPr marL="342900" indent="-342900" algn="l">
              <a:buFont typeface="Arial" panose="020B0604020202020204" pitchFamily="34" charset="0"/>
              <a:buChar char="•"/>
            </a:pPr>
            <a:endParaRPr lang="en-GB" sz="2400" dirty="0">
              <a:latin typeface="Libre Franklin" pitchFamily="2" charset="0"/>
            </a:endParaRPr>
          </a:p>
          <a:p>
            <a:pPr marL="342900" indent="-342900" algn="l">
              <a:buFont typeface="Arial" panose="020B0604020202020204" pitchFamily="34" charset="0"/>
              <a:buChar char="•"/>
            </a:pPr>
            <a:r>
              <a:rPr lang="en-GB" sz="2400" b="1" dirty="0">
                <a:latin typeface="Libre Franklin" pitchFamily="2" charset="0"/>
              </a:rPr>
              <a:t>exec</a:t>
            </a:r>
            <a:r>
              <a:rPr lang="en-GB" sz="2400" dirty="0">
                <a:latin typeface="Libre Franklin" pitchFamily="2" charset="0"/>
              </a:rPr>
              <a:t>: Execute an arbitrary command within your container</a:t>
            </a:r>
          </a:p>
          <a:p>
            <a:pPr marL="342900" indent="-342900" algn="l">
              <a:buFont typeface="Arial" panose="020B0604020202020204" pitchFamily="34" charset="0"/>
              <a:buChar char="•"/>
            </a:pPr>
            <a:endParaRPr lang="en-GB" sz="2400" b="0" i="0" dirty="0">
              <a:solidFill>
                <a:srgbClr val="212529"/>
              </a:solidFill>
              <a:effectLst/>
              <a:latin typeface="Libre Franklin" pitchFamily="2" charset="0"/>
            </a:endParaRPr>
          </a:p>
        </p:txBody>
      </p:sp>
      <p:sp>
        <p:nvSpPr>
          <p:cNvPr id="6" name="Rectangle 1">
            <a:extLst>
              <a:ext uri="{FF2B5EF4-FFF2-40B4-BE49-F238E27FC236}">
                <a16:creationId xmlns:a16="http://schemas.microsoft.com/office/drawing/2014/main" id="{60D2051B-ED7C-2B08-120E-511C244B2AEC}"/>
              </a:ext>
            </a:extLst>
          </p:cNvPr>
          <p:cNvSpPr>
            <a:spLocks noChangeArrowheads="1"/>
          </p:cNvSpPr>
          <p:nvPr/>
        </p:nvSpPr>
        <p:spPr bwMode="auto">
          <a:xfrm>
            <a:off x="0" y="30007"/>
            <a:ext cx="256480" cy="3971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96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14</a:t>
            </a:r>
          </a:p>
        </p:txBody>
      </p:sp>
    </p:spTree>
    <p:extLst>
      <p:ext uri="{BB962C8B-B14F-4D97-AF65-F5344CB8AC3E}">
        <p14:creationId xmlns:p14="http://schemas.microsoft.com/office/powerpoint/2010/main" val="39124500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B3C89-FDD5-B037-0C06-19824D9EB2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C271600-478D-4AB9-BE91-0B408992DC6F}"/>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85A4B758-DFFE-D075-4F9C-4FFD54DB9BAB}"/>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B9E4DF57-5432-5105-BA21-1B12AAFCA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9D369D08-08EC-2959-D917-0817EEB81605}"/>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6B0565E6-DD1C-FA4B-EE18-D75A8915A383}"/>
              </a:ext>
            </a:extLst>
          </p:cNvPr>
          <p:cNvSpPr txBox="1"/>
          <p:nvPr/>
        </p:nvSpPr>
        <p:spPr>
          <a:xfrm>
            <a:off x="838200" y="1633538"/>
            <a:ext cx="11020425" cy="4524315"/>
          </a:xfrm>
          <a:prstGeom prst="rect">
            <a:avLst/>
          </a:prstGeom>
          <a:noFill/>
        </p:spPr>
        <p:txBody>
          <a:bodyPr wrap="square">
            <a:spAutoFit/>
          </a:bodyPr>
          <a:lstStyle/>
          <a:p>
            <a:pPr algn="l"/>
            <a:r>
              <a:rPr lang="en-GB" sz="2400" dirty="0">
                <a:latin typeface="Libre Franklin" pitchFamily="2" charset="0"/>
              </a:rPr>
              <a:t> The main Apptainer command </a:t>
            </a:r>
          </a:p>
          <a:p>
            <a:pPr algn="l"/>
            <a:r>
              <a:rPr lang="en-GB" sz="2400" dirty="0">
                <a:latin typeface="Libre Franklin" pitchFamily="2" charset="0"/>
              </a:rPr>
              <a:t>               </a:t>
            </a:r>
            <a:r>
              <a:rPr lang="en-GB" sz="2400" dirty="0" err="1">
                <a:latin typeface="Libre Franklin" pitchFamily="2" charset="0"/>
              </a:rPr>
              <a:t>apptainer</a:t>
            </a:r>
            <a:r>
              <a:rPr lang="en-GB" sz="2400" dirty="0">
                <a:latin typeface="Libre Franklin" pitchFamily="2" charset="0"/>
              </a:rPr>
              <a:t> [options] [subcommand options] ... </a:t>
            </a:r>
          </a:p>
          <a:p>
            <a:pPr algn="l"/>
            <a:r>
              <a:rPr lang="en-GB" sz="2400" dirty="0">
                <a:latin typeface="Libre Franklin" pitchFamily="2" charset="0"/>
              </a:rPr>
              <a:t>has three essential subcommands: </a:t>
            </a:r>
          </a:p>
          <a:p>
            <a:pPr marL="342900" indent="-342900" algn="l">
              <a:buFont typeface="Arial" panose="020B0604020202020204" pitchFamily="34" charset="0"/>
              <a:buChar char="•"/>
            </a:pPr>
            <a:r>
              <a:rPr lang="en-GB" sz="2400" dirty="0">
                <a:latin typeface="Libre Franklin" pitchFamily="2" charset="0"/>
              </a:rPr>
              <a:t> </a:t>
            </a:r>
            <a:r>
              <a:rPr lang="en-GB" sz="2400" b="1" dirty="0">
                <a:latin typeface="Libre Franklin" pitchFamily="2" charset="0"/>
              </a:rPr>
              <a:t>build</a:t>
            </a:r>
            <a:r>
              <a:rPr lang="en-GB" sz="2400" dirty="0">
                <a:latin typeface="Libre Franklin" pitchFamily="2" charset="0"/>
              </a:rPr>
              <a:t>: Build your own container from scratch using a Singularity definition (or recipe) file; download and assemble any existing Singularity container; or convert your containers from one format to another (e.g., from Docker to Singularity)</a:t>
            </a:r>
          </a:p>
          <a:p>
            <a:pPr marL="342900" indent="-342900" algn="l">
              <a:buFont typeface="Arial" panose="020B0604020202020204" pitchFamily="34" charset="0"/>
              <a:buChar char="•"/>
            </a:pPr>
            <a:endParaRPr lang="en-GB" sz="2400" dirty="0">
              <a:latin typeface="Libre Franklin" pitchFamily="2" charset="0"/>
            </a:endParaRPr>
          </a:p>
          <a:p>
            <a:pPr marL="342900" indent="-342900" algn="l">
              <a:buFont typeface="Arial" panose="020B0604020202020204" pitchFamily="34" charset="0"/>
              <a:buChar char="•"/>
            </a:pPr>
            <a:r>
              <a:rPr lang="en-GB" sz="2400" b="1" dirty="0">
                <a:latin typeface="Libre Franklin" pitchFamily="2" charset="0"/>
              </a:rPr>
              <a:t>shell</a:t>
            </a:r>
            <a:r>
              <a:rPr lang="en-GB" sz="2400" dirty="0">
                <a:latin typeface="Libre Franklin" pitchFamily="2" charset="0"/>
              </a:rPr>
              <a:t>: Spawn an interactive shell session in your container. </a:t>
            </a:r>
          </a:p>
          <a:p>
            <a:pPr marL="342900" indent="-342900" algn="l">
              <a:buFont typeface="Arial" panose="020B0604020202020204" pitchFamily="34" charset="0"/>
              <a:buChar char="•"/>
            </a:pPr>
            <a:endParaRPr lang="en-GB" sz="2400" dirty="0">
              <a:latin typeface="Libre Franklin" pitchFamily="2" charset="0"/>
            </a:endParaRPr>
          </a:p>
          <a:p>
            <a:pPr marL="342900" indent="-342900" algn="l">
              <a:buFont typeface="Arial" panose="020B0604020202020204" pitchFamily="34" charset="0"/>
              <a:buChar char="•"/>
            </a:pPr>
            <a:r>
              <a:rPr lang="en-GB" sz="2400" b="1" dirty="0">
                <a:latin typeface="Libre Franklin" pitchFamily="2" charset="0"/>
              </a:rPr>
              <a:t>exec</a:t>
            </a:r>
            <a:r>
              <a:rPr lang="en-GB" sz="2400" dirty="0">
                <a:latin typeface="Libre Franklin" pitchFamily="2" charset="0"/>
              </a:rPr>
              <a:t>: Execute an arbitrary command within your container</a:t>
            </a:r>
          </a:p>
          <a:p>
            <a:pPr marL="342900" indent="-342900" algn="l">
              <a:buFont typeface="Arial" panose="020B0604020202020204" pitchFamily="34" charset="0"/>
              <a:buChar char="•"/>
            </a:pPr>
            <a:endParaRPr lang="en-GB" sz="2400" b="0" i="0" dirty="0">
              <a:solidFill>
                <a:srgbClr val="212529"/>
              </a:solidFill>
              <a:effectLst/>
              <a:latin typeface="Libre Franklin" pitchFamily="2" charset="0"/>
            </a:endParaRPr>
          </a:p>
        </p:txBody>
      </p:sp>
    </p:spTree>
    <p:extLst>
      <p:ext uri="{BB962C8B-B14F-4D97-AF65-F5344CB8AC3E}">
        <p14:creationId xmlns:p14="http://schemas.microsoft.com/office/powerpoint/2010/main" val="3743623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Singularity/Apptainer</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56A1F684-1E39-9C20-5029-A627EF40E01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A14DD02-465D-9DBB-6069-4ED73FE69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D1B5AD4-11FE-BDD2-EA03-74551284EA2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D05B81A7-8466-BB82-5747-0FBDEF0A53AE}"/>
              </a:ext>
            </a:extLst>
          </p:cNvPr>
          <p:cNvSpPr txBox="1"/>
          <p:nvPr/>
        </p:nvSpPr>
        <p:spPr>
          <a:xfrm>
            <a:off x="838200" y="1858988"/>
            <a:ext cx="11020425" cy="3046988"/>
          </a:xfrm>
          <a:prstGeom prst="rect">
            <a:avLst/>
          </a:prstGeom>
          <a:noFill/>
        </p:spPr>
        <p:txBody>
          <a:bodyPr wrap="square">
            <a:spAutoFit/>
          </a:bodyPr>
          <a:lstStyle/>
          <a:p>
            <a:pPr algn="l"/>
            <a:r>
              <a:rPr lang="en-GB" sz="2400" dirty="0">
                <a:latin typeface="Libre Franklin" pitchFamily="2" charset="0"/>
              </a:rPr>
              <a:t> The main Apptainer tutorial:</a:t>
            </a:r>
          </a:p>
          <a:p>
            <a:pPr algn="l"/>
            <a:endParaRPr lang="en-GB" sz="2400" dirty="0">
              <a:latin typeface="Libre Franklin" pitchFamily="2" charset="0"/>
            </a:endParaRPr>
          </a:p>
          <a:p>
            <a:pPr algn="l"/>
            <a:r>
              <a:rPr lang="en-GB" sz="2400" dirty="0">
                <a:latin typeface="Libre Franklin" pitchFamily="2" charset="0"/>
              </a:rPr>
              <a:t>COW say! Moo/ Hello World</a:t>
            </a:r>
          </a:p>
          <a:p>
            <a:pPr algn="l"/>
            <a:endParaRPr lang="en-GB" sz="2400" dirty="0">
              <a:latin typeface="Libre Franklin" pitchFamily="2" charset="0"/>
            </a:endParaRPr>
          </a:p>
          <a:p>
            <a:pPr algn="l"/>
            <a:endParaRPr lang="en-GB" sz="2400" dirty="0">
              <a:latin typeface="Libre Franklin" pitchFamily="2" charset="0"/>
            </a:endParaRPr>
          </a:p>
          <a:p>
            <a:pPr algn="l"/>
            <a:endParaRPr lang="en-GB" sz="2400" dirty="0">
              <a:latin typeface="Libre Franklin" pitchFamily="2" charset="0"/>
            </a:endParaRPr>
          </a:p>
          <a:p>
            <a:pPr algn="l"/>
            <a:r>
              <a:rPr lang="en-GB" sz="2400" dirty="0">
                <a:latin typeface="Libre Franklin" pitchFamily="2" charset="0"/>
              </a:rPr>
              <a:t>               </a:t>
            </a:r>
          </a:p>
          <a:p>
            <a:pPr marL="342900" indent="-342900" algn="l">
              <a:buFont typeface="Arial" panose="020B0604020202020204" pitchFamily="34" charset="0"/>
              <a:buChar char="•"/>
            </a:pPr>
            <a:endParaRPr lang="en-GB" sz="2400" b="0" i="0" dirty="0">
              <a:solidFill>
                <a:srgbClr val="212529"/>
              </a:solidFill>
              <a:effectLst/>
              <a:latin typeface="Libre Franklin" pitchFamily="2" charset="0"/>
            </a:endParaRPr>
          </a:p>
        </p:txBody>
      </p:sp>
      <p:sp>
        <p:nvSpPr>
          <p:cNvPr id="6" name="Rectangle 2">
            <a:extLst>
              <a:ext uri="{FF2B5EF4-FFF2-40B4-BE49-F238E27FC236}">
                <a16:creationId xmlns:a16="http://schemas.microsoft.com/office/drawing/2014/main" id="{774AE922-A414-A49B-451D-631712EA5A92}"/>
              </a:ext>
            </a:extLst>
          </p:cNvPr>
          <p:cNvSpPr>
            <a:spLocks noChangeArrowheads="1"/>
          </p:cNvSpPr>
          <p:nvPr/>
        </p:nvSpPr>
        <p:spPr bwMode="auto">
          <a:xfrm>
            <a:off x="838200" y="3382482"/>
            <a:ext cx="10372725" cy="228009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a:t>
            </a:r>
            <a:r>
              <a:rPr lang="en-GB" sz="2400" dirty="0">
                <a:latin typeface="Libre Franklin" pitchFamily="2" charset="0"/>
              </a:rPr>
              <a:t> apptainer pull docker://ghcr.io/apptainer/lolcow</a:t>
            </a:r>
            <a:endParaRPr lang="en-GB" sz="2400" dirty="0">
              <a:solidFill>
                <a:schemeClr val="bg1"/>
              </a:solidFill>
              <a:latin typeface="Consolas" panose="020B0609020204030204" pitchFamily="49" charset="0"/>
            </a:endParaRPr>
          </a:p>
          <a:p>
            <a:pPr algn="l"/>
            <a:r>
              <a:rPr lang="en-GB" sz="2400" dirty="0">
                <a:latin typeface="Libre Franklin" pitchFamily="2" charset="0"/>
              </a:rPr>
              <a:t>$apptainer shell lolcow_latest.sif</a:t>
            </a:r>
          </a:p>
          <a:p>
            <a:pPr algn="l"/>
            <a:r>
              <a:rPr lang="en-GB" sz="2400" dirty="0">
                <a:latin typeface="Libre Franklin" pitchFamily="2" charset="0"/>
              </a:rPr>
              <a:t>$apptainer lolcow_latest.sif:~&gt; whoami</a:t>
            </a:r>
          </a:p>
          <a:p>
            <a:pPr algn="l"/>
            <a:endParaRPr lang="en-GB" sz="2400" dirty="0">
              <a:latin typeface="Libre Franklin" pitchFamily="2" charset="0"/>
            </a:endParaRPr>
          </a:p>
          <a:p>
            <a:pPr algn="l"/>
            <a:r>
              <a:rPr lang="en-GB" sz="2400" dirty="0">
                <a:latin typeface="Libre Franklin" pitchFamily="2" charset="0"/>
              </a:rPr>
              <a:t>$apptainer exec lolcow_latest.sif cowsay moo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243910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6DAC2-71E5-3564-2BF0-D4AD6F208D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B679B3B-F385-F0B0-6647-4BC3FC0BCAED}"/>
              </a:ext>
            </a:extLst>
          </p:cNvPr>
          <p:cNvSpPr>
            <a:spLocks noGrp="1"/>
          </p:cNvSpPr>
          <p:nvPr>
            <p:ph type="title"/>
          </p:nvPr>
        </p:nvSpPr>
        <p:spPr/>
        <p:txBody>
          <a:bodyPr>
            <a:normAutofit/>
          </a:bodyPr>
          <a:lstStyle/>
          <a:p>
            <a:r>
              <a:rPr lang="en-GB" sz="2400" b="1" dirty="0">
                <a:solidFill>
                  <a:schemeClr val="bg1">
                    <a:lumMod val="50000"/>
                  </a:schemeClr>
                </a:solidFill>
                <a:latin typeface="Georgia" panose="02040502050405020303" pitchFamily="18" charset="0"/>
              </a:rPr>
              <a:t>LLM Popular Container Registries</a:t>
            </a:r>
          </a:p>
        </p:txBody>
      </p:sp>
      <p:grpSp>
        <p:nvGrpSpPr>
          <p:cNvPr id="3" name="Group 2">
            <a:extLst>
              <a:ext uri="{FF2B5EF4-FFF2-40B4-BE49-F238E27FC236}">
                <a16:creationId xmlns:a16="http://schemas.microsoft.com/office/drawing/2014/main" id="{2DEE6E41-83D6-5FD9-4D46-13E63559841E}"/>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F90ECAF0-5367-4699-EB82-018AB08C0D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29A98E1C-78D4-836E-E300-DE0558714B64}"/>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2E4A3A44-640D-E884-161D-F662B13303A4}"/>
              </a:ext>
            </a:extLst>
          </p:cNvPr>
          <p:cNvSpPr txBox="1"/>
          <p:nvPr/>
        </p:nvSpPr>
        <p:spPr>
          <a:xfrm>
            <a:off x="838200" y="1633538"/>
            <a:ext cx="11020425" cy="45935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When looking for containerized software try these repositories: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Libre Franklin" pitchFamily="2" charset="0"/>
                <a:hlinkClick r:id="rId3"/>
              </a:rPr>
              <a:t>Docker Hub(Link is external)</a:t>
            </a: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Libre Franklin" pitchFamily="2" charset="0"/>
                <a:hlinkClick r:id="rId4"/>
              </a:rPr>
              <a:t>NVIDIA GPU Cloud(Link is external)</a:t>
            </a: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Libre Franklin" pitchFamily="2" charset="0"/>
                <a:hlinkClick r:id="rId5"/>
              </a:rPr>
              <a:t>Singularity Cloud Library(Link is external)</a:t>
            </a: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Libre Franklin" pitchFamily="2" charset="0"/>
                <a:hlinkClick r:id="rId6"/>
              </a:rPr>
              <a:t>Singularity Hub(Link is external)</a:t>
            </a: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Libre Franklin" pitchFamily="2" charset="0"/>
                <a:hlinkClick r:id="rId7"/>
              </a:rPr>
              <a:t>Quay.io(Link is external)</a:t>
            </a: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rgbClr val="000000"/>
                </a:solidFill>
                <a:effectLst/>
                <a:latin typeface="Libre Franklin" pitchFamily="2" charset="0"/>
                <a:hlinkClick r:id="rId8"/>
              </a:rPr>
              <a:t>BioContainers</a:t>
            </a:r>
            <a:r>
              <a:rPr kumimoji="0" lang="en-US" altLang="en-US" sz="2400" b="1" i="0" u="none" strike="noStrike" cap="none" normalizeH="0" baseline="0" dirty="0">
                <a:ln>
                  <a:noFill/>
                </a:ln>
                <a:solidFill>
                  <a:srgbClr val="000000"/>
                </a:solidFill>
                <a:effectLst/>
                <a:latin typeface="Libre Franklin" pitchFamily="2" charset="0"/>
                <a:hlinkClick r:id="rId8"/>
              </a:rPr>
              <a:t>(Link is external)</a:t>
            </a: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Libre Franklin" pitchFamily="2" charset="0"/>
                <a:hlinkClick r:id="rId9"/>
              </a:rPr>
              <a:t>IBM </a:t>
            </a:r>
            <a:r>
              <a:rPr kumimoji="0" lang="en-US" altLang="en-US" sz="2400" b="1" i="0" u="none" strike="noStrike" cap="none" normalizeH="0" baseline="0" dirty="0" err="1">
                <a:ln>
                  <a:noFill/>
                </a:ln>
                <a:solidFill>
                  <a:srgbClr val="000000"/>
                </a:solidFill>
                <a:effectLst/>
                <a:latin typeface="Libre Franklin" pitchFamily="2" charset="0"/>
                <a:hlinkClick r:id="rId9"/>
              </a:rPr>
              <a:t>PowerAI</a:t>
            </a:r>
            <a:r>
              <a:rPr kumimoji="0" lang="en-US" altLang="en-US" sz="2400" b="1" i="0" u="none" strike="noStrike" cap="none" normalizeH="0" baseline="0" dirty="0">
                <a:ln>
                  <a:noFill/>
                </a:ln>
                <a:solidFill>
                  <a:srgbClr val="000000"/>
                </a:solidFill>
                <a:effectLst/>
                <a:latin typeface="Libre Franklin" pitchFamily="2" charset="0"/>
                <a:hlinkClick r:id="rId9"/>
              </a:rPr>
              <a:t>(Link is external)</a:t>
            </a:r>
            <a:r>
              <a:rPr kumimoji="0" lang="en-US" altLang="en-US" sz="2400" b="0" i="0" u="none" strike="noStrike" cap="none" normalizeH="0" baseline="0" dirty="0">
                <a:ln>
                  <a:noFill/>
                </a:ln>
                <a:solidFill>
                  <a:srgbClr val="212529"/>
                </a:solidFill>
                <a:effectLst/>
                <a:latin typeface="Libre Franklin" pitchFamily="2" charset="0"/>
              </a:rPr>
              <a:t> (Traverse only)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Libre Franklin" pitchFamily="2" charset="0"/>
                <a:hlinkClick r:id="rId10"/>
              </a:rPr>
              <a:t>AMD </a:t>
            </a:r>
            <a:r>
              <a:rPr kumimoji="0" lang="en-US" altLang="en-US" sz="2400" b="1" i="0" u="none" strike="noStrike" cap="none" normalizeH="0" baseline="0" dirty="0" err="1">
                <a:ln>
                  <a:noFill/>
                </a:ln>
                <a:solidFill>
                  <a:srgbClr val="000000"/>
                </a:solidFill>
                <a:effectLst/>
                <a:latin typeface="Libre Franklin" pitchFamily="2" charset="0"/>
                <a:hlinkClick r:id="rId10"/>
              </a:rPr>
              <a:t>InfinityHub</a:t>
            </a:r>
            <a:r>
              <a:rPr kumimoji="0" lang="en-US" altLang="en-US" sz="2400" b="1" i="0" u="none" strike="noStrike" cap="none" normalizeH="0" baseline="0" dirty="0">
                <a:ln>
                  <a:noFill/>
                </a:ln>
                <a:solidFill>
                  <a:srgbClr val="000000"/>
                </a:solidFill>
                <a:effectLst/>
                <a:latin typeface="Libre Franklin" pitchFamily="2" charset="0"/>
                <a:hlinkClick r:id="rId10"/>
              </a:rPr>
              <a:t>(Link is external)</a:t>
            </a:r>
            <a:r>
              <a:rPr kumimoji="0" lang="en-US" altLang="en-US" sz="2400" b="0" i="0" u="none" strike="noStrike" cap="none" normalizeH="0" baseline="0" dirty="0">
                <a:ln>
                  <a:noFill/>
                </a:ln>
                <a:solidFill>
                  <a:srgbClr val="212529"/>
                </a:solidFill>
                <a:effectLst/>
                <a:latin typeface="Libre Franklin" pitchFamily="2" charset="0"/>
              </a:rPr>
              <a:t> (AMD GPUs)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It is easy to make your own container images available on Docker Hub and the Singularity Cloud Library.</a:t>
            </a:r>
            <a:endParaRPr kumimoji="0" lang="en-US" altLang="en-US" sz="1800" b="1" i="0" u="none" strike="noStrike" cap="none" normalizeH="0" baseline="0" dirty="0">
              <a:ln>
                <a:noFill/>
              </a:ln>
              <a:solidFill>
                <a:srgbClr val="212529"/>
              </a:solidFill>
              <a:effectLst/>
              <a:latin typeface="kepler-std-displa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12529"/>
                </a:solidFill>
                <a:effectLst/>
                <a:latin typeface="kepler-std-display"/>
              </a:rPr>
              <a:t>Apptainer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212529"/>
                </a:solidFill>
                <a:effectLst/>
                <a:latin typeface="kepler-std-display"/>
              </a:rPr>
              <a:t>Your Files and Storage Spaces are Available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A830A48A-FC91-901D-A7DD-78D681DCE682}"/>
              </a:ext>
            </a:extLst>
          </p:cNvPr>
          <p:cNvSpPr>
            <a:spLocks noChangeArrowheads="1"/>
          </p:cNvSpPr>
          <p:nvPr/>
        </p:nvSpPr>
        <p:spPr bwMode="auto">
          <a:xfrm>
            <a:off x="0" y="58051"/>
            <a:ext cx="65" cy="341099"/>
          </a:xfrm>
          <a:prstGeom prst="rect">
            <a:avLst/>
          </a:prstGeom>
          <a:solidFill>
            <a:srgbClr val="F7F5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5515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4E633-C380-0F7A-4BB2-B05290CEA97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A7FDE5-261E-9249-1164-45FF8F83A56B}"/>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Cache</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18E28E7A-7464-A4B3-53BF-B00AC272C87E}"/>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B2AADF5B-7DFD-2EF8-3D5F-BEB1A8F318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26CBCBF7-2EA5-6EED-C583-8BD1B4850D11}"/>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99CB83AA-C2EA-7642-1CC8-2C6C311B196D}"/>
              </a:ext>
            </a:extLst>
          </p:cNvPr>
          <p:cNvSpPr txBox="1"/>
          <p:nvPr/>
        </p:nvSpPr>
        <p:spPr>
          <a:xfrm>
            <a:off x="838200" y="1858988"/>
            <a:ext cx="11020425" cy="3785652"/>
          </a:xfrm>
          <a:prstGeom prst="rect">
            <a:avLst/>
          </a:prstGeom>
          <a:noFill/>
        </p:spPr>
        <p:txBody>
          <a:bodyPr wrap="square">
            <a:spAutoFit/>
          </a:bodyPr>
          <a:lstStyle/>
          <a:p>
            <a:pPr algn="l"/>
            <a:r>
              <a:rPr lang="en-GB" sz="2400" dirty="0">
                <a:latin typeface="Libre Franklin" pitchFamily="2" charset="0"/>
              </a:rPr>
              <a:t> </a:t>
            </a:r>
            <a:r>
              <a:rPr kumimoji="0" lang="en-US" altLang="en-US" sz="2400" b="0" i="0" u="none" strike="noStrike" cap="none" normalizeH="0" baseline="0" dirty="0">
                <a:ln>
                  <a:noFill/>
                </a:ln>
                <a:solidFill>
                  <a:srgbClr val="212529"/>
                </a:solidFill>
                <a:effectLst/>
                <a:latin typeface="Libre Franklin" pitchFamily="2" charset="0"/>
              </a:rPr>
              <a:t>Working with Apptainer images requires lots of storage space. By default Apptainer will use ~/.apptainer as a cache directory which can cause you to go over your /home quota. Consider adding these environment variables to your ~/.</a:t>
            </a:r>
            <a:r>
              <a:rPr kumimoji="0" lang="en-US" altLang="en-US" sz="2400" b="0" i="0" u="none" strike="noStrike" cap="none" normalizeH="0" baseline="0" dirty="0" err="1">
                <a:ln>
                  <a:noFill/>
                </a:ln>
                <a:solidFill>
                  <a:srgbClr val="212529"/>
                </a:solidFill>
                <a:effectLst/>
                <a:latin typeface="Libre Franklin" pitchFamily="2" charset="0"/>
              </a:rPr>
              <a:t>bashrc</a:t>
            </a:r>
            <a:r>
              <a:rPr kumimoji="0" lang="en-US" altLang="en-US" sz="2400" b="0" i="0" u="none" strike="noStrike" cap="none" normalizeH="0" baseline="0" dirty="0">
                <a:ln>
                  <a:noFill/>
                </a:ln>
                <a:solidFill>
                  <a:srgbClr val="212529"/>
                </a:solidFill>
                <a:effectLst/>
                <a:latin typeface="Libre Franklin" pitchFamily="2" charset="0"/>
              </a:rPr>
              <a:t> file:</a:t>
            </a:r>
            <a:r>
              <a:rPr kumimoji="0" lang="en-US" altLang="en-US" sz="2400" b="0" i="0" u="none" strike="noStrike" cap="none" normalizeH="0" baseline="0" dirty="0">
                <a:ln>
                  <a:noFill/>
                </a:ln>
                <a:solidFill>
                  <a:srgbClr val="333333"/>
                </a:solidFill>
                <a:effectLst/>
                <a:latin typeface="Courier"/>
              </a:rPr>
              <a:t> </a:t>
            </a:r>
            <a:endParaRPr kumimoji="0" lang="en-US" altLang="en-US" sz="1100" b="1" i="0" u="none" strike="noStrike" cap="none" normalizeH="0" baseline="0" dirty="0">
              <a:ln>
                <a:noFill/>
              </a:ln>
              <a:solidFill>
                <a:srgbClr val="212529"/>
              </a:solidFill>
              <a:effectLst/>
              <a:latin typeface="kepler-std-display"/>
            </a:endParaRPr>
          </a:p>
          <a:p>
            <a:pPr algn="l"/>
            <a:endParaRPr lang="en-GB" sz="2400" dirty="0">
              <a:latin typeface="Libre Franklin" pitchFamily="2" charset="0"/>
            </a:endParaRPr>
          </a:p>
          <a:p>
            <a:pPr algn="l"/>
            <a:endParaRPr lang="en-GB" sz="2400" dirty="0">
              <a:latin typeface="Libre Franklin" pitchFamily="2" charset="0"/>
            </a:endParaRPr>
          </a:p>
          <a:p>
            <a:pPr algn="l"/>
            <a:endParaRPr lang="en-GB" sz="2400" dirty="0">
              <a:latin typeface="Libre Franklin" pitchFamily="2" charset="0"/>
            </a:endParaRPr>
          </a:p>
          <a:p>
            <a:pPr algn="l"/>
            <a:endParaRPr lang="en-GB" sz="2400" dirty="0">
              <a:latin typeface="Libre Franklin" pitchFamily="2" charset="0"/>
            </a:endParaRPr>
          </a:p>
          <a:p>
            <a:pPr algn="l"/>
            <a:r>
              <a:rPr lang="en-GB" sz="2400" dirty="0">
                <a:latin typeface="Libre Franklin" pitchFamily="2" charset="0"/>
              </a:rPr>
              <a:t>               </a:t>
            </a:r>
          </a:p>
          <a:p>
            <a:pPr marL="342900" indent="-342900" algn="l">
              <a:buFont typeface="Arial" panose="020B0604020202020204" pitchFamily="34" charset="0"/>
              <a:buChar char="•"/>
            </a:pPr>
            <a:endParaRPr lang="en-GB" sz="2400" b="0" i="0" dirty="0">
              <a:solidFill>
                <a:srgbClr val="212529"/>
              </a:solidFill>
              <a:effectLst/>
              <a:latin typeface="Libre Franklin" pitchFamily="2" charset="0"/>
            </a:endParaRPr>
          </a:p>
        </p:txBody>
      </p:sp>
      <p:sp>
        <p:nvSpPr>
          <p:cNvPr id="6" name="Rectangle 2">
            <a:extLst>
              <a:ext uri="{FF2B5EF4-FFF2-40B4-BE49-F238E27FC236}">
                <a16:creationId xmlns:a16="http://schemas.microsoft.com/office/drawing/2014/main" id="{FEDA1069-9BE5-FB02-C70A-CE93D7882EB1}"/>
              </a:ext>
            </a:extLst>
          </p:cNvPr>
          <p:cNvSpPr>
            <a:spLocks noChangeArrowheads="1"/>
          </p:cNvSpPr>
          <p:nvPr/>
        </p:nvSpPr>
        <p:spPr bwMode="auto">
          <a:xfrm>
            <a:off x="838200" y="3520142"/>
            <a:ext cx="10372725" cy="11720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bg1"/>
                </a:solidFill>
                <a:effectLst/>
                <a:latin typeface="Consolas" panose="020B0609020204030204" pitchFamily="49" charset="0"/>
              </a:rPr>
              <a:t>export APPTAINER_CACHEDIR=/scratch/</a:t>
            </a:r>
            <a:r>
              <a:rPr kumimoji="0" lang="en-GB" altLang="en-US" sz="2400" b="0" i="0" u="none" strike="noStrike" cap="none" normalizeH="0" baseline="0" dirty="0" err="1">
                <a:ln>
                  <a:noFill/>
                </a:ln>
                <a:solidFill>
                  <a:schemeClr val="bg1"/>
                </a:solidFill>
                <a:effectLst/>
                <a:latin typeface="Consolas" panose="020B0609020204030204" pitchFamily="49" charset="0"/>
              </a:rPr>
              <a:t>gpfs</a:t>
            </a:r>
            <a:r>
              <a:rPr kumimoji="0" lang="en-GB" altLang="en-US" sz="2400" b="0" i="0" u="none" strike="noStrike" cap="none" normalizeH="0" baseline="0" dirty="0">
                <a:ln>
                  <a:noFill/>
                </a:ln>
                <a:solidFill>
                  <a:schemeClr val="bg1"/>
                </a:solidFill>
                <a:effectLst/>
                <a:latin typeface="Consolas" panose="020B0609020204030204" pitchFamily="49" charset="0"/>
              </a:rPr>
              <a:t>/$USER/APPTAINER_CACHE export APPTAINER_TMPDIR=/</a:t>
            </a:r>
            <a:r>
              <a:rPr kumimoji="0" lang="en-GB" altLang="en-US" sz="2400" b="0" i="0" u="none" strike="noStrike" cap="none" normalizeH="0" baseline="0" dirty="0" err="1">
                <a:ln>
                  <a:noFill/>
                </a:ln>
                <a:solidFill>
                  <a:schemeClr val="bg1"/>
                </a:solidFill>
                <a:effectLst/>
                <a:latin typeface="Consolas" panose="020B0609020204030204" pitchFamily="49" charset="0"/>
              </a:rPr>
              <a:t>tmp</a:t>
            </a:r>
            <a:r>
              <a:rPr kumimoji="0" lang="en-GB" altLang="en-US" sz="2400" b="0" i="0" u="none" strike="noStrike" cap="none" normalizeH="0" baseline="0" dirty="0">
                <a:ln>
                  <a:noFill/>
                </a:ln>
                <a:solidFill>
                  <a:schemeClr val="bg1"/>
                </a:solidFill>
                <a:effectLst/>
                <a:latin typeface="Consolas" panose="020B0609020204030204" pitchFamily="49" charset="0"/>
              </a:rPr>
              <a:t> </a:t>
            </a:r>
            <a:endParaRPr lang="en-GB" sz="2400" dirty="0">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27868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6EDAC-D202-865A-C1FA-C06AC615CDF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CC2382-5E9C-A622-DBFC-E7AAA047CE5C}"/>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Obtaining an Image via Pull</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28EDEB50-58D7-CB54-4787-B13B4AACF8A6}"/>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6B572403-21C5-7A0B-6A6F-55500D23E2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4B982629-9B6F-30C0-4457-6C56FC987159}"/>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3225BB2F-74E0-B9FD-A1F3-BE4929844020}"/>
              </a:ext>
            </a:extLst>
          </p:cNvPr>
          <p:cNvSpPr txBox="1"/>
          <p:nvPr/>
        </p:nvSpPr>
        <p:spPr>
          <a:xfrm>
            <a:off x="838200" y="1690688"/>
            <a:ext cx="11020425" cy="415498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2400" dirty="0">
                <a:latin typeface="Libre Franklin" pitchFamily="2" charset="0"/>
              </a:rPr>
              <a:t> </a:t>
            </a:r>
            <a:r>
              <a:rPr kumimoji="0" lang="en-US" altLang="en-US" sz="2400" b="0" i="0" u="none" strike="noStrike" cap="none" normalizeH="0" baseline="0" dirty="0">
                <a:ln>
                  <a:noFill/>
                </a:ln>
                <a:solidFill>
                  <a:srgbClr val="212529"/>
                </a:solidFill>
                <a:effectLst/>
                <a:latin typeface="Libre Franklin" pitchFamily="2" charset="0"/>
              </a:rPr>
              <a:t>Some software is provided as a Apptainer image with the .</a:t>
            </a:r>
            <a:r>
              <a:rPr kumimoji="0" lang="en-US" altLang="en-US" sz="2400" b="0" i="0" u="none" strike="noStrike" cap="none" normalizeH="0" baseline="0" dirty="0" err="1">
                <a:ln>
                  <a:noFill/>
                </a:ln>
                <a:solidFill>
                  <a:srgbClr val="212529"/>
                </a:solidFill>
                <a:effectLst/>
                <a:latin typeface="Libre Franklin" pitchFamily="2" charset="0"/>
              </a:rPr>
              <a:t>sif</a:t>
            </a:r>
            <a:r>
              <a:rPr kumimoji="0" lang="en-US" altLang="en-US" sz="2400" b="0" i="0" u="none" strike="noStrike" cap="none" normalizeH="0" baseline="0" dirty="0">
                <a:ln>
                  <a:noFill/>
                </a:ln>
                <a:solidFill>
                  <a:srgbClr val="212529"/>
                </a:solidFill>
                <a:effectLst/>
                <a:latin typeface="Libre Franklin" pitchFamily="2" charset="0"/>
              </a:rPr>
              <a:t> or .</a:t>
            </a:r>
            <a:r>
              <a:rPr kumimoji="0" lang="en-US" altLang="en-US" sz="2400" b="0" i="0" u="none" strike="noStrike" cap="none" normalizeH="0" baseline="0" dirty="0" err="1">
                <a:ln>
                  <a:noFill/>
                </a:ln>
                <a:solidFill>
                  <a:srgbClr val="212529"/>
                </a:solidFill>
                <a:effectLst/>
                <a:latin typeface="Libre Franklin" pitchFamily="2" charset="0"/>
              </a:rPr>
              <a:t>simg</a:t>
            </a:r>
            <a:r>
              <a:rPr kumimoji="0" lang="en-US" altLang="en-US" sz="2400" b="0" i="0" u="none" strike="noStrike" cap="none" normalizeH="0" baseline="0" dirty="0">
                <a:ln>
                  <a:noFill/>
                </a:ln>
                <a:solidFill>
                  <a:srgbClr val="212529"/>
                </a:solidFill>
                <a:effectLst/>
                <a:latin typeface="Libre Franklin" pitchFamily="2" charset="0"/>
              </a:rPr>
              <a:t> file extension. More commonly, however, a Docker image will be provided and this must be converted to a Apptainer image. For instance, if the installation directions are saying: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Then download and convert the Docker image to a Apptainer image with: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This will produce the file psortb_commandline_1.0.2.sif in the current working directory, where 1.0.2 is a specific version of the software or a "tag".</a:t>
            </a:r>
            <a:endParaRPr kumimoji="0" lang="en-US" altLang="en-US" sz="2400" b="0" i="0" u="none" strike="noStrike" cap="none" normalizeH="0" baseline="0" dirty="0">
              <a:ln>
                <a:noFill/>
              </a:ln>
              <a:solidFill>
                <a:schemeClr val="tx1"/>
              </a:solidFill>
              <a:effectLst/>
            </a:endParaRPr>
          </a:p>
        </p:txBody>
      </p:sp>
      <p:sp>
        <p:nvSpPr>
          <p:cNvPr id="6" name="Rectangle 2">
            <a:extLst>
              <a:ext uri="{FF2B5EF4-FFF2-40B4-BE49-F238E27FC236}">
                <a16:creationId xmlns:a16="http://schemas.microsoft.com/office/drawing/2014/main" id="{45E16E69-617A-BA67-3AE0-011A3ED11542}"/>
              </a:ext>
            </a:extLst>
          </p:cNvPr>
          <p:cNvSpPr>
            <a:spLocks noChangeArrowheads="1"/>
          </p:cNvSpPr>
          <p:nvPr/>
        </p:nvSpPr>
        <p:spPr bwMode="auto">
          <a:xfrm>
            <a:off x="909637" y="3298783"/>
            <a:ext cx="10372725"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sz="2400" b="0" i="0" u="none" strike="noStrike" cap="none" normalizeH="0" baseline="0" dirty="0">
                <a:ln>
                  <a:noFill/>
                </a:ln>
                <a:solidFill>
                  <a:schemeClr val="bg1"/>
                </a:solidFill>
                <a:effectLst/>
                <a:latin typeface="Consolas" panose="020B0609020204030204" pitchFamily="49" charset="0"/>
              </a:rPr>
              <a:t>$ docker pull brinkmanlab/psortb_commandline:1.0.2</a:t>
            </a:r>
          </a:p>
        </p:txBody>
      </p:sp>
      <p:sp>
        <p:nvSpPr>
          <p:cNvPr id="7" name="Rectangle 2">
            <a:extLst>
              <a:ext uri="{FF2B5EF4-FFF2-40B4-BE49-F238E27FC236}">
                <a16:creationId xmlns:a16="http://schemas.microsoft.com/office/drawing/2014/main" id="{58182D0F-5B65-B2F9-0030-BC167B7FF02E}"/>
              </a:ext>
            </a:extLst>
          </p:cNvPr>
          <p:cNvSpPr>
            <a:spLocks noChangeArrowheads="1"/>
          </p:cNvSpPr>
          <p:nvPr/>
        </p:nvSpPr>
        <p:spPr bwMode="auto">
          <a:xfrm>
            <a:off x="838200" y="4558530"/>
            <a:ext cx="10877550"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sz="2400" b="0" i="0" u="none" strike="noStrike" cap="none" normalizeH="0" baseline="0" dirty="0">
                <a:ln>
                  <a:noFill/>
                </a:ln>
                <a:solidFill>
                  <a:schemeClr val="bg1"/>
                </a:solidFill>
                <a:effectLst/>
                <a:latin typeface="Consolas" panose="020B0609020204030204" pitchFamily="49" charset="0"/>
              </a:rPr>
              <a:t>$ apptainer pull docker://brinkmanlab/psortb_commandline:1.0.2</a:t>
            </a:r>
          </a:p>
        </p:txBody>
      </p:sp>
    </p:spTree>
    <p:extLst>
      <p:ext uri="{BB962C8B-B14F-4D97-AF65-F5344CB8AC3E}">
        <p14:creationId xmlns:p14="http://schemas.microsoft.com/office/powerpoint/2010/main" val="3268533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3CBA1-8E4D-D333-59D0-ACB07CE611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B365386-81ED-EB3A-6F98-E0FFDDE0162B}"/>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Obtaining an Image via Pull</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7B5476AF-4C8E-1E95-5E0E-FDF3B7103C46}"/>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AA2C336C-E2D1-61BB-7612-5E37AECCB6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E6A58BFD-9E6B-8EFA-3A61-1331918115F3}"/>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C95AC01B-4970-33CF-A19D-49E4797D648F}"/>
              </a:ext>
            </a:extLst>
          </p:cNvPr>
          <p:cNvSpPr txBox="1"/>
          <p:nvPr/>
        </p:nvSpPr>
        <p:spPr>
          <a:xfrm>
            <a:off x="838200" y="1690688"/>
            <a:ext cx="11020425" cy="469359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2400" dirty="0">
                <a:latin typeface="Libre Franklin" pitchFamily="2" charset="0"/>
              </a:rPr>
              <a:t> </a:t>
            </a:r>
            <a:endParaRPr kumimoji="0" lang="en-US" altLang="en-US" sz="1100" b="1" i="0" u="none" strike="noStrike" cap="none" normalizeH="0" baseline="0" dirty="0">
              <a:ln>
                <a:noFill/>
              </a:ln>
              <a:solidFill>
                <a:srgbClr val="212529"/>
              </a:solidFill>
              <a:effectLst/>
              <a:latin typeface="kepler-std-displa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12529"/>
                </a:solidFill>
                <a:effectLst/>
                <a:latin typeface="kepler-std-display"/>
              </a:rPr>
              <a:t>Obtaining the Image: Working from a </a:t>
            </a:r>
            <a:r>
              <a:rPr kumimoji="0" lang="en-US" altLang="en-US" sz="1100" b="1" i="0" u="none" strike="noStrike" cap="none" normalizeH="0" baseline="0" dirty="0" err="1">
                <a:ln>
                  <a:noFill/>
                </a:ln>
                <a:solidFill>
                  <a:srgbClr val="212529"/>
                </a:solidFill>
                <a:effectLst/>
                <a:latin typeface="kepler-std-display"/>
              </a:rPr>
              <a:t>Dockerfile</a:t>
            </a:r>
            <a:endParaRPr kumimoji="0" lang="en-US" altLang="en-US" sz="1100" b="1" i="0" u="none" strike="noStrike" cap="none" normalizeH="0" baseline="0" dirty="0">
              <a:ln>
                <a:noFill/>
              </a:ln>
              <a:solidFill>
                <a:srgbClr val="212529"/>
              </a:solidFill>
              <a:effectLst/>
              <a:latin typeface="kepler-std-displa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Some software is provided as a </a:t>
            </a:r>
            <a:r>
              <a:rPr kumimoji="0" lang="en-US" altLang="en-US" sz="2400" b="0" i="0" u="none" strike="noStrike" cap="none" normalizeH="0" baseline="0" dirty="0" err="1">
                <a:ln>
                  <a:noFill/>
                </a:ln>
                <a:solidFill>
                  <a:srgbClr val="212529"/>
                </a:solidFill>
                <a:effectLst/>
                <a:latin typeface="Libre Franklin" pitchFamily="2" charset="0"/>
              </a:rPr>
              <a:t>Dockerfile</a:t>
            </a:r>
            <a:r>
              <a:rPr kumimoji="0" lang="en-US" altLang="en-US" sz="2400" b="0" i="0" u="none" strike="noStrike" cap="none" normalizeH="0" baseline="0" dirty="0">
                <a:ln>
                  <a:noFill/>
                </a:ln>
                <a:solidFill>
                  <a:srgbClr val="212529"/>
                </a:solidFill>
                <a:effectLst/>
                <a:latin typeface="Libre Franklin" pitchFamily="2" charset="0"/>
              </a:rPr>
              <a:t> instead of an actual container. In this case, if you have Docker installed on your local machine (e.g., laptop) then you can create the Docker image yourself and then transfer it to one of the Research Computing clusters where the Apptainer image can be built.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On your local machine, after </a:t>
            </a:r>
            <a:r>
              <a:rPr kumimoji="0" lang="en-US" altLang="en-US" sz="2400" b="1" i="0" u="none" strike="noStrike" cap="none" normalizeH="0" baseline="0" dirty="0">
                <a:ln>
                  <a:noFill/>
                </a:ln>
                <a:solidFill>
                  <a:srgbClr val="000000"/>
                </a:solidFill>
                <a:effectLst/>
                <a:latin typeface="Libre Franklin" pitchFamily="2" charset="0"/>
                <a:hlinkClick r:id="rId3"/>
              </a:rPr>
              <a:t>making the Docker image(Link is external)</a:t>
            </a:r>
            <a:r>
              <a:rPr kumimoji="0" lang="en-US" altLang="en-US" sz="2400" b="0" i="0" u="none" strike="noStrike" cap="none" normalizeH="0" baseline="0" dirty="0">
                <a:ln>
                  <a:noFill/>
                </a:ln>
                <a:solidFill>
                  <a:srgbClr val="212529"/>
                </a:solidFill>
                <a:effectLst/>
                <a:latin typeface="Libre Franklin" pitchFamily="2" charset="0"/>
              </a:rPr>
              <a:t>, get the image id by running this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Next, save that image as a tar file (say it was id 9c27e219663c):</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529"/>
              </a:solidFill>
              <a:effectLst/>
              <a:latin typeface="Libre Franklin" pitchFamily="2" charset="0"/>
            </a:endParaRPr>
          </a:p>
        </p:txBody>
      </p:sp>
      <p:sp>
        <p:nvSpPr>
          <p:cNvPr id="6" name="Rectangle 2">
            <a:extLst>
              <a:ext uri="{FF2B5EF4-FFF2-40B4-BE49-F238E27FC236}">
                <a16:creationId xmlns:a16="http://schemas.microsoft.com/office/drawing/2014/main" id="{37E28CC4-3676-AC9C-5EE1-918C33418996}"/>
              </a:ext>
            </a:extLst>
          </p:cNvPr>
          <p:cNvSpPr>
            <a:spLocks noChangeArrowheads="1"/>
          </p:cNvSpPr>
          <p:nvPr/>
        </p:nvSpPr>
        <p:spPr bwMode="auto">
          <a:xfrm>
            <a:off x="909637" y="4520632"/>
            <a:ext cx="10372725"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sz="2400" b="0" i="0" u="none" strike="noStrike" cap="none" normalizeH="0" baseline="0" dirty="0">
                <a:ln>
                  <a:noFill/>
                </a:ln>
                <a:solidFill>
                  <a:schemeClr val="bg1"/>
                </a:solidFill>
                <a:effectLst/>
                <a:latin typeface="Consolas" panose="020B0609020204030204" pitchFamily="49" charset="0"/>
              </a:rPr>
              <a:t>$ docker images</a:t>
            </a:r>
          </a:p>
        </p:txBody>
      </p:sp>
      <p:sp>
        <p:nvSpPr>
          <p:cNvPr id="8" name="Rectangle 2">
            <a:extLst>
              <a:ext uri="{FF2B5EF4-FFF2-40B4-BE49-F238E27FC236}">
                <a16:creationId xmlns:a16="http://schemas.microsoft.com/office/drawing/2014/main" id="{0EDEB514-0359-A341-2F01-0EB725CA3AA3}"/>
              </a:ext>
            </a:extLst>
          </p:cNvPr>
          <p:cNvSpPr>
            <a:spLocks noChangeArrowheads="1"/>
          </p:cNvSpPr>
          <p:nvPr/>
        </p:nvSpPr>
        <p:spPr bwMode="auto">
          <a:xfrm>
            <a:off x="921471" y="5734984"/>
            <a:ext cx="10372725" cy="4334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en-US" sz="2400" b="0" i="0" u="none" strike="noStrike" cap="none" normalizeH="0" baseline="0" dirty="0">
                <a:ln>
                  <a:noFill/>
                </a:ln>
                <a:solidFill>
                  <a:schemeClr val="bg1"/>
                </a:solidFill>
                <a:effectLst/>
                <a:latin typeface="Consolas" panose="020B0609020204030204" pitchFamily="49" charset="0"/>
              </a:rPr>
              <a:t>$ docker save 9c27e219663c -o myimage.tar</a:t>
            </a:r>
          </a:p>
        </p:txBody>
      </p:sp>
    </p:spTree>
    <p:extLst>
      <p:ext uri="{BB962C8B-B14F-4D97-AF65-F5344CB8AC3E}">
        <p14:creationId xmlns:p14="http://schemas.microsoft.com/office/powerpoint/2010/main" val="3492313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06035-E092-8C56-846F-399A9D61E0F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77D0665-E672-E6C5-2B22-8B13EA602BA4}"/>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Obtaining an Image via docker file</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DF4E68BA-D3CC-13A6-8952-3519EABE2B3A}"/>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BBFB557F-7A5B-AC2F-2108-B5B4DE0B25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B04E9A9C-5479-0698-B2D9-E815019D7DD2}"/>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05B2CC8D-0F81-DAD7-9FB9-C9A2A7DCACBC}"/>
              </a:ext>
            </a:extLst>
          </p:cNvPr>
          <p:cNvSpPr txBox="1"/>
          <p:nvPr/>
        </p:nvSpPr>
        <p:spPr>
          <a:xfrm>
            <a:off x="838200" y="1690688"/>
            <a:ext cx="11020425"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12529"/>
              </a:solidFill>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12529"/>
              </a:solidFill>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12529"/>
              </a:solidFill>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Copy myimage.tar to one of the Research Computing clusters using </a:t>
            </a:r>
            <a:r>
              <a:rPr kumimoji="0" lang="en-US" altLang="en-US" sz="2400" b="1" i="0" u="none" strike="noStrike" cap="none" normalizeH="0" baseline="0" dirty="0" err="1">
                <a:ln>
                  <a:noFill/>
                </a:ln>
                <a:solidFill>
                  <a:srgbClr val="000000"/>
                </a:solidFill>
                <a:effectLst/>
                <a:latin typeface="Libre Franklin" pitchFamily="2" charset="0"/>
                <a:hlinkClick r:id="rId3"/>
              </a:rPr>
              <a:t>scp</a:t>
            </a:r>
            <a:r>
              <a:rPr kumimoji="0" lang="en-US" altLang="en-US" sz="2400" b="0" i="0" u="none" strike="noStrike" cap="none" normalizeH="0" baseline="0" dirty="0">
                <a:ln>
                  <a:noFill/>
                </a:ln>
                <a:solidFill>
                  <a:srgbClr val="212529"/>
                </a:solidFill>
                <a:effectLst/>
                <a:latin typeface="Libre Franklin" pitchFamily="2" charset="0"/>
              </a:rPr>
              <a:t> and then create the Apptainer image. These commands might look as follows:</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You may then follow the directions below for running </a:t>
            </a:r>
            <a:r>
              <a:rPr kumimoji="0" lang="en-US" altLang="en-US" sz="2400" b="0" i="0" u="none" strike="noStrike" cap="none" normalizeH="0" baseline="0" dirty="0" err="1">
                <a:ln>
                  <a:noFill/>
                </a:ln>
                <a:solidFill>
                  <a:srgbClr val="212529"/>
                </a:solidFill>
                <a:effectLst/>
                <a:latin typeface="Libre Franklin" pitchFamily="2" charset="0"/>
              </a:rPr>
              <a:t>myimage.sif</a:t>
            </a:r>
            <a:r>
              <a:rPr kumimoji="0" lang="en-US" altLang="en-US" sz="2400" b="0" i="0" u="none" strike="noStrike" cap="none" normalizeH="0" baseline="0" dirty="0">
                <a:ln>
                  <a:noFill/>
                </a:ln>
                <a:solidFill>
                  <a:srgbClr val="212529"/>
                </a:solidFill>
                <a:effectLst/>
                <a:latin typeface="Libre Franklin" pitchFamily="2" charset="0"/>
              </a:rPr>
              <a:t> which is a Apptainer container.</a:t>
            </a:r>
            <a:endParaRPr kumimoji="0" lang="en-US" altLang="en-US" sz="1100" b="1" i="0" u="none" strike="noStrike" cap="none" normalizeH="0" baseline="0" dirty="0">
              <a:ln>
                <a:noFill/>
              </a:ln>
              <a:solidFill>
                <a:srgbClr val="212529"/>
              </a:solidFill>
              <a:effectLst/>
              <a:latin typeface="kepler-std-display"/>
            </a:endParaRPr>
          </a:p>
        </p:txBody>
      </p:sp>
      <p:sp>
        <p:nvSpPr>
          <p:cNvPr id="7" name="Rectangle 2">
            <a:extLst>
              <a:ext uri="{FF2B5EF4-FFF2-40B4-BE49-F238E27FC236}">
                <a16:creationId xmlns:a16="http://schemas.microsoft.com/office/drawing/2014/main" id="{B68CD4AD-E709-AE86-1507-3F903F3FD237}"/>
              </a:ext>
            </a:extLst>
          </p:cNvPr>
          <p:cNvSpPr>
            <a:spLocks noChangeArrowheads="1"/>
          </p:cNvSpPr>
          <p:nvPr/>
        </p:nvSpPr>
        <p:spPr bwMode="auto">
          <a:xfrm>
            <a:off x="838200" y="2160411"/>
            <a:ext cx="10877550" cy="228009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sz="2400" b="0" i="0" u="none" strike="noStrike" cap="none" normalizeH="0" baseline="0" dirty="0">
                <a:ln>
                  <a:noFill/>
                </a:ln>
                <a:solidFill>
                  <a:schemeClr val="bg1"/>
                </a:solidFill>
                <a:effectLst/>
                <a:latin typeface="Consolas" panose="020B0609020204030204" pitchFamily="49" charset="0"/>
              </a:rPr>
              <a:t>&gt;scp myimage.tar &lt;YourID&gt;@baskerville.ac.uk:software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sz="2400" b="0" i="0" u="none" strike="noStrike" cap="none" normalizeH="0" baseline="0" dirty="0">
                <a:ln>
                  <a:noFill/>
                </a:ln>
                <a:solidFill>
                  <a:schemeClr val="bg1"/>
                </a:solidFill>
                <a:effectLst/>
                <a:latin typeface="Consolas" panose="020B0609020204030204" pitchFamily="49" charset="0"/>
              </a:rPr>
              <a:t>$ ssh &lt;YourID&gt;@baskerville.ac.uk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sz="2400" b="0" i="0" u="none" strike="noStrike" cap="none" normalizeH="0" baseline="0" dirty="0">
                <a:ln>
                  <a:noFill/>
                </a:ln>
                <a:solidFill>
                  <a:schemeClr val="bg1"/>
                </a:solidFill>
                <a:effectLst/>
                <a:latin typeface="Consolas" panose="020B0609020204030204" pitchFamily="49" charset="0"/>
              </a:rPr>
              <a:t>$ cd software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sz="2400" b="0" i="0" u="none" strike="noStrike" cap="none" normalizeH="0" baseline="0" dirty="0">
                <a:ln>
                  <a:noFill/>
                </a:ln>
                <a:solidFill>
                  <a:schemeClr val="bg1"/>
                </a:solidFill>
                <a:effectLst/>
                <a:latin typeface="Consolas" panose="020B0609020204030204" pitchFamily="49" charset="0"/>
              </a:rPr>
              <a:t>$ unset APPTAINER_BIND</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sz="2400" b="0" i="0" u="none" strike="noStrike" cap="none" normalizeH="0" baseline="0" dirty="0">
                <a:ln>
                  <a:noFill/>
                </a:ln>
                <a:solidFill>
                  <a:schemeClr val="bg1"/>
                </a:solidFill>
                <a:effectLst/>
                <a:latin typeface="Consolas" panose="020B0609020204030204" pitchFamily="49" charset="0"/>
              </a:rPr>
              <a:t>$ apptainer build myimage.sif docker-archive://myimage.tar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en-US" sz="24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15085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F3869-700B-CAB9-86BF-300DB8A4F0D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178D289-28BF-0198-6599-D885D5FF3793}"/>
              </a:ext>
            </a:extLst>
          </p:cNvPr>
          <p:cNvSpPr>
            <a:spLocks noGrp="1"/>
          </p:cNvSpPr>
          <p:nvPr>
            <p:ph type="title"/>
          </p:nvPr>
        </p:nvSpPr>
        <p:spPr/>
        <p:txBody>
          <a:bodyPr>
            <a:normAutofit/>
          </a:bodyPr>
          <a:lstStyle/>
          <a:p>
            <a:r>
              <a:rPr lang="en-GB" sz="4800" b="1" dirty="0">
                <a:solidFill>
                  <a:schemeClr val="bg1">
                    <a:lumMod val="50000"/>
                  </a:schemeClr>
                </a:solidFill>
                <a:latin typeface="Georgia" panose="02040502050405020303" pitchFamily="18" charset="0"/>
              </a:rPr>
              <a:t>Anaconda</a:t>
            </a:r>
          </a:p>
        </p:txBody>
      </p:sp>
      <p:grpSp>
        <p:nvGrpSpPr>
          <p:cNvPr id="3" name="Group 2">
            <a:extLst>
              <a:ext uri="{FF2B5EF4-FFF2-40B4-BE49-F238E27FC236}">
                <a16:creationId xmlns:a16="http://schemas.microsoft.com/office/drawing/2014/main" id="{CD90069F-F347-B505-FCAE-BDB047DFA13A}"/>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1F3A1652-AA3C-C0F8-0067-2179FE5574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68DC84D6-2FA4-4CFF-EAB8-7EDB1C19ADF1}"/>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17AC63FD-FCC7-29B9-476C-F6E3B46CB548}"/>
              </a:ext>
            </a:extLst>
          </p:cNvPr>
          <p:cNvSpPr txBox="1"/>
          <p:nvPr/>
        </p:nvSpPr>
        <p:spPr>
          <a:xfrm>
            <a:off x="838201" y="1633538"/>
            <a:ext cx="10703010" cy="4154984"/>
          </a:xfrm>
          <a:prstGeom prst="rect">
            <a:avLst/>
          </a:prstGeom>
          <a:noFill/>
        </p:spPr>
        <p:txBody>
          <a:bodyPr wrap="square">
            <a:spAutoFit/>
          </a:bodyPr>
          <a:lstStyle/>
          <a:p>
            <a:pPr algn="l"/>
            <a:r>
              <a:rPr lang="en-GB" sz="2400" dirty="0">
                <a:latin typeface="Libre Franklin" pitchFamily="2" charset="0"/>
              </a:rPr>
              <a:t>NOTE: The Anaconda distribution of Python and R is restrictively licensed. The Anaconda company states that the use of Anaconda's offerings at an organization of more than 200 employees requires a Business or Enterprise license. As the University of Birmingham does not have such a license, the use of the anaconda distribution or its repositories at UMD (outside of use in a formally scheduled taught course) is not free and is not allowed, even though Anaconda is not currently blocking such accesses via technological means. I.e., the fact that your conda installation commands succeed does not mean that your use of the command is consistent with the Anaconda company's terms of use. See e.g. the Anaconda blog for more information regarding Anaconda licensing.</a:t>
            </a:r>
          </a:p>
        </p:txBody>
      </p:sp>
    </p:spTree>
    <p:extLst>
      <p:ext uri="{BB962C8B-B14F-4D97-AF65-F5344CB8AC3E}">
        <p14:creationId xmlns:p14="http://schemas.microsoft.com/office/powerpoint/2010/main" val="2698781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8E0A-5E15-6179-0773-3994AA7C9BF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B94C85-8749-DC87-3325-82058EBA2B57}"/>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running</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FD45AF9B-6B16-0947-4D90-8A2A42274387}"/>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C146E5E7-3836-8E70-64FE-87C24CCBE7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4339D7FC-25E4-4168-A8FB-E34E75244CDF}"/>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D1BBF848-875B-4880-007B-F28722A5C31F}"/>
              </a:ext>
            </a:extLst>
          </p:cNvPr>
          <p:cNvSpPr txBox="1"/>
          <p:nvPr/>
        </p:nvSpPr>
        <p:spPr>
          <a:xfrm>
            <a:off x="838200" y="1690688"/>
            <a:ext cx="11020425" cy="489364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i="0" u="none" strike="noStrike" cap="none" normalizeH="0" baseline="0" dirty="0">
                <a:ln>
                  <a:noFill/>
                </a:ln>
                <a:solidFill>
                  <a:srgbClr val="212529"/>
                </a:solidFill>
                <a:effectLst/>
                <a:latin typeface="Libre Franklin" pitchFamily="2" charset="0"/>
              </a:rPr>
              <a:t>To run the default command within the Apptainer image use, 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i="0" u="none" strike="noStrike" cap="none" normalizeH="0" baseline="0" dirty="0">
                <a:ln>
                  <a:noFill/>
                </a:ln>
                <a:solidFill>
                  <a:srgbClr val="212529"/>
                </a:solidFill>
                <a:effectLst/>
                <a:latin typeface="Libre Franklin" pitchFamily="2" charset="0"/>
              </a:rPr>
              <a:t>$ apptainer run ./psortb_commandline_1.0.2.sif &lt;arg-1&gt; &lt;arg-2&gt; ... &lt;</a:t>
            </a:r>
            <a:r>
              <a:rPr kumimoji="0" lang="en-GB" altLang="en-US" sz="2400" i="0" u="none" strike="noStrike" cap="none" normalizeH="0" baseline="0" dirty="0" err="1">
                <a:ln>
                  <a:noFill/>
                </a:ln>
                <a:solidFill>
                  <a:srgbClr val="212529"/>
                </a:solidFill>
                <a:effectLst/>
                <a:latin typeface="Libre Franklin" pitchFamily="2" charset="0"/>
              </a:rPr>
              <a:t>arg</a:t>
            </a:r>
            <a:r>
              <a:rPr kumimoji="0" lang="en-GB" altLang="en-US" sz="2400" i="0" u="none" strike="noStrike" cap="none" normalizeH="0" baseline="0" dirty="0">
                <a:ln>
                  <a:noFill/>
                </a:ln>
                <a:solidFill>
                  <a:srgbClr val="212529"/>
                </a:solidFill>
                <a:effectLst/>
                <a:latin typeface="Libre Franklin" pitchFamily="2" charset="0"/>
              </a:rPr>
              <a:t>-N&gt;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i="0" u="none" strike="noStrike" cap="none" normalizeH="0" baseline="0" dirty="0">
                <a:ln>
                  <a:noFill/>
                </a:ln>
                <a:solidFill>
                  <a:srgbClr val="212529"/>
                </a:solidFill>
                <a:effectLst/>
                <a:latin typeface="Libre Franklin" pitchFamily="2" charset="0"/>
              </a:rPr>
              <a:t>Note that some containers do not have a default command. See the documentation for the apptainer run(Link is external)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i="0" u="none" strike="noStrike" cap="none" normalizeH="0" baseline="0" dirty="0">
                <a:ln>
                  <a:noFill/>
                </a:ln>
                <a:solidFill>
                  <a:srgbClr val="212529"/>
                </a:solidFill>
                <a:effectLst/>
                <a:latin typeface="Libre Franklin" pitchFamily="2" charset="0"/>
              </a:rPr>
              <a:t>To run a specific command that is defined within the container, use apptainer exec(Link is external):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i="0" u="none" strike="noStrike" cap="none" normalizeH="0" baseline="0" dirty="0">
              <a:ln>
                <a:noFill/>
              </a:ln>
              <a:solidFill>
                <a:srgbClr val="212529"/>
              </a:solidFill>
              <a:effectLst/>
              <a:latin typeface="Libre Frankli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i="0" u="none" strike="noStrike" cap="none" normalizeH="0" baseline="0" dirty="0">
                <a:ln>
                  <a:noFill/>
                </a:ln>
                <a:solidFill>
                  <a:srgbClr val="212529"/>
                </a:solidFill>
                <a:effectLst/>
                <a:latin typeface="Libre Franklin" pitchFamily="2" charset="0"/>
              </a:rPr>
              <a:t>$ apptainer exec ./psortb_commandline_1.0.2.sif &lt;command&gt; &lt;arg-1&gt; &lt;arg-2&gt; ... &lt;</a:t>
            </a:r>
            <a:r>
              <a:rPr kumimoji="0" lang="en-GB" altLang="en-US" sz="2400" i="0" u="none" strike="noStrike" cap="none" normalizeH="0" baseline="0" dirty="0" err="1">
                <a:ln>
                  <a:noFill/>
                </a:ln>
                <a:solidFill>
                  <a:srgbClr val="212529"/>
                </a:solidFill>
                <a:effectLst/>
                <a:latin typeface="Libre Franklin" pitchFamily="2" charset="0"/>
              </a:rPr>
              <a:t>arg</a:t>
            </a:r>
            <a:r>
              <a:rPr kumimoji="0" lang="en-GB" altLang="en-US" sz="2400" i="0" u="none" strike="noStrike" cap="none" normalizeH="0" baseline="0" dirty="0">
                <a:ln>
                  <a:noFill/>
                </a:ln>
                <a:solidFill>
                  <a:srgbClr val="212529"/>
                </a:solidFill>
                <a:effectLst/>
                <a:latin typeface="Libre Franklin" pitchFamily="2" charset="0"/>
              </a:rPr>
              <a:t>-N&gt; $ apptainer exec ./psortb_commandline_1.0.2.sif python3 myscript.py 42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rgbClr val="212529"/>
              </a:solidFill>
              <a:effectLst/>
              <a:latin typeface="Libre Franklin" pitchFamily="2" charset="0"/>
            </a:endParaRPr>
          </a:p>
        </p:txBody>
      </p:sp>
    </p:spTree>
    <p:extLst>
      <p:ext uri="{BB962C8B-B14F-4D97-AF65-F5344CB8AC3E}">
        <p14:creationId xmlns:p14="http://schemas.microsoft.com/office/powerpoint/2010/main" val="23472904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45DA6-00C4-0F74-FBAD-6E5573AEDE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49D116-C0D3-2529-7125-ABA44684C816}"/>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running</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7A5CCBB7-ADC3-A186-6371-5185CD79885D}"/>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8A35BFF2-4AA5-6170-6252-7570C42A39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115CC528-6E07-B3E8-49E2-2F92C1826A68}"/>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6C45BC8C-8068-7AF6-C807-E7EDBC866290}"/>
              </a:ext>
            </a:extLst>
          </p:cNvPr>
          <p:cNvSpPr txBox="1"/>
          <p:nvPr/>
        </p:nvSpPr>
        <p:spPr>
          <a:xfrm>
            <a:off x="838200" y="1690688"/>
            <a:ext cx="11020425" cy="247760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a:ln>
                  <a:noFill/>
                </a:ln>
                <a:solidFill>
                  <a:srgbClr val="212529"/>
                </a:solidFill>
                <a:effectLst/>
                <a:uLnTx/>
                <a:uFillTx/>
                <a:latin typeface="Libre Franklin" pitchFamily="2" charset="0"/>
                <a:ea typeface="+mn-ea"/>
                <a:cs typeface="+mn-cs"/>
              </a:rPr>
              <a:t>Use the "shell" command to run a shell within the container: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a:ln>
                  <a:noFill/>
                </a:ln>
                <a:solidFill>
                  <a:srgbClr val="212529"/>
                </a:solidFill>
                <a:effectLst/>
                <a:uLnTx/>
                <a:uFillTx/>
                <a:latin typeface="Libre Franklin" pitchFamily="2" charset="0"/>
                <a:ea typeface="+mn-ea"/>
                <a:cs typeface="+mn-cs"/>
              </a:rPr>
              <a:t>$ apptainer shell ./psortb_commandline_1.0.2.sif Apptainer&gt; cat /etc/</a:t>
            </a:r>
            <a:r>
              <a:rPr kumimoji="0" lang="en-GB" altLang="en-US" sz="2400" b="0" i="0" u="none" strike="noStrike" kern="1200" cap="none" spc="0" normalizeH="0" baseline="0" noProof="0" dirty="0" err="1">
                <a:ln>
                  <a:noFill/>
                </a:ln>
                <a:solidFill>
                  <a:srgbClr val="212529"/>
                </a:solidFill>
                <a:effectLst/>
                <a:uLnTx/>
                <a:uFillTx/>
                <a:latin typeface="Libre Franklin" pitchFamily="2" charset="0"/>
                <a:ea typeface="+mn-ea"/>
                <a:cs typeface="+mn-cs"/>
              </a:rPr>
              <a:t>os</a:t>
            </a:r>
            <a:r>
              <a:rPr kumimoji="0" lang="en-GB" altLang="en-US" sz="2400" b="0" i="0" u="none" strike="noStrike" kern="1200" cap="none" spc="0" normalizeH="0" baseline="0" noProof="0" dirty="0">
                <a:ln>
                  <a:noFill/>
                </a:ln>
                <a:solidFill>
                  <a:srgbClr val="212529"/>
                </a:solidFill>
                <a:effectLst/>
                <a:uLnTx/>
                <a:uFillTx/>
                <a:latin typeface="Libre Franklin" pitchFamily="2" charset="0"/>
                <a:ea typeface="+mn-ea"/>
                <a:cs typeface="+mn-cs"/>
              </a:rPr>
              <a:t>-release Apptainer&gt; cd / Apptainer&gt; ls -l Apptainer&gt; exit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dirty="0">
              <a:ln>
                <a:noFill/>
              </a:ln>
              <a:solidFill>
                <a:srgbClr val="212529"/>
              </a:solidFill>
              <a:effectLst/>
              <a:uLnTx/>
              <a:uFillTx/>
              <a:latin typeface="Libre Franklin" pitchFamily="2"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a:ln>
                  <a:noFill/>
                </a:ln>
                <a:solidFill>
                  <a:srgbClr val="212529"/>
                </a:solidFill>
                <a:effectLst/>
                <a:uLnTx/>
                <a:uFillTx/>
                <a:latin typeface="Libre Franklin" pitchFamily="2" charset="0"/>
                <a:ea typeface="+mn-ea"/>
                <a:cs typeface="+mn-cs"/>
              </a:rPr>
              <a:t>The apptainer shell command is very useful when you are trying to find certain files within the container (see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212529"/>
              </a:solidFill>
              <a:effectLst/>
              <a:latin typeface="kepler-std-display"/>
            </a:endParaRPr>
          </a:p>
        </p:txBody>
      </p:sp>
    </p:spTree>
    <p:extLst>
      <p:ext uri="{BB962C8B-B14F-4D97-AF65-F5344CB8AC3E}">
        <p14:creationId xmlns:p14="http://schemas.microsoft.com/office/powerpoint/2010/main" val="832697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952CE-52F1-F39E-094F-241D8B05A80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16E582-67EE-0221-F1ED-DDEF8DEB4DC9}"/>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Your Files and Storage Spaces are Available</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6BA5D219-410C-8402-6FA9-FC1D06FCDF4B}"/>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515AAF8A-CD35-022A-4431-2EC7697607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FDD1045C-6FF1-BDE6-0B39-DB386FFB4BA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5116C949-AFC0-BE11-DA2C-5764A95DC459}"/>
              </a:ext>
            </a:extLst>
          </p:cNvPr>
          <p:cNvSpPr txBox="1"/>
          <p:nvPr/>
        </p:nvSpPr>
        <p:spPr>
          <a:xfrm>
            <a:off x="838200" y="1690688"/>
            <a:ext cx="11020425" cy="504753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srgbClr val="212529"/>
                </a:solidFill>
                <a:effectLst/>
                <a:uLnTx/>
                <a:uFillTx/>
                <a:latin typeface="Libre Franklin" pitchFamily="2" charset="0"/>
                <a:ea typeface="+mn-ea"/>
                <a:cs typeface="+mn-cs"/>
              </a:rPr>
              <a:t>Use the "shell" command to run a shell within the container: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srgbClr val="212529"/>
                </a:solidFill>
                <a:effectLst/>
                <a:uLnTx/>
                <a:uFillTx/>
                <a:latin typeface="Libre Franklin" pitchFamily="2" charset="0"/>
                <a:ea typeface="+mn-ea"/>
                <a:cs typeface="+mn-cs"/>
              </a:rPr>
              <a:t>$ apptainer shell ./psortb_commandline_1.0.2.sif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srgbClr val="212529"/>
                </a:solidFill>
                <a:effectLst/>
                <a:uLnTx/>
                <a:uFillTx/>
                <a:latin typeface="Libre Franklin" pitchFamily="2" charset="0"/>
                <a:ea typeface="+mn-ea"/>
                <a:cs typeface="+mn-cs"/>
              </a:rPr>
              <a:t>	Apptainer&gt; cat /etc/</a:t>
            </a:r>
            <a:r>
              <a:rPr kumimoji="0" lang="en-GB" altLang="en-US" b="0" i="0" u="none" strike="noStrike" kern="1200" cap="none" spc="0" normalizeH="0" baseline="0" noProof="0" dirty="0" err="1">
                <a:ln>
                  <a:noFill/>
                </a:ln>
                <a:solidFill>
                  <a:srgbClr val="212529"/>
                </a:solidFill>
                <a:effectLst/>
                <a:uLnTx/>
                <a:uFillTx/>
                <a:latin typeface="Libre Franklin" pitchFamily="2" charset="0"/>
                <a:ea typeface="+mn-ea"/>
                <a:cs typeface="+mn-cs"/>
              </a:rPr>
              <a:t>os</a:t>
            </a:r>
            <a:r>
              <a:rPr kumimoji="0" lang="en-GB" altLang="en-US" b="0" i="0" u="none" strike="noStrike" kern="1200" cap="none" spc="0" normalizeH="0" baseline="0" noProof="0" dirty="0">
                <a:ln>
                  <a:noFill/>
                </a:ln>
                <a:solidFill>
                  <a:srgbClr val="212529"/>
                </a:solidFill>
                <a:effectLst/>
                <a:uLnTx/>
                <a:uFillTx/>
                <a:latin typeface="Libre Franklin" pitchFamily="2" charset="0"/>
                <a:ea typeface="+mn-ea"/>
                <a:cs typeface="+mn-cs"/>
              </a:rPr>
              <a:t>-release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srgbClr val="212529"/>
                </a:solidFill>
                <a:effectLst/>
                <a:uLnTx/>
                <a:uFillTx/>
                <a:latin typeface="Libre Franklin" pitchFamily="2" charset="0"/>
                <a:ea typeface="+mn-ea"/>
                <a:cs typeface="+mn-cs"/>
              </a:rPr>
              <a:t>	Apptainer&gt; cd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srgbClr val="212529"/>
                </a:solidFill>
                <a:effectLst/>
                <a:uLnTx/>
                <a:uFillTx/>
                <a:latin typeface="Libre Franklin" pitchFamily="2" charset="0"/>
                <a:ea typeface="+mn-ea"/>
                <a:cs typeface="+mn-cs"/>
              </a:rPr>
              <a:t>	Apptainer&gt; ls -l Apptainer&gt; exit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b="0" i="0" u="none" strike="noStrike" kern="1200" cap="none" spc="0" normalizeH="0" baseline="0" noProof="0" dirty="0">
              <a:ln>
                <a:noFill/>
              </a:ln>
              <a:solidFill>
                <a:srgbClr val="212529"/>
              </a:solidFill>
              <a:effectLst/>
              <a:uLnTx/>
              <a:uFillTx/>
              <a:latin typeface="Libre Franklin" pitchFamily="2"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srgbClr val="212529"/>
                </a:solidFill>
                <a:effectLst/>
                <a:uLnTx/>
                <a:uFillTx/>
                <a:latin typeface="Libre Franklin" pitchFamily="2" charset="0"/>
                <a:ea typeface="+mn-ea"/>
                <a:cs typeface="+mn-cs"/>
              </a:rPr>
              <a:t>The apptainer shell command is very useful when you are trying to find certain files within the container (see below).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Libre Franklin" pitchFamily="2" charset="0"/>
              </a:rPr>
              <a:t>A running container automatically bind mounts these paths:</a:t>
            </a:r>
            <a:endParaRPr kumimoji="0" lang="en-US" altLang="en-US" b="0" i="0" u="none" strike="noStrike" cap="none" normalizeH="0" baseline="0" dirty="0">
              <a:ln>
                <a:noFill/>
              </a:ln>
              <a:solidFill>
                <a:schemeClr val="tx1"/>
              </a:solidFill>
              <a:effectLst/>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rgbClr val="212529"/>
                </a:solidFill>
                <a:effectLst/>
                <a:latin typeface="Libre Franklin" pitchFamily="2" charset="0"/>
              </a:rPr>
              <a:t>/home/&lt;</a:t>
            </a:r>
            <a:r>
              <a:rPr kumimoji="0" lang="en-US" altLang="en-US" b="0" i="0" u="none" strike="noStrike" cap="none" normalizeH="0" baseline="0" dirty="0" err="1">
                <a:ln>
                  <a:noFill/>
                </a:ln>
                <a:solidFill>
                  <a:srgbClr val="212529"/>
                </a:solidFill>
                <a:effectLst/>
                <a:latin typeface="Libre Franklin" pitchFamily="2" charset="0"/>
              </a:rPr>
              <a:t>YourID</a:t>
            </a:r>
            <a:r>
              <a:rPr kumimoji="0" lang="en-US" altLang="en-US" b="0" i="0" u="none" strike="noStrike" cap="none" normalizeH="0" baseline="0" dirty="0">
                <a:ln>
                  <a:noFill/>
                </a:ln>
                <a:solidFill>
                  <a:srgbClr val="212529"/>
                </a:solidFill>
                <a:effectLst/>
                <a:latin typeface="Libre Franklin" pitchFamily="2" charset="0"/>
              </a:rPr>
              <a:t>&gt;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529"/>
                </a:solidFill>
                <a:effectLst/>
                <a:latin typeface="Libre Franklin" pitchFamily="2" charset="0"/>
              </a:rPr>
              <a:t>the directory from which the container was ran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Libre Franklin" pitchFamily="2" charset="0"/>
              </a:rPr>
              <a:t>This makes it easy for software within the container to read or write files on the Research Computing filesystems. For instance, if your image is looking for an argument that specifies the path to your data then one can simply supply the path:</a:t>
            </a:r>
            <a:endParaRPr kumimoji="0" lang="en-US" altLang="en-US"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a:rPr>
              <a:t>$ apptainer run </a:t>
            </a:r>
            <a:r>
              <a:rPr kumimoji="0" lang="en-US" altLang="en-US" b="0" i="0" u="none" strike="noStrike" cap="none" normalizeH="0" baseline="0" dirty="0" err="1">
                <a:ln>
                  <a:noFill/>
                </a:ln>
                <a:solidFill>
                  <a:srgbClr val="333333"/>
                </a:solidFill>
                <a:effectLst/>
                <a:latin typeface="Courier"/>
              </a:rPr>
              <a:t>myimage.sif</a:t>
            </a:r>
            <a:r>
              <a:rPr kumimoji="0" lang="en-US" altLang="en-US" b="0" i="0" u="none" strike="noStrike" cap="none" normalizeH="0" baseline="0" dirty="0">
                <a:ln>
                  <a:noFill/>
                </a:ln>
                <a:solidFill>
                  <a:srgbClr val="333333"/>
                </a:solidFill>
                <a:effectLst/>
                <a:latin typeface="Courier"/>
              </a:rPr>
              <a:t> -d /scratch/</a:t>
            </a:r>
            <a:r>
              <a:rPr kumimoji="0" lang="en-US" altLang="en-US" b="0" i="0" u="none" strike="noStrike" cap="none" normalizeH="0" baseline="0" dirty="0" err="1">
                <a:ln>
                  <a:noFill/>
                </a:ln>
                <a:solidFill>
                  <a:srgbClr val="333333"/>
                </a:solidFill>
                <a:effectLst/>
                <a:latin typeface="Courier"/>
              </a:rPr>
              <a:t>aturing</a:t>
            </a:r>
            <a:r>
              <a:rPr kumimoji="0" lang="en-US" altLang="en-US" b="0" i="0" u="none" strike="noStrike" cap="none" normalizeH="0" baseline="0" dirty="0">
                <a:ln>
                  <a:noFill/>
                </a:ln>
                <a:solidFill>
                  <a:srgbClr val="333333"/>
                </a:solidFill>
                <a:effectLst/>
                <a:latin typeface="Courier"/>
              </a:rPr>
              <a:t>/</a:t>
            </a:r>
            <a:r>
              <a:rPr kumimoji="0" lang="en-US" altLang="en-US" b="0" i="0" u="none" strike="noStrike" cap="none" normalizeH="0" baseline="0" dirty="0" err="1">
                <a:ln>
                  <a:noFill/>
                </a:ln>
                <a:solidFill>
                  <a:srgbClr val="333333"/>
                </a:solidFill>
                <a:effectLst/>
                <a:latin typeface="Courier"/>
              </a:rPr>
              <a:t>mydata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Libre Franklin" pitchFamily="2" charset="0"/>
              </a:rPr>
              <a:t>The bind mounting of /</a:t>
            </a:r>
            <a:r>
              <a:rPr kumimoji="0" lang="en-US" altLang="en-US" b="0" i="0" u="none" strike="noStrike" cap="none" normalizeH="0" baseline="0" dirty="0" err="1">
                <a:ln>
                  <a:noFill/>
                </a:ln>
                <a:solidFill>
                  <a:srgbClr val="212529"/>
                </a:solidFill>
                <a:effectLst/>
                <a:latin typeface="Libre Franklin" pitchFamily="2" charset="0"/>
              </a:rPr>
              <a:t>usr</a:t>
            </a:r>
            <a:r>
              <a:rPr kumimoji="0" lang="en-US" altLang="en-US" b="0" i="0" u="none" strike="noStrike" cap="none" normalizeH="0" baseline="0" dirty="0">
                <a:ln>
                  <a:noFill/>
                </a:ln>
                <a:solidFill>
                  <a:srgbClr val="212529"/>
                </a:solidFill>
                <a:effectLst/>
                <a:latin typeface="Libre Franklin" pitchFamily="2" charset="0"/>
              </a:rPr>
              <a:t>/licensed allows for license files to be used. You can also create your own custom bind mounts. For more information see </a:t>
            </a:r>
            <a:r>
              <a:rPr kumimoji="0" lang="en-US" altLang="en-US" b="1" i="0" u="none" strike="noStrike" cap="none" normalizeH="0" baseline="0" dirty="0">
                <a:ln>
                  <a:noFill/>
                </a:ln>
                <a:solidFill>
                  <a:srgbClr val="000000"/>
                </a:solidFill>
                <a:effectLst/>
                <a:latin typeface="Libre Franklin" pitchFamily="2" charset="0"/>
                <a:hlinkClick r:id="rId3"/>
              </a:rPr>
              <a:t>bind mounting</a:t>
            </a:r>
            <a:r>
              <a:rPr kumimoji="0" lang="en-US" altLang="en-US" b="0" i="0" u="none" strike="noStrike" cap="none" normalizeH="0" baseline="0" dirty="0">
                <a:ln>
                  <a:noFill/>
                </a:ln>
                <a:solidFill>
                  <a:srgbClr val="212529"/>
                </a:solidFill>
                <a:effectLst/>
                <a:latin typeface="Libre Franklin" pitchFamily="2" charset="0"/>
              </a:rPr>
              <a:t> on the Apptainer website.</a:t>
            </a:r>
            <a:endParaRPr kumimoji="0" lang="en-GB" altLang="en-US" b="0" i="0" u="none" strike="noStrike" kern="1200" cap="none" spc="0" normalizeH="0" baseline="0" noProof="0" dirty="0">
              <a:ln>
                <a:noFill/>
              </a:ln>
              <a:solidFill>
                <a:srgbClr val="212529"/>
              </a:solidFill>
              <a:effectLst/>
              <a:uLnTx/>
              <a:uFillTx/>
              <a:latin typeface="Libre Franklin" pitchFamily="2"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12529"/>
              </a:solidFill>
              <a:effectLst/>
              <a:latin typeface="kepler-std-display"/>
            </a:endParaRPr>
          </a:p>
        </p:txBody>
      </p:sp>
    </p:spTree>
    <p:extLst>
      <p:ext uri="{BB962C8B-B14F-4D97-AF65-F5344CB8AC3E}">
        <p14:creationId xmlns:p14="http://schemas.microsoft.com/office/powerpoint/2010/main" val="38770347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759B6-593D-3582-B6F4-8E0D9C95DD9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2047BA-45C2-5E95-7626-961EA91C3090}"/>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Your Files and Storage Spaces are Available</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47C37DDC-BBB6-BF9F-C8F1-C99289EDF525}"/>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973E1B79-357D-8EA0-9CE1-2B9638875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53F8C41D-EAEB-B461-C382-2BBB20458FB6}"/>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9E6E2F43-3BDC-62FA-2F10-832A9AEEF9E9}"/>
              </a:ext>
            </a:extLst>
          </p:cNvPr>
          <p:cNvSpPr txBox="1"/>
          <p:nvPr/>
        </p:nvSpPr>
        <p:spPr>
          <a:xfrm>
            <a:off x="838200" y="1690688"/>
            <a:ext cx="11020425" cy="32162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altLang="en-US" sz="2400" dirty="0">
                <a:solidFill>
                  <a:srgbClr val="212529"/>
                </a:solidFill>
                <a:latin typeface="Libre Franklin" pitchFamily="2" charset="0"/>
              </a:rPr>
              <a:t>T</a:t>
            </a:r>
            <a:r>
              <a:rPr kumimoji="0" lang="en-US" altLang="en-US" sz="2400" b="0" i="0" u="none" strike="noStrike" cap="none" normalizeH="0" baseline="0" dirty="0">
                <a:ln>
                  <a:noFill/>
                </a:ln>
                <a:solidFill>
                  <a:srgbClr val="212529"/>
                </a:solidFill>
                <a:effectLst/>
                <a:latin typeface="Libre Franklin" pitchFamily="2" charset="0"/>
              </a:rPr>
              <a:t>his makes it easy for software within the container to read or write files on the Advanced Research Computing filesystems. For instance, if your image is looking for an argument that specifies the path to your data then one can simply supply the path:</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apptainer run </a:t>
            </a:r>
            <a:r>
              <a:rPr kumimoji="0" lang="en-US" altLang="en-US" sz="2400" b="0" i="0" u="none" strike="noStrike" cap="none" normalizeH="0" baseline="0" dirty="0" err="1">
                <a:ln>
                  <a:noFill/>
                </a:ln>
                <a:solidFill>
                  <a:srgbClr val="333333"/>
                </a:solidFill>
                <a:effectLst/>
                <a:latin typeface="Courier"/>
              </a:rPr>
              <a:t>myimage.sif</a:t>
            </a:r>
            <a:r>
              <a:rPr kumimoji="0" lang="en-US" altLang="en-US" sz="2400" b="0" i="0" u="none" strike="noStrike" cap="none" normalizeH="0" baseline="0" dirty="0">
                <a:ln>
                  <a:noFill/>
                </a:ln>
                <a:solidFill>
                  <a:srgbClr val="333333"/>
                </a:solidFill>
                <a:effectLst/>
                <a:latin typeface="Courier"/>
              </a:rPr>
              <a:t> -d /scratch/</a:t>
            </a:r>
            <a:r>
              <a:rPr kumimoji="0" lang="en-US" altLang="en-US" sz="2400" b="0" i="0" u="none" strike="noStrike" cap="none" normalizeH="0" baseline="0" dirty="0" err="1">
                <a:ln>
                  <a:noFill/>
                </a:ln>
                <a:solidFill>
                  <a:srgbClr val="333333"/>
                </a:solidFill>
                <a:effectLst/>
                <a:latin typeface="Courier"/>
              </a:rPr>
              <a:t>aturing</a:t>
            </a:r>
            <a:r>
              <a:rPr kumimoji="0" lang="en-US" altLang="en-US" sz="2400" b="0" i="0" u="none" strike="noStrike" cap="none" normalizeH="0" baseline="0" dirty="0">
                <a:ln>
                  <a:noFill/>
                </a:ln>
                <a:solidFill>
                  <a:srgbClr val="333333"/>
                </a:solidFill>
                <a:effectLst/>
                <a:latin typeface="Courier"/>
              </a:rPr>
              <a:t>/</a:t>
            </a:r>
            <a:r>
              <a:rPr kumimoji="0" lang="en-US" altLang="en-US" sz="2400" b="0" i="0" u="none" strike="noStrike" cap="none" normalizeH="0" baseline="0" dirty="0" err="1">
                <a:ln>
                  <a:noFill/>
                </a:ln>
                <a:solidFill>
                  <a:srgbClr val="333333"/>
                </a:solidFill>
                <a:effectLst/>
                <a:latin typeface="Courier"/>
              </a:rPr>
              <a:t>mydata</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The bind mounting of /</a:t>
            </a:r>
            <a:r>
              <a:rPr kumimoji="0" lang="en-US" altLang="en-US" sz="2400" b="0" i="0" u="none" strike="noStrike" cap="none" normalizeH="0" baseline="0" dirty="0" err="1">
                <a:ln>
                  <a:noFill/>
                </a:ln>
                <a:solidFill>
                  <a:srgbClr val="212529"/>
                </a:solidFill>
                <a:effectLst/>
                <a:latin typeface="Libre Franklin" pitchFamily="2" charset="0"/>
              </a:rPr>
              <a:t>usr</a:t>
            </a:r>
            <a:r>
              <a:rPr kumimoji="0" lang="en-US" altLang="en-US" sz="2400" b="0" i="0" u="none" strike="noStrike" cap="none" normalizeH="0" baseline="0" dirty="0">
                <a:ln>
                  <a:noFill/>
                </a:ln>
                <a:solidFill>
                  <a:srgbClr val="212529"/>
                </a:solidFill>
                <a:effectLst/>
                <a:latin typeface="Libre Franklin" pitchFamily="2" charset="0"/>
              </a:rPr>
              <a:t>/licensed allows for license files to be used. You can also create your own custom bind mounts. For more information see </a:t>
            </a:r>
            <a:r>
              <a:rPr kumimoji="0" lang="en-US" altLang="en-US" sz="2400" b="1" i="0" u="none" strike="noStrike" cap="none" normalizeH="0" baseline="0" dirty="0">
                <a:ln>
                  <a:noFill/>
                </a:ln>
                <a:solidFill>
                  <a:srgbClr val="000000"/>
                </a:solidFill>
                <a:effectLst/>
                <a:latin typeface="Libre Franklin" pitchFamily="2" charset="0"/>
                <a:hlinkClick r:id="rId3"/>
              </a:rPr>
              <a:t>bind mounting</a:t>
            </a:r>
            <a:r>
              <a:rPr kumimoji="0" lang="en-US" altLang="en-US" sz="2400" b="0" i="0" u="none" strike="noStrike" cap="none" normalizeH="0" baseline="0" dirty="0">
                <a:ln>
                  <a:noFill/>
                </a:ln>
                <a:solidFill>
                  <a:srgbClr val="212529"/>
                </a:solidFill>
                <a:effectLst/>
                <a:latin typeface="Libre Franklin" pitchFamily="2" charset="0"/>
              </a:rPr>
              <a:t> on the Apptainer website.</a:t>
            </a:r>
            <a:endParaRPr kumimoji="0" lang="en-GB" altLang="en-US" sz="2400" b="0" i="0" u="none" strike="noStrike" kern="1200" cap="none" spc="0" normalizeH="0" baseline="0" noProof="0" dirty="0">
              <a:ln>
                <a:noFill/>
              </a:ln>
              <a:solidFill>
                <a:srgbClr val="212529"/>
              </a:solidFill>
              <a:effectLst/>
              <a:uLnTx/>
              <a:uFillTx/>
              <a:latin typeface="Libre Franklin" pitchFamily="2"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212529"/>
              </a:solidFill>
              <a:effectLst/>
              <a:latin typeface="kepler-std-display"/>
            </a:endParaRPr>
          </a:p>
        </p:txBody>
      </p:sp>
    </p:spTree>
    <p:extLst>
      <p:ext uri="{BB962C8B-B14F-4D97-AF65-F5344CB8AC3E}">
        <p14:creationId xmlns:p14="http://schemas.microsoft.com/office/powerpoint/2010/main" val="2253356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42800-49C6-9C80-BDCC-CAE39978A4A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F250E9-F4CC-D974-3144-BA592324B115}"/>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Finding Files  </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F4A45659-8317-27DA-5BB0-9A280F830FE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8CBBDBAF-68AE-E018-78A1-48F6CDECE0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E4D5721E-07D5-B7C7-6032-EE43315B071B}"/>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ADE37298-D76B-8219-A5D8-F5FF7A2E5FF7}"/>
              </a:ext>
            </a:extLst>
          </p:cNvPr>
          <p:cNvSpPr txBox="1"/>
          <p:nvPr/>
        </p:nvSpPr>
        <p:spPr>
          <a:xfrm>
            <a:off x="838200" y="1690688"/>
            <a:ext cx="11020425" cy="247760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2400" dirty="0">
                <a:solidFill>
                  <a:srgbClr val="212529"/>
                </a:solidFill>
                <a:latin typeface="Libre Franklin" pitchFamily="2" charset="0"/>
              </a:rPr>
              <a:t>T</a:t>
            </a:r>
            <a:r>
              <a:rPr kumimoji="0" lang="en-US" altLang="en-US" sz="2400" b="0" i="0" u="none" strike="noStrike" cap="none" normalizeH="0" baseline="0" dirty="0">
                <a:ln>
                  <a:noFill/>
                </a:ln>
                <a:solidFill>
                  <a:srgbClr val="212529"/>
                </a:solidFill>
                <a:effectLst/>
                <a:latin typeface="Libre Franklin" pitchFamily="2" charset="0"/>
              </a:rPr>
              <a:t>his </a:t>
            </a:r>
            <a:r>
              <a:rPr kumimoji="0" lang="en-GB" altLang="en-US" sz="2400" b="0" i="0" u="none" strike="noStrike" cap="none" normalizeH="0" baseline="0" dirty="0">
                <a:ln>
                  <a:noFill/>
                </a:ln>
                <a:solidFill>
                  <a:srgbClr val="212529"/>
                </a:solidFill>
                <a:effectLst/>
                <a:latin typeface="Libre Franklin" pitchFamily="2" charset="0"/>
              </a:rPr>
              <a:t> </a:t>
            </a:r>
            <a:r>
              <a:rPr kumimoji="0" lang="en-US" altLang="en-US" sz="2400" b="0" i="0" u="none" strike="noStrike" cap="none" normalizeH="0" baseline="0" dirty="0">
                <a:ln>
                  <a:noFill/>
                </a:ln>
                <a:solidFill>
                  <a:srgbClr val="212529"/>
                </a:solidFill>
                <a:effectLst/>
                <a:latin typeface="Libre Franklin" pitchFamily="2" charset="0"/>
              </a:rPr>
              <a:t>To prevent mounting of the  filesystems (e.g., /scratch/, /</a:t>
            </a:r>
            <a:r>
              <a:rPr kumimoji="0" lang="en-US" altLang="en-US" sz="2400" b="0" i="0" u="none" strike="noStrike" cap="none" normalizeH="0" baseline="0" dirty="0" err="1">
                <a:ln>
                  <a:noFill/>
                </a:ln>
                <a:solidFill>
                  <a:srgbClr val="212529"/>
                </a:solidFill>
                <a:effectLst/>
                <a:latin typeface="Libre Franklin" pitchFamily="2" charset="0"/>
              </a:rPr>
              <a:t>rds</a:t>
            </a:r>
            <a:r>
              <a:rPr kumimoji="0" lang="en-US" altLang="en-US" sz="2400" b="0" i="0" u="none" strike="noStrike" cap="none" normalizeH="0" baseline="0" dirty="0">
                <a:ln>
                  <a:noFill/>
                </a:ln>
                <a:solidFill>
                  <a:srgbClr val="212529"/>
                </a:solidFill>
                <a:effectLst/>
                <a:latin typeface="Libre Franklin" pitchFamily="2" charset="0"/>
              </a:rPr>
              <a:t>/projects) use the --</a:t>
            </a:r>
            <a:r>
              <a:rPr kumimoji="0" lang="en-US" altLang="en-US" sz="2400" b="0" i="0" u="none" strike="noStrike" cap="none" normalizeH="0" baseline="0" dirty="0" err="1">
                <a:ln>
                  <a:noFill/>
                </a:ln>
                <a:solidFill>
                  <a:srgbClr val="212529"/>
                </a:solidFill>
                <a:effectLst/>
                <a:latin typeface="Libre Franklin" pitchFamily="2" charset="0"/>
              </a:rPr>
              <a:t>containall</a:t>
            </a:r>
            <a:r>
              <a:rPr kumimoji="0" lang="en-US" altLang="en-US" sz="2400" b="0" i="0" u="none" strike="noStrike" cap="none" normalizeH="0" baseline="0" dirty="0">
                <a:ln>
                  <a:noFill/>
                </a:ln>
                <a:solidFill>
                  <a:srgbClr val="212529"/>
                </a:solidFill>
                <a:effectLst/>
                <a:latin typeface="Libre Franklin" pitchFamily="2" charset="0"/>
              </a:rPr>
              <a:t> option. This is useful for searching for files within the container, for example:</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apptainer shell --</a:t>
            </a:r>
            <a:r>
              <a:rPr kumimoji="0" lang="en-US" altLang="en-US" sz="2400" b="0" i="0" u="none" strike="noStrike" cap="none" normalizeH="0" baseline="0" dirty="0" err="1">
                <a:ln>
                  <a:noFill/>
                </a:ln>
                <a:solidFill>
                  <a:srgbClr val="333333"/>
                </a:solidFill>
                <a:effectLst/>
                <a:latin typeface="Courier"/>
              </a:rPr>
              <a:t>containall</a:t>
            </a:r>
            <a:r>
              <a:rPr kumimoji="0" lang="en-US" altLang="en-US" sz="2400" b="0" i="0" u="none" strike="noStrike" cap="none" normalizeH="0" baseline="0" dirty="0">
                <a:ln>
                  <a:noFill/>
                </a:ln>
                <a:solidFill>
                  <a:srgbClr val="333333"/>
                </a:solidFill>
                <a:effectLst/>
                <a:latin typeface="Courier"/>
              </a:rPr>
              <a:t> dart_121520.sif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Apptainer&gt; find / -</a:t>
            </a:r>
            <a:r>
              <a:rPr kumimoji="0" lang="en-US" altLang="en-US" sz="2400" b="0" i="0" u="none" strike="noStrike" cap="none" normalizeH="0" baseline="0" dirty="0" err="1">
                <a:ln>
                  <a:noFill/>
                </a:ln>
                <a:solidFill>
                  <a:srgbClr val="333333"/>
                </a:solidFill>
                <a:effectLst/>
                <a:latin typeface="Courier"/>
              </a:rPr>
              <a:t>iname</a:t>
            </a:r>
            <a:r>
              <a:rPr kumimoji="0" lang="en-US" altLang="en-US" sz="2400" b="0" i="0" u="none" strike="noStrike" cap="none" normalizeH="0" baseline="0" dirty="0">
                <a:ln>
                  <a:noFill/>
                </a:ln>
                <a:solidFill>
                  <a:srgbClr val="333333"/>
                </a:solidFill>
                <a:effectLst/>
                <a:latin typeface="Courier"/>
              </a:rPr>
              <a:t> "*python*" 2&gt;/dev/null</a:t>
            </a:r>
            <a:endParaRPr kumimoji="0" lang="en-US" altLang="en-US" sz="1050" b="1" i="0" u="none" strike="noStrike" cap="none" normalizeH="0" baseline="0" dirty="0">
              <a:ln>
                <a:noFill/>
              </a:ln>
              <a:solidFill>
                <a:srgbClr val="212529"/>
              </a:solidFill>
              <a:effectLst/>
              <a:latin typeface="kepler-std-display"/>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dirty="0">
              <a:ln>
                <a:noFill/>
              </a:ln>
              <a:solidFill>
                <a:srgbClr val="212529"/>
              </a:solidFill>
              <a:effectLst/>
              <a:uLnTx/>
              <a:uFillTx/>
              <a:latin typeface="Libre Franklin" pitchFamily="2"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212529"/>
              </a:solidFill>
              <a:effectLst/>
              <a:latin typeface="kepler-std-display"/>
            </a:endParaRPr>
          </a:p>
        </p:txBody>
      </p:sp>
    </p:spTree>
    <p:extLst>
      <p:ext uri="{BB962C8B-B14F-4D97-AF65-F5344CB8AC3E}">
        <p14:creationId xmlns:p14="http://schemas.microsoft.com/office/powerpoint/2010/main" val="1179276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051DD-2349-C25C-C486-26628624108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BEB8B7-DCB6-66F5-EA25-90D89AE01FE4}"/>
              </a:ext>
            </a:extLst>
          </p:cNvPr>
          <p:cNvSpPr>
            <a:spLocks noGrp="1"/>
          </p:cNvSpPr>
          <p:nvPr>
            <p:ph type="title"/>
          </p:nvPr>
        </p:nvSpPr>
        <p:spPr/>
        <p:txBody>
          <a:bodyPr>
            <a:normAutofit/>
          </a:bodyPr>
          <a:lstStyle/>
          <a:p>
            <a:r>
              <a:rPr lang="en-GB" b="1" i="0" u="none" strike="noStrike" dirty="0">
                <a:solidFill>
                  <a:schemeClr val="bg1">
                    <a:lumMod val="50000"/>
                  </a:schemeClr>
                </a:solidFill>
                <a:effectLst/>
                <a:latin typeface="Georgia" panose="02040502050405020303" pitchFamily="18" charset="0"/>
              </a:rPr>
              <a:t>Singularity Environment Vars  </a:t>
            </a:r>
            <a:endParaRPr lang="en-GB" sz="2400" b="1" dirty="0">
              <a:solidFill>
                <a:schemeClr val="bg1">
                  <a:lumMod val="50000"/>
                </a:schemeClr>
              </a:solidFill>
              <a:latin typeface="Georgia" panose="02040502050405020303" pitchFamily="18" charset="0"/>
            </a:endParaRPr>
          </a:p>
        </p:txBody>
      </p:sp>
      <p:grpSp>
        <p:nvGrpSpPr>
          <p:cNvPr id="3" name="Group 2">
            <a:extLst>
              <a:ext uri="{FF2B5EF4-FFF2-40B4-BE49-F238E27FC236}">
                <a16:creationId xmlns:a16="http://schemas.microsoft.com/office/drawing/2014/main" id="{2BA5D3BB-539F-DB7D-AB2A-2141A8B0769D}"/>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2D4B1E67-659D-B751-D54D-0D63F1CC76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A56B328E-8476-111A-B951-77DFDE5A954B}"/>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9DA490A7-C5B2-29AB-FE11-A66D48AB5A18}"/>
              </a:ext>
            </a:extLst>
          </p:cNvPr>
          <p:cNvSpPr txBox="1"/>
          <p:nvPr/>
        </p:nvSpPr>
        <p:spPr>
          <a:xfrm>
            <a:off x="838200" y="1690688"/>
            <a:ext cx="11020425" cy="50629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Apptainer by default exposes all environment variables from the host inside the container. Use the --</a:t>
            </a:r>
            <a:r>
              <a:rPr kumimoji="0" lang="en-US" altLang="en-US" sz="2400" b="0" i="0" u="none" strike="noStrike" cap="none" normalizeH="0" baseline="0" dirty="0" err="1">
                <a:ln>
                  <a:noFill/>
                </a:ln>
                <a:solidFill>
                  <a:srgbClr val="212529"/>
                </a:solidFill>
                <a:effectLst/>
                <a:latin typeface="Libre Franklin" pitchFamily="2" charset="0"/>
              </a:rPr>
              <a:t>cleanenv</a:t>
            </a:r>
            <a:r>
              <a:rPr kumimoji="0" lang="en-US" altLang="en-US" sz="2400" b="0" i="0" u="none" strike="noStrike" cap="none" normalizeH="0" baseline="0" dirty="0">
                <a:ln>
                  <a:noFill/>
                </a:ln>
                <a:solidFill>
                  <a:srgbClr val="212529"/>
                </a:solidFill>
                <a:effectLst/>
                <a:latin typeface="Libre Franklin" pitchFamily="2" charset="0"/>
              </a:rPr>
              <a:t> argument to prevent this:</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apptainer run --</a:t>
            </a:r>
            <a:r>
              <a:rPr kumimoji="0" lang="en-US" altLang="en-US" sz="2400" b="0" i="0" u="none" strike="noStrike" cap="none" normalizeH="0" baseline="0" dirty="0" err="1">
                <a:ln>
                  <a:noFill/>
                </a:ln>
                <a:solidFill>
                  <a:srgbClr val="333333"/>
                </a:solidFill>
                <a:effectLst/>
                <a:latin typeface="Courier"/>
              </a:rPr>
              <a:t>cleanenv</a:t>
            </a:r>
            <a:r>
              <a:rPr kumimoji="0" lang="en-US" altLang="en-US" sz="2400" b="0" i="0" u="none" strike="noStrike" cap="none" normalizeH="0" baseline="0" dirty="0">
                <a:ln>
                  <a:noFill/>
                </a:ln>
                <a:solidFill>
                  <a:srgbClr val="333333"/>
                </a:solidFill>
                <a:effectLst/>
                <a:latin typeface="Courier"/>
              </a:rPr>
              <a:t> &lt;</a:t>
            </a:r>
            <a:r>
              <a:rPr kumimoji="0" lang="en-US" altLang="en-US" sz="2400" b="0" i="0" u="none" strike="noStrike" cap="none" normalizeH="0" baseline="0" dirty="0" err="1">
                <a:ln>
                  <a:noFill/>
                </a:ln>
                <a:solidFill>
                  <a:srgbClr val="333333"/>
                </a:solidFill>
                <a:effectLst/>
                <a:latin typeface="Courier"/>
              </a:rPr>
              <a:t>image.sif</a:t>
            </a:r>
            <a:r>
              <a:rPr kumimoji="0" lang="en-US" altLang="en-US" sz="2400" b="0" i="0" u="none" strike="noStrike" cap="none" normalizeH="0" baseline="0" dirty="0">
                <a:ln>
                  <a:noFill/>
                </a:ln>
                <a:solidFill>
                  <a:srgbClr val="333333"/>
                </a:solidFill>
                <a:effectLst/>
                <a:latin typeface="Courier"/>
              </a:rPr>
              <a:t>&gt; &lt;arg-1&gt; ... &lt;</a:t>
            </a:r>
            <a:r>
              <a:rPr kumimoji="0" lang="en-US" altLang="en-US" sz="2400" b="0" i="0" u="none" strike="noStrike" cap="none" normalizeH="0" baseline="0" dirty="0" err="1">
                <a:ln>
                  <a:noFill/>
                </a:ln>
                <a:solidFill>
                  <a:srgbClr val="333333"/>
                </a:solidFill>
                <a:effectLst/>
                <a:latin typeface="Courier"/>
              </a:rPr>
              <a:t>arg</a:t>
            </a:r>
            <a:r>
              <a:rPr kumimoji="0" lang="en-US" altLang="en-US" sz="2400" b="0" i="0" u="none" strike="noStrike" cap="none" normalizeH="0" baseline="0" dirty="0">
                <a:ln>
                  <a:noFill/>
                </a:ln>
                <a:solidFill>
                  <a:srgbClr val="333333"/>
                </a:solidFill>
                <a:effectLst/>
                <a:latin typeface="Courier"/>
              </a:rPr>
              <a:t>-N&gt;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One can define an environment variable within the container as follows:</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export APPTAINERENV_MYVAR=Overridden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With the above definition, MYVAR will have the value "Overridden". You can also modify the PATH environment variable within the container using definitions such as the following:</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export APPTAINERENV_PREPEND_PATH=/opt/important/bin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export APPTAINERENV_APPEND_PATH=/opt/fallback/bin $ export APPTAINERENV_PATH=/only/bin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For more see the </a:t>
            </a:r>
            <a:r>
              <a:rPr lang="en-US" altLang="en-US" sz="2400" b="1" dirty="0">
                <a:solidFill>
                  <a:srgbClr val="000000"/>
                </a:solidFill>
                <a:latin typeface="Libre Franklin" pitchFamily="2" charset="0"/>
                <a:hlinkClick r:id="rId3"/>
              </a:rPr>
              <a:t>Environment and Metadata</a:t>
            </a:r>
            <a:r>
              <a:rPr kumimoji="0" lang="en-US" altLang="en-US" sz="2400" b="0" i="0" u="none" strike="noStrike" cap="none" normalizeH="0" baseline="0" dirty="0">
                <a:ln>
                  <a:noFill/>
                </a:ln>
                <a:solidFill>
                  <a:srgbClr val="212529"/>
                </a:solidFill>
                <a:effectLst/>
                <a:latin typeface="Libre Franklin" pitchFamily="2" charset="0"/>
              </a:rPr>
              <a:t> page on the Apptainer website.</a:t>
            </a:r>
            <a:endParaRPr kumimoji="0" lang="en-GB" altLang="en-US" sz="2400" b="0" i="0" u="none" strike="noStrike" kern="1200" cap="none" spc="0" normalizeH="0" baseline="0" noProof="0" dirty="0">
              <a:ln>
                <a:noFill/>
              </a:ln>
              <a:solidFill>
                <a:srgbClr val="212529"/>
              </a:solidFill>
              <a:effectLst/>
              <a:uLnTx/>
              <a:uFillTx/>
              <a:latin typeface="Libre Franklin" pitchFamily="2"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212529"/>
              </a:solidFill>
              <a:effectLst/>
              <a:latin typeface="kepler-std-display"/>
            </a:endParaRPr>
          </a:p>
        </p:txBody>
      </p:sp>
    </p:spTree>
    <p:extLst>
      <p:ext uri="{BB962C8B-B14F-4D97-AF65-F5344CB8AC3E}">
        <p14:creationId xmlns:p14="http://schemas.microsoft.com/office/powerpoint/2010/main" val="1577573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A653B-4C95-B129-1426-F84245AEA04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5D76FAB-37A8-561A-0DF5-6E891B46804F}"/>
              </a:ext>
            </a:extLst>
          </p:cNvPr>
          <p:cNvSpPr>
            <a:spLocks noGrp="1"/>
          </p:cNvSpPr>
          <p:nvPr>
            <p:ph type="title"/>
          </p:nvPr>
        </p:nvSpPr>
        <p:spPr/>
        <p:txBody>
          <a:bodyPr>
            <a:normAutofit/>
          </a:bodyPr>
          <a:lstStyle/>
          <a:p>
            <a:r>
              <a:rPr lang="en-GB" sz="2400" b="1" dirty="0">
                <a:solidFill>
                  <a:schemeClr val="bg1">
                    <a:lumMod val="50000"/>
                  </a:schemeClr>
                </a:solidFill>
                <a:latin typeface="Georgia" panose="02040502050405020303" pitchFamily="18" charset="0"/>
              </a:rPr>
              <a:t>Looking at a Definition File</a:t>
            </a:r>
          </a:p>
        </p:txBody>
      </p:sp>
      <p:grpSp>
        <p:nvGrpSpPr>
          <p:cNvPr id="3" name="Group 2">
            <a:extLst>
              <a:ext uri="{FF2B5EF4-FFF2-40B4-BE49-F238E27FC236}">
                <a16:creationId xmlns:a16="http://schemas.microsoft.com/office/drawing/2014/main" id="{C9EFD639-4CF4-A34A-D3D1-3383186D5AF6}"/>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202DCB76-5146-08EE-8A5A-175E3B6ADF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F0BBADED-E5E8-94E7-0105-0B2678EAF3BD}"/>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8C7806EB-962A-22BF-7EF7-9BE9C27D6C98}"/>
              </a:ext>
            </a:extLst>
          </p:cNvPr>
          <p:cNvSpPr txBox="1"/>
          <p:nvPr/>
        </p:nvSpPr>
        <p:spPr>
          <a:xfrm>
            <a:off x="838200" y="1633538"/>
            <a:ext cx="11020425" cy="27392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One can sometimes learn a lot about the image by inspecting its definition file:</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apptainer inspect --</a:t>
            </a:r>
            <a:r>
              <a:rPr kumimoji="0" lang="en-US" altLang="en-US" sz="2400" b="0" i="0" u="none" strike="noStrike" cap="none" normalizeH="0" baseline="0" dirty="0" err="1">
                <a:ln>
                  <a:noFill/>
                </a:ln>
                <a:solidFill>
                  <a:srgbClr val="333333"/>
                </a:solidFill>
                <a:effectLst/>
                <a:latin typeface="Courier"/>
              </a:rPr>
              <a:t>deffile</a:t>
            </a:r>
            <a:r>
              <a:rPr kumimoji="0" lang="en-US" altLang="en-US" sz="2400" b="0" i="0" u="none" strike="noStrike" cap="none" normalizeH="0" baseline="0" dirty="0">
                <a:ln>
                  <a:noFill/>
                </a:ln>
                <a:solidFill>
                  <a:srgbClr val="333333"/>
                </a:solidFill>
                <a:effectLst/>
                <a:latin typeface="Courier"/>
              </a:rPr>
              <a:t> psortb_commandline_1.0.2.sif</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The definition file is the recipe by which the image was made (see below). If the image was taken from Docker Hub then a definition file will not be available.</a:t>
            </a:r>
            <a:endParaRPr kumimoji="0" lang="en-US" altLang="en-US" sz="1100" b="1" i="0" u="none" strike="noStrike" cap="none" normalizeH="0" baseline="0" dirty="0">
              <a:ln>
                <a:noFill/>
              </a:ln>
              <a:solidFill>
                <a:srgbClr val="212529"/>
              </a:solidFill>
              <a:effectLst/>
              <a:latin typeface="kepler-std-displa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46FDE3AC-5515-483A-666E-857F44414B6F}"/>
              </a:ext>
            </a:extLst>
          </p:cNvPr>
          <p:cNvSpPr>
            <a:spLocks noChangeArrowheads="1"/>
          </p:cNvSpPr>
          <p:nvPr/>
        </p:nvSpPr>
        <p:spPr bwMode="auto">
          <a:xfrm>
            <a:off x="654908" y="3738738"/>
            <a:ext cx="65" cy="341099"/>
          </a:xfrm>
          <a:prstGeom prst="rect">
            <a:avLst/>
          </a:prstGeom>
          <a:solidFill>
            <a:srgbClr val="F7F5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72666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3E33A-E43E-6064-5EBC-F36AD55F20F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1C5C233-8C82-921E-CE68-7194382BC5F6}"/>
              </a:ext>
            </a:extLst>
          </p:cNvPr>
          <p:cNvSpPr>
            <a:spLocks noGrp="1"/>
          </p:cNvSpPr>
          <p:nvPr>
            <p:ph type="title"/>
          </p:nvPr>
        </p:nvSpPr>
        <p:spPr>
          <a:xfrm>
            <a:off x="778596" y="167417"/>
            <a:ext cx="10515600" cy="1325563"/>
          </a:xfrm>
        </p:spPr>
        <p:txBody>
          <a:bodyPr>
            <a:normAutofit/>
          </a:bodyPr>
          <a:lstStyle/>
          <a:p>
            <a:r>
              <a:rPr lang="en-GB" sz="2400" b="1" dirty="0">
                <a:solidFill>
                  <a:schemeClr val="bg1">
                    <a:lumMod val="50000"/>
                  </a:schemeClr>
                </a:solidFill>
                <a:latin typeface="Georgia" panose="02040502050405020303" pitchFamily="18" charset="0"/>
              </a:rPr>
              <a:t>Looking at a Definition File</a:t>
            </a:r>
          </a:p>
        </p:txBody>
      </p:sp>
      <p:grpSp>
        <p:nvGrpSpPr>
          <p:cNvPr id="3" name="Group 2">
            <a:extLst>
              <a:ext uri="{FF2B5EF4-FFF2-40B4-BE49-F238E27FC236}">
                <a16:creationId xmlns:a16="http://schemas.microsoft.com/office/drawing/2014/main" id="{51658386-977C-84E8-5256-AEE49EAD9FE8}"/>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4C70E8CD-3A44-1E55-0DB8-CAA64661E2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CB6B0901-20AB-94B5-984D-CF516A8FF60C}"/>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2A562725-F3AE-12D2-4B23-DA8343C8F97C}"/>
              </a:ext>
            </a:extLst>
          </p:cNvPr>
          <p:cNvSpPr txBox="1"/>
          <p:nvPr/>
        </p:nvSpPr>
        <p:spPr>
          <a:xfrm>
            <a:off x="3700731" y="2330380"/>
            <a:ext cx="1121229" cy="8925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Libre Franklin" pitchFamily="2" charset="0"/>
              </a:rPr>
              <a:t>Warn</a:t>
            </a:r>
            <a:endParaRPr kumimoji="0" lang="en-US" altLang="en-US" sz="1100" b="1" i="0" u="none" strike="noStrike" cap="none" normalizeH="0" baseline="0" dirty="0">
              <a:ln>
                <a:noFill/>
              </a:ln>
              <a:solidFill>
                <a:srgbClr val="FF0000"/>
              </a:solidFill>
              <a:effectLst/>
              <a:latin typeface="kepler-std-displa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9CEDC7F-6517-ED86-FB6F-446433FC1292}"/>
              </a:ext>
            </a:extLst>
          </p:cNvPr>
          <p:cNvSpPr>
            <a:spLocks noChangeArrowheads="1"/>
          </p:cNvSpPr>
          <p:nvPr/>
        </p:nvSpPr>
        <p:spPr bwMode="auto">
          <a:xfrm>
            <a:off x="654908" y="3738738"/>
            <a:ext cx="65" cy="341099"/>
          </a:xfrm>
          <a:prstGeom prst="rect">
            <a:avLst/>
          </a:prstGeom>
          <a:solidFill>
            <a:srgbClr val="F7F5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D119CF3E-6557-BE9E-880D-A37F6994D7BD}"/>
              </a:ext>
            </a:extLst>
          </p:cNvPr>
          <p:cNvSpPr>
            <a:spLocks noChangeArrowheads="1"/>
          </p:cNvSpPr>
          <p:nvPr/>
        </p:nvSpPr>
        <p:spPr bwMode="auto">
          <a:xfrm>
            <a:off x="738243" y="1133356"/>
            <a:ext cx="1079428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7020"/>
                </a:solidFill>
                <a:effectLst/>
                <a:latin typeface="Consolas" panose="020B0609020204030204" pitchFamily="49" charset="0"/>
              </a:rPr>
              <a:t>Bootstrap</a:t>
            </a:r>
            <a:r>
              <a:rPr kumimoji="0" lang="en-US" altLang="en-US" sz="1600" b="0" i="0" u="none" strike="noStrike" cap="none" normalizeH="0" baseline="0" dirty="0">
                <a:ln>
                  <a:noFill/>
                </a:ln>
                <a:solidFill>
                  <a:srgbClr val="404040"/>
                </a:solidFill>
                <a:effectLst/>
                <a:latin typeface="Consolas" panose="020B0609020204030204" pitchFamily="49" charset="0"/>
              </a:rPr>
              <a:t>: docker </a:t>
            </a:r>
            <a:r>
              <a:rPr kumimoji="0" lang="en-US" altLang="en-US" sz="1600" b="1" i="0" u="none" strike="noStrike" cap="none" normalizeH="0" baseline="0" dirty="0">
                <a:ln>
                  <a:noFill/>
                </a:ln>
                <a:solidFill>
                  <a:srgbClr val="007020"/>
                </a:solidFill>
                <a:effectLst/>
                <a:latin typeface="Consolas" panose="020B0609020204030204" pitchFamily="49" charset="0"/>
              </a:rPr>
              <a:t>From</a:t>
            </a:r>
            <a:r>
              <a:rPr kumimoji="0" lang="en-US" altLang="en-US" sz="1600" b="0" i="0" u="none" strike="noStrike" cap="none" normalizeH="0" baseline="0" dirty="0">
                <a:ln>
                  <a:noFill/>
                </a:ln>
                <a:solidFill>
                  <a:srgbClr val="404040"/>
                </a:solidFill>
                <a:effectLst/>
                <a:latin typeface="Consolas" panose="020B0609020204030204" pitchFamily="49" charset="0"/>
              </a:rPr>
              <a:t>: ubuntu:{{ VERSION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Stage: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build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%arguments VERSION=</a:t>
            </a:r>
            <a:r>
              <a:rPr kumimoji="0" lang="en-US" altLang="en-US" sz="1600" b="0" i="0" u="none" strike="noStrike" cap="none" normalizeH="0" baseline="0" dirty="0">
                <a:ln>
                  <a:noFill/>
                </a:ln>
                <a:solidFill>
                  <a:srgbClr val="208050"/>
                </a:solidFill>
                <a:effectLst/>
                <a:latin typeface="Consolas" panose="020B0609020204030204" pitchFamily="49" charset="0"/>
              </a:rPr>
              <a:t>22.04</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%setup</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touch</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/file1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touch</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1" u="none" strike="noStrike" cap="none" normalizeH="0" baseline="0" dirty="0">
                <a:ln>
                  <a:noFill/>
                </a:ln>
                <a:solidFill>
                  <a:srgbClr val="70A0D0"/>
                </a:solidFill>
                <a:effectLst/>
                <a:latin typeface="Consolas" panose="020B0609020204030204" pitchFamily="49" charset="0"/>
              </a:rPr>
              <a:t>${</a:t>
            </a:r>
            <a:r>
              <a:rPr kumimoji="0" lang="en-US" altLang="en-US" sz="1600" b="0" i="0" u="none" strike="noStrike" cap="none" normalizeH="0" baseline="0" dirty="0">
                <a:ln>
                  <a:noFill/>
                </a:ln>
                <a:solidFill>
                  <a:srgbClr val="BB60D5"/>
                </a:solidFill>
                <a:effectLst/>
                <a:latin typeface="Consolas" panose="020B0609020204030204" pitchFamily="49" charset="0"/>
              </a:rPr>
              <a:t>APPTAINER_ROOTFS</a:t>
            </a:r>
            <a:r>
              <a:rPr kumimoji="0" lang="en-US" altLang="en-US" sz="1600" b="0" i="1" u="none" strike="noStrike" cap="none" normalizeH="0" baseline="0" dirty="0">
                <a:ln>
                  <a:noFill/>
                </a:ln>
                <a:solidFill>
                  <a:srgbClr val="70A0D0"/>
                </a:solidFill>
                <a:effectLst/>
                <a:latin typeface="Consolas" panose="020B0609020204030204" pitchFamily="49" charset="0"/>
              </a:rPr>
              <a:t>}</a:t>
            </a:r>
            <a:r>
              <a:rPr kumimoji="0" lang="en-US" altLang="en-US" sz="1600" b="0" i="0" u="none" strike="noStrike" cap="none" normalizeH="0" baseline="0" dirty="0">
                <a:ln>
                  <a:noFill/>
                </a:ln>
                <a:solidFill>
                  <a:srgbClr val="404040"/>
                </a:solidFill>
                <a:effectLst/>
                <a:latin typeface="Consolas" panose="020B0609020204030204" pitchFamily="49" charset="0"/>
              </a:rPr>
              <a:t>/file2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%files</a:t>
            </a:r>
            <a:r>
              <a:rPr kumimoji="0" lang="en-US" altLang="en-US" sz="1600" b="0" i="0" u="none" strike="noStrike" cap="none" normalizeH="0" baseline="0" dirty="0">
                <a:ln>
                  <a:noFill/>
                </a:ln>
                <a:solidFill>
                  <a:srgbClr val="404040"/>
                </a:solidFill>
                <a:effectLst/>
                <a:latin typeface="Consolas" panose="020B0609020204030204" pitchFamily="49" charset="0"/>
              </a:rPr>
              <a:t> /file1 /file1</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/opt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%environment</a:t>
            </a:r>
            <a:r>
              <a:rPr kumimoji="0" lang="en-US" altLang="en-US" sz="1600" b="0" i="0" u="none" strike="noStrike" cap="none" normalizeH="0" baseline="0" dirty="0">
                <a:ln>
                  <a:noFill/>
                </a:ln>
                <a:solidFill>
                  <a:srgbClr val="404040"/>
                </a:solidFill>
                <a:effectLst/>
                <a:latin typeface="Consolas" panose="020B0609020204030204" pitchFamily="49" charset="0"/>
              </a:rPr>
              <a:t> </a:t>
            </a:r>
            <a:endParaRPr kumimoji="0" lang="en-US" altLang="en-US" sz="1600" b="0"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BB60D5"/>
                </a:solidFill>
                <a:effectLst/>
                <a:latin typeface="Consolas" panose="020B0609020204030204" pitchFamily="49" charset="0"/>
              </a:rPr>
              <a:t>LISTEN_PORT</a:t>
            </a:r>
            <a:r>
              <a:rPr kumimoji="0" lang="en-US" altLang="en-US" sz="1600" b="0" i="0" u="none" strike="noStrike" cap="none" normalizeH="0" baseline="0" dirty="0">
                <a:ln>
                  <a:noFill/>
                </a:ln>
                <a:solidFill>
                  <a:srgbClr val="666666"/>
                </a:solidFill>
                <a:effectLst/>
                <a:latin typeface="Consolas" panose="020B0609020204030204" pitchFamily="49" charset="0"/>
              </a:rPr>
              <a:t>=</a:t>
            </a:r>
            <a:r>
              <a:rPr kumimoji="0" lang="en-US" altLang="en-US" sz="1600" b="0" i="0" u="none" strike="noStrike" cap="none" normalizeH="0" baseline="0" dirty="0">
                <a:ln>
                  <a:noFill/>
                </a:ln>
                <a:solidFill>
                  <a:srgbClr val="208050"/>
                </a:solidFill>
                <a:effectLst/>
                <a:latin typeface="Consolas" panose="020B0609020204030204" pitchFamily="49" charset="0"/>
              </a:rPr>
              <a:t>54321</a:t>
            </a:r>
            <a:r>
              <a:rPr kumimoji="0" lang="en-US" altLang="en-US" sz="1600" b="0" i="0" u="none" strike="noStrike" cap="none" normalizeH="0" baseline="0" dirty="0">
                <a:ln>
                  <a:noFill/>
                </a:ln>
                <a:solidFill>
                  <a:srgbClr val="404040"/>
                </a:solidFill>
                <a:effectLst/>
                <a:latin typeface="Consolas" panose="020B0609020204030204" pitchFamily="49" charset="0"/>
              </a:rPr>
              <a:t> </a:t>
            </a:r>
            <a:endParaRPr kumimoji="0" lang="en-US" altLang="en-US" sz="1600" b="0"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BB60D5"/>
                </a:solidFill>
                <a:effectLst/>
                <a:latin typeface="Consolas" panose="020B0609020204030204" pitchFamily="49" charset="0"/>
              </a:rPr>
              <a:t>LC_ALL</a:t>
            </a:r>
            <a:r>
              <a:rPr kumimoji="0" lang="en-US" altLang="en-US" sz="1600" b="0" i="0" u="none" strike="noStrike" cap="none" normalizeH="0" baseline="0" dirty="0">
                <a:ln>
                  <a:noFill/>
                </a:ln>
                <a:solidFill>
                  <a:srgbClr val="666666"/>
                </a:solidFill>
                <a:effectLst/>
                <a:latin typeface="Consolas" panose="020B0609020204030204" pitchFamily="49" charset="0"/>
              </a:rPr>
              <a:t>=</a:t>
            </a:r>
            <a:r>
              <a:rPr kumimoji="0" lang="en-US" altLang="en-US" sz="1600" b="0" i="0" u="none" strike="noStrike" cap="none" normalizeH="0" baseline="0" dirty="0">
                <a:ln>
                  <a:noFill/>
                </a:ln>
                <a:solidFill>
                  <a:srgbClr val="404040"/>
                </a:solidFill>
                <a:effectLst/>
                <a:latin typeface="Consolas" panose="020B0609020204030204" pitchFamily="49" charset="0"/>
              </a:rPr>
              <a: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%post</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apt-get</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update</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666666"/>
                </a:solidFill>
                <a:effectLst/>
                <a:latin typeface="Consolas" panose="020B0609020204030204" pitchFamily="49" charset="0"/>
              </a:rPr>
              <a:t>&amp;&amp;</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apt-get</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install</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-y</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err="1">
                <a:ln>
                  <a:noFill/>
                </a:ln>
                <a:solidFill>
                  <a:srgbClr val="404040"/>
                </a:solidFill>
                <a:effectLst/>
                <a:latin typeface="Consolas" panose="020B0609020204030204" pitchFamily="49" charset="0"/>
              </a:rPr>
              <a:t>netcat</a:t>
            </a:r>
            <a:endParaRPr kumimoji="0" lang="en-US" altLang="en-US" sz="1600" b="0" i="0" u="none" strike="noStrike" cap="none" normalizeH="0" baseline="0" dirty="0">
              <a:ln>
                <a:noFill/>
              </a:ln>
              <a:solidFill>
                <a:srgbClr val="40404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 </a:t>
            </a:r>
            <a:r>
              <a:rPr kumimoji="0" lang="en-US" altLang="en-US" sz="1600" b="0" i="0" u="none" strike="noStrike" cap="none" normalizeH="0" baseline="0" dirty="0">
                <a:ln>
                  <a:noFill/>
                </a:ln>
                <a:solidFill>
                  <a:srgbClr val="BB60D5"/>
                </a:solidFill>
                <a:effectLst/>
                <a:latin typeface="Consolas" panose="020B0609020204030204" pitchFamily="49" charset="0"/>
              </a:rPr>
              <a:t>NOW</a:t>
            </a:r>
            <a:r>
              <a:rPr kumimoji="0" lang="en-US" altLang="en-US" sz="1600" b="0" i="0" u="none" strike="noStrike" cap="none" normalizeH="0" baseline="0" dirty="0">
                <a:ln>
                  <a:noFill/>
                </a:ln>
                <a:solidFill>
                  <a:srgbClr val="666666"/>
                </a:solidFill>
                <a:effectLst/>
                <a:latin typeface="Consolas" panose="020B0609020204030204" pitchFamily="49" charset="0"/>
              </a:rPr>
              <a:t>=</a:t>
            </a:r>
            <a:r>
              <a:rPr kumimoji="0" lang="en-US" altLang="en-US" sz="1600" b="0" i="0" u="none" strike="noStrike" cap="none" normalizeH="0" baseline="0" dirty="0">
                <a:ln>
                  <a:noFill/>
                </a:ln>
                <a:solidFill>
                  <a:srgbClr val="4070A0"/>
                </a:solidFill>
                <a:effectLst/>
                <a:latin typeface="Consolas" panose="020B0609020204030204" pitchFamily="49" charset="0"/>
              </a:rPr>
              <a:t>`</a:t>
            </a:r>
            <a:r>
              <a:rPr kumimoji="0" lang="en-US" altLang="en-US" sz="1600" b="0" i="0" u="none" strike="noStrike" cap="none" normalizeH="0" baseline="0" dirty="0">
                <a:ln>
                  <a:noFill/>
                </a:ln>
                <a:solidFill>
                  <a:srgbClr val="404040"/>
                </a:solidFill>
                <a:effectLst/>
                <a:latin typeface="Consolas" panose="020B0609020204030204" pitchFamily="49" charset="0"/>
              </a:rPr>
              <a:t>date</a:t>
            </a:r>
            <a:r>
              <a:rPr kumimoji="0" lang="en-US" altLang="en-US" sz="1600" b="0" i="0" u="none" strike="noStrike" cap="none" normalizeH="0" baseline="0" dirty="0">
                <a:ln>
                  <a:noFill/>
                </a:ln>
                <a:solidFill>
                  <a:srgbClr val="4070A0"/>
                </a:solidFill>
                <a:effectLst/>
                <a:latin typeface="Consolas" panose="020B0609020204030204" pitchFamily="49" charset="0"/>
              </a:rPr>
              <a:t>`</a:t>
            </a:r>
            <a:r>
              <a:rPr kumimoji="0" lang="en-US" altLang="en-US" sz="1600" b="0" i="0" u="none" strike="noStrike" cap="none" normalizeH="0" baseline="0" dirty="0">
                <a:ln>
                  <a:noFill/>
                </a:ln>
                <a:solidFill>
                  <a:srgbClr val="404040"/>
                </a:solidFill>
                <a:effectLst/>
                <a:latin typeface="Consolas" panose="020B0609020204030204" pitchFamily="49" charset="0"/>
              </a:rPr>
              <a:t> </a:t>
            </a:r>
            <a:endParaRPr kumimoji="0" lang="en-US" altLang="en-US" sz="1600" b="0"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70A0"/>
                </a:solidFill>
                <a:effectLst/>
                <a:latin typeface="Consolas" panose="020B0609020204030204" pitchFamily="49" charset="0"/>
              </a:rPr>
              <a:t>"export NOW=\"</a:t>
            </a:r>
            <a:r>
              <a:rPr kumimoji="0" lang="en-US" altLang="en-US" sz="1600" b="0" i="1" u="none" strike="noStrike" cap="none" normalizeH="0" baseline="0" dirty="0">
                <a:ln>
                  <a:noFill/>
                </a:ln>
                <a:solidFill>
                  <a:srgbClr val="70A0D0"/>
                </a:solidFill>
                <a:effectLst/>
                <a:latin typeface="Consolas" panose="020B0609020204030204" pitchFamily="49" charset="0"/>
              </a:rPr>
              <a:t>${</a:t>
            </a:r>
            <a:r>
              <a:rPr kumimoji="0" lang="en-US" altLang="en-US" sz="1600" b="0" i="0" u="none" strike="noStrike" cap="none" normalizeH="0" baseline="0" dirty="0">
                <a:ln>
                  <a:noFill/>
                </a:ln>
                <a:solidFill>
                  <a:srgbClr val="BB60D5"/>
                </a:solidFill>
                <a:effectLst/>
                <a:latin typeface="Consolas" panose="020B0609020204030204" pitchFamily="49" charset="0"/>
              </a:rPr>
              <a:t>NOW</a:t>
            </a:r>
            <a:r>
              <a:rPr kumimoji="0" lang="en-US" altLang="en-US" sz="1600" b="0" i="1" u="none" strike="noStrike" cap="none" normalizeH="0" baseline="0" dirty="0">
                <a:ln>
                  <a:noFill/>
                </a:ln>
                <a:solidFill>
                  <a:srgbClr val="70A0D0"/>
                </a:solidFill>
                <a:effectLst/>
                <a:latin typeface="Consolas" panose="020B0609020204030204" pitchFamily="49" charset="0"/>
              </a:rPr>
              <a:t>}</a:t>
            </a:r>
            <a:r>
              <a:rPr kumimoji="0" lang="en-US" altLang="en-US" sz="1600" b="0" i="0" u="none" strike="noStrike" cap="none" normalizeH="0" baseline="0" dirty="0">
                <a:ln>
                  <a:noFill/>
                </a:ln>
                <a:solidFill>
                  <a:srgbClr val="4070A0"/>
                </a:solidFill>
                <a:effectLst/>
                <a:latin typeface="Consolas" panose="020B0609020204030204" pitchFamily="49" charset="0"/>
              </a:rPr>
              <a:t>\""</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&gt;&gt;</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BB60D5"/>
                </a:solidFill>
                <a:effectLst/>
                <a:latin typeface="Consolas" panose="020B0609020204030204" pitchFamily="49" charset="0"/>
              </a:rPr>
              <a:t>$APPTAINER_ENVIRONMENT</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a:t>
            </a:r>
            <a:r>
              <a:rPr kumimoji="0" lang="en-US" altLang="en-US" sz="1600" b="1" i="0" u="none" strike="noStrike" cap="none" normalizeH="0" baseline="0" dirty="0" err="1">
                <a:ln>
                  <a:noFill/>
                </a:ln>
                <a:solidFill>
                  <a:srgbClr val="000080"/>
                </a:solidFill>
                <a:effectLst/>
                <a:latin typeface="Consolas" panose="020B0609020204030204" pitchFamily="49" charset="0"/>
              </a:rPr>
              <a:t>runscript</a:t>
            </a:r>
            <a:r>
              <a:rPr kumimoji="0" lang="en-US" altLang="en-US" sz="1600" b="0" i="0" u="none" strike="noStrike" cap="none" normalizeH="0" baseline="0" dirty="0">
                <a:ln>
                  <a:noFill/>
                </a:ln>
                <a:solidFill>
                  <a:srgbClr val="404040"/>
                </a:solidFill>
                <a:effectLst/>
                <a:latin typeface="Consolas" panose="020B0609020204030204" pitchFamily="49" charset="0"/>
              </a:rPr>
              <a:t> </a:t>
            </a:r>
            <a:endParaRPr kumimoji="0" lang="en-US" altLang="en-US" sz="1600" b="0"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70A0"/>
                </a:solidFill>
                <a:effectLst/>
                <a:latin typeface="Consolas" panose="020B0609020204030204" pitchFamily="49" charset="0"/>
              </a:rPr>
              <a:t>"Container was created </a:t>
            </a:r>
            <a:r>
              <a:rPr kumimoji="0" lang="en-US" altLang="en-US" sz="1600" b="0" i="0" u="none" strike="noStrike" cap="none" normalizeH="0" baseline="0" dirty="0">
                <a:ln>
                  <a:noFill/>
                </a:ln>
                <a:solidFill>
                  <a:srgbClr val="BB60D5"/>
                </a:solidFill>
                <a:effectLst/>
                <a:latin typeface="Consolas" panose="020B0609020204030204" pitchFamily="49" charset="0"/>
              </a:rPr>
              <a:t>$NOW</a:t>
            </a:r>
            <a:r>
              <a:rPr kumimoji="0" lang="en-US" altLang="en-US" sz="1600" b="0" i="0" u="none" strike="noStrike" cap="none" normalizeH="0" baseline="0" dirty="0">
                <a:ln>
                  <a:noFill/>
                </a:ln>
                <a:solidFill>
                  <a:srgbClr val="4070A0"/>
                </a:solidFill>
                <a:effectLst/>
                <a:latin typeface="Consolas" panose="020B0609020204030204" pitchFamily="49" charset="0"/>
              </a:rPr>
              <a:t>"</a:t>
            </a:r>
            <a:r>
              <a:rPr kumimoji="0" lang="en-US" altLang="en-US" sz="1600" b="0" i="0" u="none" strike="noStrike" cap="none" normalizeH="0" baseline="0" dirty="0">
                <a:ln>
                  <a:noFill/>
                </a:ln>
                <a:solidFill>
                  <a:srgbClr val="404040"/>
                </a:solidFill>
                <a:effectLst/>
                <a:latin typeface="Consolas" panose="020B0609020204030204" pitchFamily="49" charset="0"/>
              </a:rPr>
              <a:t> </a:t>
            </a:r>
            <a:endParaRPr kumimoji="0" lang="en-US" altLang="en-US" sz="1600" b="0"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70A0"/>
                </a:solidFill>
                <a:effectLst/>
                <a:latin typeface="Consolas" panose="020B0609020204030204" pitchFamily="49" charset="0"/>
              </a:rPr>
              <a:t>"Arguments received: </a:t>
            </a:r>
            <a:r>
              <a:rPr kumimoji="0" lang="en-US" altLang="en-US" sz="1600" b="0" i="0" u="none" strike="noStrike" cap="none" normalizeH="0" baseline="0" dirty="0">
                <a:ln>
                  <a:noFill/>
                </a:ln>
                <a:solidFill>
                  <a:srgbClr val="BB60D5"/>
                </a:solidFill>
                <a:effectLst/>
                <a:latin typeface="Consolas" panose="020B0609020204030204" pitchFamily="49" charset="0"/>
              </a:rPr>
              <a:t>$*</a:t>
            </a:r>
            <a:r>
              <a:rPr kumimoji="0" lang="en-US" altLang="en-US" sz="1600" b="0" i="0" u="none" strike="noStrike" cap="none" normalizeH="0" baseline="0" dirty="0">
                <a:ln>
                  <a:noFill/>
                </a:ln>
                <a:solidFill>
                  <a:srgbClr val="4070A0"/>
                </a:solidFill>
                <a:effectLst/>
                <a:latin typeface="Consolas" panose="020B0609020204030204" pitchFamily="49" charset="0"/>
              </a:rPr>
              <a:t>"</a:t>
            </a:r>
            <a:r>
              <a:rPr kumimoji="0" lang="en-US" altLang="en-US" sz="1600" b="0" i="0" u="none" strike="noStrike" cap="none" normalizeH="0" baseline="0" dirty="0">
                <a:ln>
                  <a:noFill/>
                </a:ln>
                <a:solidFill>
                  <a:srgbClr val="404040"/>
                </a:solidFill>
                <a:effectLst/>
                <a:latin typeface="Consolas" panose="020B0609020204030204" pitchFamily="49" charset="0"/>
              </a:rPr>
              <a:t> </a:t>
            </a:r>
            <a:endParaRPr kumimoji="0" lang="en-US" altLang="en-US" sz="1600" b="0"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70A0"/>
                </a:solidFill>
                <a:effectLst/>
                <a:latin typeface="Consolas" panose="020B0609020204030204" pitchFamily="49" charset="0"/>
              </a:rPr>
              <a:t>"</a:t>
            </a:r>
            <a:r>
              <a:rPr kumimoji="0" lang="en-US" altLang="en-US" sz="1600" b="0" i="0" u="none" strike="noStrike" cap="none" normalizeH="0" baseline="0" dirty="0">
                <a:ln>
                  <a:noFill/>
                </a:ln>
                <a:solidFill>
                  <a:srgbClr val="BB60D5"/>
                </a:solidFill>
                <a:effectLst/>
                <a:latin typeface="Consolas" panose="020B0609020204030204" pitchFamily="49" charset="0"/>
              </a:rPr>
              <a:t>$@</a:t>
            </a:r>
            <a:r>
              <a:rPr kumimoji="0" lang="en-US" altLang="en-US" sz="1600" b="0" i="0" u="none" strike="noStrike" cap="none" normalizeH="0" baseline="0" dirty="0">
                <a:ln>
                  <a:noFill/>
                </a:ln>
                <a:solidFill>
                  <a:srgbClr val="4070A0"/>
                </a:solidFill>
                <a:effectLst/>
                <a:latin typeface="Consolas" panose="020B0609020204030204" pitchFamily="49" charset="0"/>
              </a:rPr>
              <a:t>"</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a:t>
            </a:r>
            <a:r>
              <a:rPr kumimoji="0" lang="en-US" altLang="en-US" sz="1600" b="1" i="0" u="none" strike="noStrike" cap="none" normalizeH="0" baseline="0" dirty="0" err="1">
                <a:ln>
                  <a:noFill/>
                </a:ln>
                <a:solidFill>
                  <a:srgbClr val="000080"/>
                </a:solidFill>
                <a:effectLst/>
                <a:latin typeface="Consolas" panose="020B0609020204030204" pitchFamily="49" charset="0"/>
              </a:rPr>
              <a:t>startscript</a:t>
            </a:r>
            <a:r>
              <a:rPr kumimoji="0" lang="en-US" altLang="en-US" sz="1600" b="0" i="0" u="none" strike="noStrike" cap="none" normalizeH="0" baseline="0" dirty="0">
                <a:ln>
                  <a:noFill/>
                </a:ln>
                <a:solidFill>
                  <a:srgbClr val="404040"/>
                </a:solidFill>
                <a:effectLst/>
                <a:latin typeface="Consolas" panose="020B0609020204030204" pitchFamily="49" charset="0"/>
              </a:rPr>
              <a:t> </a:t>
            </a:r>
            <a:r>
              <a:rPr kumimoji="0" lang="en-US" altLang="en-US" sz="1600" b="0" i="0" u="none" strike="noStrike" cap="none" normalizeH="0" baseline="0" dirty="0" err="1">
                <a:ln>
                  <a:noFill/>
                </a:ln>
                <a:solidFill>
                  <a:srgbClr val="404040"/>
                </a:solidFill>
                <a:effectLst/>
                <a:latin typeface="Consolas" panose="020B0609020204030204" pitchFamily="49" charset="0"/>
              </a:rPr>
              <a:t>nc</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a:t>
            </a:r>
            <a:r>
              <a:rPr kumimoji="0" lang="en-US" altLang="en-US" sz="1600" b="0" i="0" u="none" strike="noStrike" cap="none" normalizeH="0" baseline="0" dirty="0" err="1">
                <a:ln>
                  <a:noFill/>
                </a:ln>
                <a:solidFill>
                  <a:srgbClr val="404040"/>
                </a:solidFill>
                <a:effectLst/>
                <a:latin typeface="Consolas" panose="020B0609020204030204" pitchFamily="49" charset="0"/>
              </a:rPr>
              <a:t>lp</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BB60D5"/>
                </a:solidFill>
                <a:effectLst/>
                <a:latin typeface="Consolas" panose="020B0609020204030204" pitchFamily="49" charset="0"/>
              </a:rPr>
              <a:t>$LISTEN_PORT</a:t>
            </a:r>
            <a:r>
              <a:rPr kumimoji="0" lang="en-US" altLang="en-US" sz="1600" b="0" i="0" u="none" strike="noStrike" cap="none" normalizeH="0" baseline="0" dirty="0">
                <a:ln>
                  <a:noFill/>
                </a:ln>
                <a:solidFill>
                  <a:srgbClr val="404040"/>
                </a:solidFill>
                <a:effectLst/>
                <a:latin typeface="Consolas" panose="020B0609020204030204" pitchFamily="49" charset="0"/>
              </a:rPr>
              <a:t> </a:t>
            </a:r>
            <a:endParaRPr lang="en-US" altLang="en-US" sz="1600" dirty="0">
              <a:solidFill>
                <a:srgbClr val="40404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40404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40404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%test</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grep</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-q</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BB60D5"/>
                </a:solidFill>
                <a:effectLst/>
                <a:latin typeface="Consolas" panose="020B0609020204030204" pitchFamily="49" charset="0"/>
              </a:rPr>
              <a:t>NAME</a:t>
            </a:r>
            <a:r>
              <a:rPr kumimoji="0" lang="en-US" altLang="en-US" sz="1600" b="0" i="0" u="none" strike="noStrike" cap="none" normalizeH="0" baseline="0" dirty="0">
                <a:ln>
                  <a:noFill/>
                </a:ln>
                <a:solidFill>
                  <a:srgbClr val="666666"/>
                </a:solidFill>
                <a:effectLst/>
                <a:latin typeface="Consolas" panose="020B0609020204030204" pitchFamily="49" charset="0"/>
              </a:rPr>
              <a:t>=</a:t>
            </a:r>
            <a:r>
              <a:rPr kumimoji="0" lang="en-US" altLang="en-US" sz="1600" b="1" i="0" u="none" strike="noStrike" cap="none" normalizeH="0" baseline="0" dirty="0">
                <a:ln>
                  <a:noFill/>
                </a:ln>
                <a:solidFill>
                  <a:srgbClr val="4070A0"/>
                </a:solidFill>
                <a:effectLst/>
                <a:latin typeface="Consolas" panose="020B0609020204030204" pitchFamily="49" charset="0"/>
              </a:rPr>
              <a:t>\"</a:t>
            </a:r>
            <a:r>
              <a:rPr kumimoji="0" lang="en-US" altLang="en-US" sz="1600" b="0" i="0" u="none" strike="noStrike" cap="none" normalizeH="0" baseline="0" dirty="0">
                <a:ln>
                  <a:noFill/>
                </a:ln>
                <a:solidFill>
                  <a:srgbClr val="404040"/>
                </a:solidFill>
                <a:effectLst/>
                <a:latin typeface="Consolas" panose="020B0609020204030204" pitchFamily="49" charset="0"/>
              </a:rPr>
              <a:t>Ubuntu</a:t>
            </a:r>
            <a:r>
              <a:rPr kumimoji="0" lang="en-US" altLang="en-US" sz="1600" b="1" i="0" u="none" strike="noStrike" cap="none" normalizeH="0" baseline="0" dirty="0">
                <a:ln>
                  <a:noFill/>
                </a:ln>
                <a:solidFill>
                  <a:srgbClr val="4070A0"/>
                </a:solidFill>
                <a:effectLst/>
                <a:latin typeface="Consolas" panose="020B0609020204030204" pitchFamily="49" charset="0"/>
              </a:rPr>
              <a:t>\"</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a:t>
            </a:r>
            <a:r>
              <a:rPr kumimoji="0" lang="en-US" altLang="en-US" sz="1600" b="0" i="0" u="none" strike="noStrike" cap="none" normalizeH="0" baseline="0" dirty="0" err="1">
                <a:ln>
                  <a:noFill/>
                </a:ln>
                <a:solidFill>
                  <a:srgbClr val="404040"/>
                </a:solidFill>
                <a:effectLst/>
                <a:latin typeface="Consolas" panose="020B0609020204030204" pitchFamily="49" charset="0"/>
              </a:rPr>
              <a:t>etc</a:t>
            </a:r>
            <a:r>
              <a:rPr kumimoji="0" lang="en-US" altLang="en-US" sz="1600" b="0" i="0" u="none" strike="noStrike" cap="none" normalizeH="0" baseline="0" dirty="0">
                <a:ln>
                  <a:noFill/>
                </a:ln>
                <a:solidFill>
                  <a:srgbClr val="404040"/>
                </a:solidFill>
                <a:effectLst/>
                <a:latin typeface="Consolas" panose="020B0609020204030204" pitchFamily="49" charset="0"/>
              </a:rPr>
              <a:t>/</a:t>
            </a:r>
            <a:r>
              <a:rPr kumimoji="0" lang="en-US" altLang="en-US" sz="1600" b="0" i="0" u="none" strike="noStrike" cap="none" normalizeH="0" baseline="0" dirty="0" err="1">
                <a:ln>
                  <a:noFill/>
                </a:ln>
                <a:solidFill>
                  <a:srgbClr val="404040"/>
                </a:solidFill>
                <a:effectLst/>
                <a:latin typeface="Consolas" panose="020B0609020204030204" pitchFamily="49" charset="0"/>
              </a:rPr>
              <a:t>os</a:t>
            </a:r>
            <a:r>
              <a:rPr kumimoji="0" lang="en-US" altLang="en-US" sz="1600" b="0" i="0" u="none" strike="noStrike" cap="none" normalizeH="0" baseline="0" dirty="0">
                <a:ln>
                  <a:noFill/>
                </a:ln>
                <a:solidFill>
                  <a:srgbClr val="404040"/>
                </a:solidFill>
                <a:effectLst/>
                <a:latin typeface="Consolas" panose="020B0609020204030204" pitchFamily="49" charset="0"/>
              </a:rPr>
              <a:t>-release</a:t>
            </a:r>
            <a:endParaRPr lang="en-US" altLang="en-US" sz="1600" dirty="0">
              <a:solidFill>
                <a:srgbClr val="40404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     </a:t>
            </a:r>
            <a:r>
              <a:rPr kumimoji="0" lang="en-US" altLang="en-US" sz="1600" b="1" i="0" u="none" strike="noStrike" cap="none" normalizeH="0" baseline="0" dirty="0">
                <a:ln>
                  <a:noFill/>
                </a:ln>
                <a:solidFill>
                  <a:srgbClr val="007020"/>
                </a:solidFill>
                <a:effectLst/>
                <a:latin typeface="Consolas" panose="020B0609020204030204" pitchFamily="49" charset="0"/>
              </a:rPr>
              <a:t>if</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666666"/>
                </a:solidFill>
                <a:effectLst/>
                <a:latin typeface="Consolas" panose="020B0609020204030204" pitchFamily="49" charset="0"/>
              </a:rPr>
              <a:t>[</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BB60D5"/>
                </a:solidFill>
                <a:effectLst/>
                <a:latin typeface="Consolas" panose="020B0609020204030204" pitchFamily="49" charset="0"/>
              </a:rPr>
              <a:t>$?</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-eq</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208050"/>
                </a:solidFill>
                <a:effectLst/>
                <a:latin typeface="Consolas" panose="020B0609020204030204" pitchFamily="49" charset="0"/>
              </a:rPr>
              <a:t>0</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666666"/>
                </a:solidFill>
                <a:effectLst/>
                <a:latin typeface="Consolas" panose="020B0609020204030204" pitchFamily="49" charset="0"/>
              </a:rPr>
              <a:t>]</a:t>
            </a:r>
            <a:r>
              <a:rPr kumimoji="0" lang="en-US" altLang="en-US" sz="1600" b="0" i="0" u="none" strike="noStrike" cap="none" normalizeH="0" baseline="0" dirty="0">
                <a:ln>
                  <a:noFill/>
                </a:ln>
                <a:solidFill>
                  <a:srgbClr val="404040"/>
                </a:solidFill>
                <a:effectLst/>
                <a:latin typeface="Consolas" panose="020B0609020204030204" pitchFamily="49" charset="0"/>
              </a:rPr>
              <a:t>;</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1" i="0" u="none" strike="noStrike" cap="none" normalizeH="0" baseline="0" dirty="0">
                <a:ln>
                  <a:noFill/>
                </a:ln>
                <a:solidFill>
                  <a:srgbClr val="007020"/>
                </a:solidFill>
                <a:effectLst/>
                <a:latin typeface="Consolas" panose="020B0609020204030204" pitchFamily="49" charset="0"/>
              </a:rPr>
              <a:t>then</a:t>
            </a:r>
            <a:r>
              <a:rPr kumimoji="0" lang="en-US" altLang="en-US" sz="1600" b="0" i="0" u="none" strike="noStrike" cap="none" normalizeH="0" baseline="0" dirty="0">
                <a:ln>
                  <a:noFill/>
                </a:ln>
                <a:solidFill>
                  <a:srgbClr val="404040"/>
                </a:solidFill>
                <a:effectLst/>
                <a:latin typeface="Consolas" panose="020B0609020204030204" pitchFamily="49" charset="0"/>
              </a:rPr>
              <a:t> </a:t>
            </a:r>
            <a:endParaRPr kumimoji="0" lang="en-US" altLang="en-US" sz="1600" b="0"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70A0"/>
                </a:solidFill>
                <a:effectLst/>
                <a:latin typeface="Consolas" panose="020B0609020204030204" pitchFamily="49" charset="0"/>
              </a:rPr>
              <a:t>"Container base is Ubuntu as expected."</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1" i="0" u="none" strike="noStrike" cap="none" normalizeH="0" baseline="0" dirty="0">
                <a:ln>
                  <a:noFill/>
                </a:ln>
                <a:solidFill>
                  <a:srgbClr val="007020"/>
                </a:solidFill>
                <a:effectLst/>
                <a:latin typeface="Consolas" panose="020B0609020204030204" pitchFamily="49" charset="0"/>
              </a:rPr>
              <a:t>else</a:t>
            </a:r>
            <a:r>
              <a:rPr kumimoji="0" lang="en-US" altLang="en-US" sz="1600" b="0" i="0" u="none" strike="noStrike" cap="none" normalizeH="0" baseline="0" dirty="0">
                <a:ln>
                  <a:noFill/>
                </a:ln>
                <a:solidFill>
                  <a:srgbClr val="404040"/>
                </a:solidFill>
                <a:effectLst/>
                <a:latin typeface="Consolas" panose="020B0609020204030204" pitchFamily="49" charset="0"/>
              </a:rPr>
              <a:t> </a:t>
            </a:r>
            <a:endParaRPr kumimoji="0" lang="en-US" altLang="en-US" sz="1600" b="0"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70A0"/>
                </a:solidFill>
                <a:effectLst/>
                <a:latin typeface="Consolas" panose="020B0609020204030204" pitchFamily="49" charset="0"/>
              </a:rPr>
              <a:t>"Container base is not Ubuntu."</a:t>
            </a:r>
            <a:r>
              <a:rPr kumimoji="0" lang="en-US" altLang="en-US" sz="1600" b="0" i="0" u="none" strike="noStrike" cap="none" normalizeH="0" baseline="0" dirty="0">
                <a:ln>
                  <a:noFill/>
                </a:ln>
                <a:solidFill>
                  <a:srgbClr val="404040"/>
                </a:solidFill>
                <a:effectLst/>
                <a:latin typeface="Consolas" panose="020B0609020204030204" pitchFamily="49" charset="0"/>
              </a:rPr>
              <a:t> exit </a:t>
            </a:r>
            <a:r>
              <a:rPr kumimoji="0" lang="en-US" altLang="en-US" sz="1600" b="0" i="0" u="none" strike="noStrike" cap="none" normalizeH="0" baseline="0" dirty="0">
                <a:ln>
                  <a:noFill/>
                </a:ln>
                <a:solidFill>
                  <a:srgbClr val="208050"/>
                </a:solidFill>
                <a:effectLst/>
                <a:latin typeface="Consolas" panose="020B0609020204030204" pitchFamily="49"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08050"/>
                </a:solidFill>
                <a:latin typeface="Consolas" panose="020B0609020204030204" pitchFamily="49" charset="0"/>
              </a:rPr>
              <a:t>     </a:t>
            </a:r>
            <a:r>
              <a:rPr kumimoji="0" lang="en-US" altLang="en-US" sz="1600" b="1" i="0" u="none" strike="noStrike" cap="none" normalizeH="0" baseline="0" dirty="0">
                <a:ln>
                  <a:noFill/>
                </a:ln>
                <a:solidFill>
                  <a:srgbClr val="007020"/>
                </a:solidFill>
                <a:effectLst/>
                <a:latin typeface="Consolas" panose="020B0609020204030204" pitchFamily="49" charset="0"/>
              </a:rPr>
              <a:t>fi</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%labels</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Author</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myuser@example.com Version</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v0.0.1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%help</a:t>
            </a:r>
            <a:r>
              <a:rPr kumimoji="0" lang="en-US" altLang="en-US" sz="1600"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404040"/>
                </a:solidFill>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This</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is</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a</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demo</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container</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used</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to</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illustrate</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a</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def</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that</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uses</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all supported</a:t>
            </a:r>
            <a:r>
              <a:rPr kumimoji="0" lang="en-US" altLang="en-US" sz="1600" b="0" i="0" u="none" strike="noStrike" cap="none" normalizeH="0" baseline="0" dirty="0">
                <a:ln>
                  <a:noFill/>
                </a:ln>
                <a:solidFill>
                  <a:srgbClr val="BBBBBB"/>
                </a:solidFill>
                <a:effectLst/>
                <a:latin typeface="Consolas" panose="020B0609020204030204" pitchFamily="49" charset="0"/>
              </a:rPr>
              <a:t> </a:t>
            </a:r>
            <a:r>
              <a:rPr kumimoji="0" lang="en-US" altLang="en-US" sz="1600" b="0" i="0" u="none" strike="noStrike" cap="none" normalizeH="0" baseline="0" dirty="0">
                <a:ln>
                  <a:noFill/>
                </a:ln>
                <a:solidFill>
                  <a:srgbClr val="404040"/>
                </a:solidFill>
                <a:effectLst/>
                <a:latin typeface="Consolas" panose="020B0609020204030204" pitchFamily="49" charset="0"/>
              </a:rPr>
              <a:t>sections.</a:t>
            </a:r>
            <a:r>
              <a:rPr kumimoji="0" lang="en-US" altLang="en-US" sz="16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41970891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5DC86-C474-220C-3E74-BBF86991129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AEEB39-AEB9-5668-08DE-8C02E2FA2A82}"/>
              </a:ext>
            </a:extLst>
          </p:cNvPr>
          <p:cNvSpPr>
            <a:spLocks noGrp="1"/>
          </p:cNvSpPr>
          <p:nvPr>
            <p:ph type="title"/>
          </p:nvPr>
        </p:nvSpPr>
        <p:spPr/>
        <p:txBody>
          <a:bodyPr>
            <a:normAutofit/>
          </a:bodyPr>
          <a:lstStyle/>
          <a:p>
            <a:r>
              <a:rPr lang="en-GB" sz="2400" b="1" dirty="0">
                <a:solidFill>
                  <a:schemeClr val="bg1">
                    <a:lumMod val="50000"/>
                  </a:schemeClr>
                </a:solidFill>
                <a:latin typeface="Georgia" panose="02040502050405020303" pitchFamily="18" charset="0"/>
              </a:rPr>
              <a:t>Converting a Definition File</a:t>
            </a:r>
          </a:p>
        </p:txBody>
      </p:sp>
      <p:grpSp>
        <p:nvGrpSpPr>
          <p:cNvPr id="3" name="Group 2">
            <a:extLst>
              <a:ext uri="{FF2B5EF4-FFF2-40B4-BE49-F238E27FC236}">
                <a16:creationId xmlns:a16="http://schemas.microsoft.com/office/drawing/2014/main" id="{7E70B5DF-1306-DF93-3843-7A5511FC8CC6}"/>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D29A2A81-F435-90A0-502E-0FF6BC1462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0FE083B6-35D3-AA2A-7DF5-E715A0C1FAB6}"/>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A7AF6410-ABF7-3D3C-8FD5-B5354D3E403F}"/>
              </a:ext>
            </a:extLst>
          </p:cNvPr>
          <p:cNvSpPr txBox="1"/>
          <p:nvPr/>
        </p:nvSpPr>
        <p:spPr>
          <a:xfrm>
            <a:off x="838200" y="1633538"/>
            <a:ext cx="11020425"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Here is an example of converting directions for Docker to Apptainer. The Docker directions are:</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docker run -v /host/</a:t>
            </a:r>
            <a:r>
              <a:rPr kumimoji="0" lang="en-US" altLang="en-US" sz="2400" b="0" i="0" u="none" strike="noStrike" cap="none" normalizeH="0" baseline="0" dirty="0" err="1">
                <a:ln>
                  <a:noFill/>
                </a:ln>
                <a:solidFill>
                  <a:srgbClr val="333333"/>
                </a:solidFill>
                <a:effectLst/>
                <a:latin typeface="Courier"/>
              </a:rPr>
              <a:t>gtdbtk_output</a:t>
            </a:r>
            <a:r>
              <a:rPr kumimoji="0" lang="en-US" altLang="en-US" sz="2400" b="0" i="0" u="none" strike="noStrike" cap="none" normalizeH="0" baseline="0" dirty="0">
                <a:ln>
                  <a:noFill/>
                </a:ln>
                <a:solidFill>
                  <a:srgbClr val="333333"/>
                </a:solidFill>
                <a:effectLst/>
                <a:latin typeface="Courier"/>
              </a:rPr>
              <a:t>:/data -v /host/release89:/</a:t>
            </a:r>
            <a:r>
              <a:rPr kumimoji="0" lang="en-US" altLang="en-US" sz="2400" b="0" i="0" u="none" strike="noStrike" cap="none" normalizeH="0" baseline="0" dirty="0" err="1">
                <a:ln>
                  <a:noFill/>
                </a:ln>
                <a:solidFill>
                  <a:srgbClr val="333333"/>
                </a:solidFill>
                <a:effectLst/>
                <a:latin typeface="Courier"/>
              </a:rPr>
              <a:t>refdata</a:t>
            </a:r>
            <a:r>
              <a:rPr kumimoji="0" lang="en-US" altLang="en-US" sz="2400" b="0" i="0" u="none" strike="noStrike" cap="none" normalizeH="0" baseline="0" dirty="0">
                <a:ln>
                  <a:noFill/>
                </a:ln>
                <a:solidFill>
                  <a:srgbClr val="333333"/>
                </a:solidFill>
                <a:effectLst/>
                <a:latin typeface="Courier"/>
              </a:rPr>
              <a:t> </a:t>
            </a:r>
            <a:r>
              <a:rPr kumimoji="0" lang="en-US" altLang="en-US" sz="2400" b="0" i="0" u="none" strike="noStrike" cap="none" normalizeH="0" baseline="0" dirty="0" err="1">
                <a:ln>
                  <a:noFill/>
                </a:ln>
                <a:solidFill>
                  <a:srgbClr val="333333"/>
                </a:solidFill>
                <a:effectLst/>
                <a:latin typeface="Courier"/>
              </a:rPr>
              <a:t>ecogenomic</a:t>
            </a:r>
            <a:r>
              <a:rPr kumimoji="0" lang="en-US" altLang="en-US" sz="2400" b="0" i="0" u="none" strike="noStrike" cap="none" normalizeH="0" baseline="0" dirty="0">
                <a:ln>
                  <a:noFill/>
                </a:ln>
                <a:solidFill>
                  <a:srgbClr val="333333"/>
                </a:solidFill>
                <a:effectLst/>
                <a:latin typeface="Courier"/>
              </a:rPr>
              <a:t>/</a:t>
            </a:r>
            <a:r>
              <a:rPr kumimoji="0" lang="en-US" altLang="en-US" sz="2400" b="0" i="0" u="none" strike="noStrike" cap="none" normalizeH="0" baseline="0" dirty="0" err="1">
                <a:ln>
                  <a:noFill/>
                </a:ln>
                <a:solidFill>
                  <a:srgbClr val="333333"/>
                </a:solidFill>
                <a:effectLst/>
                <a:latin typeface="Courier"/>
              </a:rPr>
              <a:t>gtdbtk</a:t>
            </a:r>
            <a:r>
              <a:rPr kumimoji="0" lang="en-US" altLang="en-US" sz="2400" b="0" i="0" u="none" strike="noStrike" cap="none" normalizeH="0" baseline="0" dirty="0">
                <a:ln>
                  <a:noFill/>
                </a:ln>
                <a:solidFill>
                  <a:srgbClr val="333333"/>
                </a:solidFill>
                <a:effectLst/>
                <a:latin typeface="Courier"/>
              </a:rPr>
              <a:t> --help</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To convert the above to Apptainer, one would use:</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apptainer run -B /host/</a:t>
            </a:r>
            <a:r>
              <a:rPr kumimoji="0" lang="en-US" altLang="en-US" sz="2400" b="0" i="0" u="none" strike="noStrike" cap="none" normalizeH="0" baseline="0" dirty="0" err="1">
                <a:ln>
                  <a:noFill/>
                </a:ln>
                <a:solidFill>
                  <a:srgbClr val="333333"/>
                </a:solidFill>
                <a:effectLst/>
                <a:latin typeface="Courier"/>
              </a:rPr>
              <a:t>gtdbtk_output</a:t>
            </a:r>
            <a:r>
              <a:rPr kumimoji="0" lang="en-US" altLang="en-US" sz="2400" b="0" i="0" u="none" strike="noStrike" cap="none" normalizeH="0" baseline="0" dirty="0">
                <a:ln>
                  <a:noFill/>
                </a:ln>
                <a:solidFill>
                  <a:srgbClr val="333333"/>
                </a:solidFill>
                <a:effectLst/>
                <a:latin typeface="Courier"/>
              </a:rPr>
              <a:t>:/data -B /host/release89:/</a:t>
            </a:r>
            <a:r>
              <a:rPr kumimoji="0" lang="en-US" altLang="en-US" sz="2400" b="0" i="0" u="none" strike="noStrike" cap="none" normalizeH="0" baseline="0" dirty="0" err="1">
                <a:ln>
                  <a:noFill/>
                </a:ln>
                <a:solidFill>
                  <a:srgbClr val="333333"/>
                </a:solidFill>
                <a:effectLst/>
                <a:latin typeface="Courier"/>
              </a:rPr>
              <a:t>refdata</a:t>
            </a:r>
            <a:r>
              <a:rPr kumimoji="0" lang="en-US" altLang="en-US" sz="2400" b="0" i="0" u="none" strike="noStrike" cap="none" normalizeH="0" baseline="0" dirty="0">
                <a:ln>
                  <a:noFill/>
                </a:ln>
                <a:solidFill>
                  <a:srgbClr val="333333"/>
                </a:solidFill>
                <a:effectLst/>
                <a:latin typeface="Courier"/>
              </a:rPr>
              <a:t> &lt;/path/to&gt;/gtdbtk_1.1.1.sif --help</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The Apptainer image in the above line can be obtained with:</a:t>
            </a:r>
            <a:endParaRPr kumimoji="0" lang="en-US" altLang="en-US" sz="2400" b="0" i="0" u="none" strike="noStrike" cap="none" normalizeH="0" baseline="0" dirty="0">
              <a:ln>
                <a:noFill/>
              </a:ln>
              <a:solidFill>
                <a:srgbClr val="333333"/>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a:rPr>
              <a:t>$ apptainer pull docker://ecogenomic/gtdbtk:1.1.1</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Libre Franklin" pitchFamily="2" charset="0"/>
              </a:rPr>
              <a:t>To learn about binding a directory within the container to a directory on the host, look at the -B option in the output of the command "apptainer help run".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0CD019AA-9528-0B60-8613-8AF25C1DFA8D}"/>
              </a:ext>
            </a:extLst>
          </p:cNvPr>
          <p:cNvSpPr>
            <a:spLocks noChangeArrowheads="1"/>
          </p:cNvSpPr>
          <p:nvPr/>
        </p:nvSpPr>
        <p:spPr bwMode="auto">
          <a:xfrm>
            <a:off x="654908" y="3738738"/>
            <a:ext cx="65" cy="341099"/>
          </a:xfrm>
          <a:prstGeom prst="rect">
            <a:avLst/>
          </a:prstGeom>
          <a:solidFill>
            <a:srgbClr val="F7F5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0458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7380" y="1412776"/>
            <a:ext cx="10864519" cy="1728192"/>
          </a:xfrm>
        </p:spPr>
        <p:txBody>
          <a:bodyPr>
            <a:normAutofit/>
          </a:bodyPr>
          <a:lstStyle/>
          <a:p>
            <a:r>
              <a:rPr lang="en-GB" sz="9600" dirty="0">
                <a:solidFill>
                  <a:schemeClr val="tx1">
                    <a:lumMod val="75000"/>
                    <a:lumOff val="25000"/>
                  </a:schemeClr>
                </a:solidFill>
              </a:rPr>
              <a:t>Time for Q’s</a:t>
            </a:r>
            <a:endParaRPr lang="en-GB" sz="7200" dirty="0">
              <a:solidFill>
                <a:schemeClr val="tx1">
                  <a:lumMod val="75000"/>
                  <a:lumOff val="25000"/>
                </a:schemeClr>
              </a:solidFill>
            </a:endParaRPr>
          </a:p>
        </p:txBody>
      </p:sp>
      <p:grpSp>
        <p:nvGrpSpPr>
          <p:cNvPr id="9" name="Group 8">
            <a:extLst>
              <a:ext uri="{FF2B5EF4-FFF2-40B4-BE49-F238E27FC236}">
                <a16:creationId xmlns:a16="http://schemas.microsoft.com/office/drawing/2014/main" id="{709BB63F-6C97-4891-B576-20CDD464FFEE}"/>
              </a:ext>
            </a:extLst>
          </p:cNvPr>
          <p:cNvGrpSpPr/>
          <p:nvPr/>
        </p:nvGrpSpPr>
        <p:grpSpPr>
          <a:xfrm>
            <a:off x="4367555" y="261114"/>
            <a:ext cx="960359" cy="877088"/>
            <a:chOff x="4215988" y="5793696"/>
            <a:chExt cx="960359" cy="877088"/>
          </a:xfrm>
        </p:grpSpPr>
        <p:pic>
          <p:nvPicPr>
            <p:cNvPr id="10" name="Picture 9" descr="A picture containing schematic&#10;&#10;Description automatically generated">
              <a:extLst>
                <a:ext uri="{FF2B5EF4-FFF2-40B4-BE49-F238E27FC236}">
                  <a16:creationId xmlns:a16="http://schemas.microsoft.com/office/drawing/2014/main" id="{C15B4298-3C10-4812-8865-6EC37F1A7F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1" name="Straight Connector 10">
              <a:extLst>
                <a:ext uri="{FF2B5EF4-FFF2-40B4-BE49-F238E27FC236}">
                  <a16:creationId xmlns:a16="http://schemas.microsoft.com/office/drawing/2014/main" id="{0D91748F-BD58-42C1-80A6-566F2E3DE477}"/>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grpSp>
        <p:nvGrpSpPr>
          <p:cNvPr id="2" name="Group 1">
            <a:extLst>
              <a:ext uri="{FF2B5EF4-FFF2-40B4-BE49-F238E27FC236}">
                <a16:creationId xmlns:a16="http://schemas.microsoft.com/office/drawing/2014/main" id="{C673A76B-DD7C-1CB3-67E2-29C8821ED539}"/>
              </a:ext>
            </a:extLst>
          </p:cNvPr>
          <p:cNvGrpSpPr/>
          <p:nvPr/>
        </p:nvGrpSpPr>
        <p:grpSpPr>
          <a:xfrm>
            <a:off x="11210925" y="5980912"/>
            <a:ext cx="960359" cy="877088"/>
            <a:chOff x="4215988" y="5793696"/>
            <a:chExt cx="960359" cy="877088"/>
          </a:xfrm>
        </p:grpSpPr>
        <p:pic>
          <p:nvPicPr>
            <p:cNvPr id="3" name="Picture 2" descr="A picture containing schematic&#10;&#10;Description automatically generated">
              <a:extLst>
                <a:ext uri="{FF2B5EF4-FFF2-40B4-BE49-F238E27FC236}">
                  <a16:creationId xmlns:a16="http://schemas.microsoft.com/office/drawing/2014/main" id="{00498E6F-2D77-5950-327B-37A0338C4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5" name="Straight Connector 4">
              <a:extLst>
                <a:ext uri="{FF2B5EF4-FFF2-40B4-BE49-F238E27FC236}">
                  <a16:creationId xmlns:a16="http://schemas.microsoft.com/office/drawing/2014/main" id="{5C96A656-D823-0FCC-7475-EF1F2C16B688}"/>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8150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6B4A7-0960-3AD9-5C63-CF4E28251D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5423A8B-948A-EC4C-6A99-47954F2EBA48}"/>
              </a:ext>
            </a:extLst>
          </p:cNvPr>
          <p:cNvSpPr>
            <a:spLocks noGrp="1"/>
          </p:cNvSpPr>
          <p:nvPr>
            <p:ph type="title"/>
          </p:nvPr>
        </p:nvSpPr>
        <p:spPr/>
        <p:txBody>
          <a:bodyPr>
            <a:normAutofit fontScale="90000"/>
          </a:bodyPr>
          <a:lstStyle/>
          <a:p>
            <a:r>
              <a:rPr lang="en-GB" sz="4800" b="1" dirty="0">
                <a:solidFill>
                  <a:schemeClr val="bg1">
                    <a:lumMod val="50000"/>
                  </a:schemeClr>
                </a:solidFill>
                <a:latin typeface="Georgia" panose="02040502050405020303" pitchFamily="18" charset="0"/>
              </a:rPr>
              <a:t>Compiling Python Packages / Modules</a:t>
            </a:r>
          </a:p>
        </p:txBody>
      </p:sp>
      <p:grpSp>
        <p:nvGrpSpPr>
          <p:cNvPr id="3" name="Group 2">
            <a:extLst>
              <a:ext uri="{FF2B5EF4-FFF2-40B4-BE49-F238E27FC236}">
                <a16:creationId xmlns:a16="http://schemas.microsoft.com/office/drawing/2014/main" id="{55E46532-CED7-C758-CC12-807EFC32E5E4}"/>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62393D38-2929-81C7-3DEC-F126D91552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3A9C76D3-7F34-B55C-60ED-29B353DB2D4A}"/>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D6473E98-489C-D86F-B14A-EA23714CD8BC}"/>
              </a:ext>
            </a:extLst>
          </p:cNvPr>
          <p:cNvSpPr txBox="1"/>
          <p:nvPr/>
        </p:nvSpPr>
        <p:spPr>
          <a:xfrm>
            <a:off x="838200" y="1633538"/>
            <a:ext cx="11020425" cy="5262979"/>
          </a:xfrm>
          <a:prstGeom prst="rect">
            <a:avLst/>
          </a:prstGeom>
          <a:noFill/>
        </p:spPr>
        <p:txBody>
          <a:bodyPr wrap="square">
            <a:spAutoFit/>
          </a:bodyPr>
          <a:lstStyle/>
          <a:p>
            <a:pPr algn="l"/>
            <a:r>
              <a:rPr lang="en-GB" sz="2400" dirty="0">
                <a:latin typeface="Libre Franklin" pitchFamily="2" charset="0"/>
              </a:rPr>
              <a:t>In some cases users may need to compile their own Python packages from source. This is usually straightforward if the package provides an appropriate setup script and any prerequisite Python packages have been loaded via the environment module system or otherwise. A common pitfall occurs when following build/installation guides from a random blog on the internet which assumes all users have root/admin privileges. Be sure to specify that the package should be installed into your project directory when executing the install step, for example:</a:t>
            </a:r>
          </a:p>
          <a:p>
            <a:pPr algn="l"/>
            <a:r>
              <a:rPr lang="en-GB" sz="2400" dirty="0">
                <a:latin typeface="Consolas" panose="020B0609020204030204" pitchFamily="49" charset="0"/>
              </a:rPr>
              <a:t>[user@node01 </a:t>
            </a:r>
            <a:r>
              <a:rPr lang="en-GB" sz="2400" dirty="0" err="1">
                <a:latin typeface="Consolas" panose="020B0609020204030204" pitchFamily="49" charset="0"/>
              </a:rPr>
              <a:t>src</a:t>
            </a:r>
            <a:r>
              <a:rPr lang="en-GB" sz="2400" dirty="0">
                <a:latin typeface="Consolas" panose="020B0609020204030204" pitchFamily="49" charset="0"/>
              </a:rPr>
              <a:t>]$ python setup.py build</a:t>
            </a:r>
          </a:p>
          <a:p>
            <a:pPr algn="l"/>
            <a:r>
              <a:rPr lang="en-GB" sz="2400" dirty="0">
                <a:latin typeface="Consolas" panose="020B0609020204030204" pitchFamily="49" charset="0"/>
              </a:rPr>
              <a:t>[user@node01 </a:t>
            </a:r>
            <a:r>
              <a:rPr lang="en-GB" sz="2400" dirty="0" err="1">
                <a:latin typeface="Consolas" panose="020B0609020204030204" pitchFamily="49" charset="0"/>
              </a:rPr>
              <a:t>src</a:t>
            </a:r>
            <a:r>
              <a:rPr lang="en-GB" sz="2400" dirty="0">
                <a:latin typeface="Consolas" panose="020B0609020204030204" pitchFamily="49" charset="0"/>
              </a:rPr>
              <a:t>]$ python setup.py install --user</a:t>
            </a:r>
          </a:p>
          <a:p>
            <a:pPr algn="l"/>
            <a:endParaRPr lang="en-GB" sz="2400" dirty="0">
              <a:latin typeface="Libre Franklin" pitchFamily="2" charset="0"/>
            </a:endParaRPr>
          </a:p>
          <a:p>
            <a:pPr algn="l"/>
            <a:r>
              <a:rPr lang="en-GB" sz="2400" dirty="0">
                <a:latin typeface="Libre Franklin" pitchFamily="2" charset="0"/>
              </a:rPr>
              <a:t>note that packages built/installed from source will only be available within environments that use the same minor Python version as the build environment.</a:t>
            </a:r>
          </a:p>
        </p:txBody>
      </p:sp>
    </p:spTree>
    <p:extLst>
      <p:ext uri="{BB962C8B-B14F-4D97-AF65-F5344CB8AC3E}">
        <p14:creationId xmlns:p14="http://schemas.microsoft.com/office/powerpoint/2010/main" val="385622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lstStyle/>
          <a:p>
            <a:r>
              <a:rPr lang="en-GB" b="1" i="0" dirty="0">
                <a:solidFill>
                  <a:schemeClr val="bg1">
                    <a:lumMod val="50000"/>
                  </a:schemeClr>
                </a:solidFill>
                <a:effectLst/>
                <a:latin typeface="Georgia" panose="02040502050405020303" pitchFamily="18" charset="0"/>
              </a:rPr>
              <a:t>System Python and which Python</a:t>
            </a:r>
            <a:endParaRPr lang="en-GB" sz="2400" b="1" dirty="0">
              <a:solidFill>
                <a:schemeClr val="bg1">
                  <a:lumMod val="50000"/>
                </a:schemeClr>
              </a:solidFill>
              <a:latin typeface="Georgia" panose="02040502050405020303" pitchFamily="18" charset="0"/>
            </a:endParaRPr>
          </a:p>
        </p:txBody>
      </p:sp>
      <p:sp>
        <p:nvSpPr>
          <p:cNvPr id="11" name="Rectangle 2">
            <a:extLst>
              <a:ext uri="{FF2B5EF4-FFF2-40B4-BE49-F238E27FC236}">
                <a16:creationId xmlns:a16="http://schemas.microsoft.com/office/drawing/2014/main" id="{FB695EF1-0C65-EE66-4ABC-8132E7237EF9}"/>
              </a:ext>
            </a:extLst>
          </p:cNvPr>
          <p:cNvSpPr>
            <a:spLocks noChangeArrowheads="1"/>
          </p:cNvSpPr>
          <p:nvPr/>
        </p:nvSpPr>
        <p:spPr bwMode="auto">
          <a:xfrm>
            <a:off x="838201" y="1666945"/>
            <a:ext cx="4042410" cy="412675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$python2 --version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Python 2.7.18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$which python2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0" u="none" strike="noStrike" cap="none" normalizeH="0" baseline="0" dirty="0" err="1">
                <a:ln>
                  <a:noFill/>
                </a:ln>
                <a:solidFill>
                  <a:schemeClr val="bg1"/>
                </a:solidFill>
                <a:effectLst/>
                <a:latin typeface="Consolas" panose="020B0609020204030204" pitchFamily="49" charset="0"/>
              </a:rPr>
              <a:t>usr</a:t>
            </a:r>
            <a:r>
              <a:rPr kumimoji="0" lang="en-US" altLang="en-US" sz="2400" b="0" i="0" u="none" strike="noStrike" cap="none" normalizeH="0" baseline="0" dirty="0">
                <a:ln>
                  <a:noFill/>
                </a:ln>
                <a:solidFill>
                  <a:schemeClr val="bg1"/>
                </a:solidFill>
                <a:effectLst/>
                <a:latin typeface="Consolas" panose="020B0609020204030204" pitchFamily="49" charset="0"/>
              </a:rPr>
              <a:t>/bin/python2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$python3 --version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Python 3.6.8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$which python3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0" u="none" strike="noStrike" cap="none" normalizeH="0" baseline="0" dirty="0" err="1">
                <a:ln>
                  <a:noFill/>
                </a:ln>
                <a:solidFill>
                  <a:schemeClr val="bg1"/>
                </a:solidFill>
                <a:effectLst/>
                <a:latin typeface="Consolas" panose="020B0609020204030204" pitchFamily="49" charset="0"/>
              </a:rPr>
              <a:t>usr</a:t>
            </a:r>
            <a:r>
              <a:rPr kumimoji="0" lang="en-US" altLang="en-US" sz="2400" b="0" i="0" u="none" strike="noStrike" cap="none" normalizeH="0" baseline="0" dirty="0">
                <a:ln>
                  <a:noFill/>
                </a:ln>
                <a:solidFill>
                  <a:schemeClr val="bg1"/>
                </a:solidFill>
                <a:effectLst/>
                <a:latin typeface="Consolas" panose="020B0609020204030204" pitchFamily="49" charset="0"/>
              </a:rPr>
              <a:t>/bin/python3</a:t>
            </a:r>
          </a:p>
        </p:txBody>
      </p:sp>
      <p:grpSp>
        <p:nvGrpSpPr>
          <p:cNvPr id="3" name="Group 2">
            <a:extLst>
              <a:ext uri="{FF2B5EF4-FFF2-40B4-BE49-F238E27FC236}">
                <a16:creationId xmlns:a16="http://schemas.microsoft.com/office/drawing/2014/main" id="{03425066-3A7F-0FD3-D78F-B9FDDAB8E80E}"/>
              </a:ext>
            </a:extLst>
          </p:cNvPr>
          <p:cNvGrpSpPr/>
          <p:nvPr/>
        </p:nvGrpSpPr>
        <p:grpSpPr>
          <a:xfrm>
            <a:off x="11210925" y="5980912"/>
            <a:ext cx="960359" cy="877088"/>
            <a:chOff x="4215988" y="5793696"/>
            <a:chExt cx="960359" cy="877088"/>
          </a:xfrm>
        </p:grpSpPr>
        <p:pic>
          <p:nvPicPr>
            <p:cNvPr id="5" name="Picture 4" descr="A picture containing schematic&#10;&#10;Description automatically generated">
              <a:extLst>
                <a:ext uri="{FF2B5EF4-FFF2-40B4-BE49-F238E27FC236}">
                  <a16:creationId xmlns:a16="http://schemas.microsoft.com/office/drawing/2014/main" id="{CB8D904F-E7B9-4576-E9BB-D63DC95164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9" name="Straight Connector 8">
              <a:extLst>
                <a:ext uri="{FF2B5EF4-FFF2-40B4-BE49-F238E27FC236}">
                  <a16:creationId xmlns:a16="http://schemas.microsoft.com/office/drawing/2014/main" id="{8C223838-FA18-82BE-7635-E75C7B75AB6B}"/>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pic>
        <p:nvPicPr>
          <p:cNvPr id="6" name="Picture 5" descr="A computer screen with white text&#10;&#10;Description automatically generated">
            <a:extLst>
              <a:ext uri="{FF2B5EF4-FFF2-40B4-BE49-F238E27FC236}">
                <a16:creationId xmlns:a16="http://schemas.microsoft.com/office/drawing/2014/main" id="{54DF91D0-3D26-B174-ED0E-DD14170D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72" y="1647381"/>
            <a:ext cx="11134853" cy="4333532"/>
          </a:xfrm>
          <a:prstGeom prst="rect">
            <a:avLst/>
          </a:prstGeom>
        </p:spPr>
      </p:pic>
    </p:spTree>
    <p:extLst>
      <p:ext uri="{BB962C8B-B14F-4D97-AF65-F5344CB8AC3E}">
        <p14:creationId xmlns:p14="http://schemas.microsoft.com/office/powerpoint/2010/main" val="128381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584FD-23D2-4ADF-8806-EEFA9167CCAE}"/>
              </a:ext>
            </a:extLst>
          </p:cNvPr>
          <p:cNvSpPr>
            <a:spLocks noGrp="1"/>
          </p:cNvSpPr>
          <p:nvPr>
            <p:ph type="title"/>
          </p:nvPr>
        </p:nvSpPr>
        <p:spPr/>
        <p:txBody>
          <a:bodyPr/>
          <a:lstStyle/>
          <a:p>
            <a:r>
              <a:rPr lang="en-GB" b="1" i="0" dirty="0">
                <a:solidFill>
                  <a:schemeClr val="bg1">
                    <a:lumMod val="50000"/>
                  </a:schemeClr>
                </a:solidFill>
                <a:effectLst/>
                <a:latin typeface="Georgia" panose="02040502050405020303" pitchFamily="18" charset="0"/>
              </a:rPr>
              <a:t>PIP and Python</a:t>
            </a:r>
            <a:endParaRPr lang="en-GB" sz="2400" b="1" dirty="0">
              <a:solidFill>
                <a:schemeClr val="bg1">
                  <a:lumMod val="50000"/>
                </a:schemeClr>
              </a:solidFill>
              <a:latin typeface="Georgia" panose="02040502050405020303" pitchFamily="18" charset="0"/>
            </a:endParaRPr>
          </a:p>
        </p:txBody>
      </p:sp>
      <p:sp>
        <p:nvSpPr>
          <p:cNvPr id="2" name="TextBox 1">
            <a:extLst>
              <a:ext uri="{FF2B5EF4-FFF2-40B4-BE49-F238E27FC236}">
                <a16:creationId xmlns:a16="http://schemas.microsoft.com/office/drawing/2014/main" id="{22CEDA9E-BF8F-EDCD-5E14-287ACC211027}"/>
              </a:ext>
            </a:extLst>
          </p:cNvPr>
          <p:cNvSpPr txBox="1"/>
          <p:nvPr/>
        </p:nvSpPr>
        <p:spPr>
          <a:xfrm>
            <a:off x="838200" y="1690688"/>
            <a:ext cx="9326877" cy="1569660"/>
          </a:xfrm>
          <a:prstGeom prst="rect">
            <a:avLst/>
          </a:prstGeom>
          <a:noFill/>
        </p:spPr>
        <p:txBody>
          <a:bodyPr wrap="square">
            <a:spAutoFit/>
          </a:bodyPr>
          <a:lstStyle/>
          <a:p>
            <a:pPr fontAlgn="base"/>
            <a:r>
              <a:rPr lang="en-GB" sz="2400" b="0" i="0" dirty="0">
                <a:solidFill>
                  <a:srgbClr val="212529"/>
                </a:solidFill>
                <a:effectLst/>
                <a:latin typeface="Libre Franklin" pitchFamily="2" charset="0"/>
              </a:rPr>
              <a:t>PIP is a recursive acronym for “Preferred Installer Program” or PIP Installs Packages. It is a command-line utility that installs, reinstalls, or uninstalls </a:t>
            </a:r>
            <a:r>
              <a:rPr lang="en-GB" sz="2400" b="0" i="0" dirty="0" err="1">
                <a:solidFill>
                  <a:srgbClr val="212529"/>
                </a:solidFill>
                <a:effectLst/>
                <a:latin typeface="Libre Franklin" pitchFamily="2" charset="0"/>
              </a:rPr>
              <a:t>PyPI</a:t>
            </a:r>
            <a:r>
              <a:rPr lang="en-GB" sz="2400" b="0" i="0" dirty="0">
                <a:solidFill>
                  <a:srgbClr val="212529"/>
                </a:solidFill>
                <a:effectLst/>
                <a:latin typeface="Libre Franklin" pitchFamily="2" charset="0"/>
              </a:rPr>
              <a:t> packages with one simple command: pip.</a:t>
            </a:r>
            <a:endParaRPr lang="en-GB" sz="2400" i="0" dirty="0">
              <a:effectLst/>
              <a:latin typeface="Raleway" pitchFamily="2" charset="0"/>
            </a:endParaRPr>
          </a:p>
        </p:txBody>
      </p:sp>
      <p:grpSp>
        <p:nvGrpSpPr>
          <p:cNvPr id="10" name="Group 9">
            <a:extLst>
              <a:ext uri="{FF2B5EF4-FFF2-40B4-BE49-F238E27FC236}">
                <a16:creationId xmlns:a16="http://schemas.microsoft.com/office/drawing/2014/main" id="{27FFE5BE-193C-0DC7-D753-2C02B83866DB}"/>
              </a:ext>
            </a:extLst>
          </p:cNvPr>
          <p:cNvGrpSpPr/>
          <p:nvPr/>
        </p:nvGrpSpPr>
        <p:grpSpPr>
          <a:xfrm>
            <a:off x="11210925" y="5980912"/>
            <a:ext cx="960359" cy="877088"/>
            <a:chOff x="4215988" y="5793696"/>
            <a:chExt cx="960359" cy="877088"/>
          </a:xfrm>
        </p:grpSpPr>
        <p:pic>
          <p:nvPicPr>
            <p:cNvPr id="12" name="Picture 11" descr="A picture containing schematic&#10;&#10;Description automatically generated">
              <a:extLst>
                <a:ext uri="{FF2B5EF4-FFF2-40B4-BE49-F238E27FC236}">
                  <a16:creationId xmlns:a16="http://schemas.microsoft.com/office/drawing/2014/main" id="{610301FE-2605-A384-4CA9-472CD00948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9259" y="5793696"/>
              <a:ext cx="877088" cy="877088"/>
            </a:xfrm>
            <a:prstGeom prst="rect">
              <a:avLst/>
            </a:prstGeom>
          </p:spPr>
        </p:pic>
        <p:cxnSp>
          <p:nvCxnSpPr>
            <p:cNvPr id="13" name="Straight Connector 12">
              <a:extLst>
                <a:ext uri="{FF2B5EF4-FFF2-40B4-BE49-F238E27FC236}">
                  <a16:creationId xmlns:a16="http://schemas.microsoft.com/office/drawing/2014/main" id="{4FFEE02B-947C-01AF-803D-3F001EDEE981}"/>
                </a:ext>
              </a:extLst>
            </p:cNvPr>
            <p:cNvCxnSpPr/>
            <p:nvPr/>
          </p:nvCxnSpPr>
          <p:spPr>
            <a:xfrm>
              <a:off x="4215988" y="6033542"/>
              <a:ext cx="0" cy="359764"/>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308558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71041C9F274141A4E96805F65155C1" ma:contentTypeVersion="16" ma:contentTypeDescription="Create a new document." ma:contentTypeScope="" ma:versionID="8a6e8d969e3680c284de5290c67de6a9">
  <xsd:schema xmlns:xsd="http://www.w3.org/2001/XMLSchema" xmlns:xs="http://www.w3.org/2001/XMLSchema" xmlns:p="http://schemas.microsoft.com/office/2006/metadata/properties" xmlns:ns2="f2db46ab-f0a3-4cc0-b136-b94a355c2869" xmlns:ns3="9d8cecb3-2158-493e-b8e4-663934528c1e" targetNamespace="http://schemas.microsoft.com/office/2006/metadata/properties" ma:root="true" ma:fieldsID="dba1ce7d62af4479b2a809a94f62fcef" ns2:_="" ns3:_="">
    <xsd:import namespace="f2db46ab-f0a3-4cc0-b136-b94a355c2869"/>
    <xsd:import namespace="9d8cecb3-2158-493e-b8e4-663934528c1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db46ab-f0a3-4cc0-b136-b94a355c28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c7af76c-f141-45ca-ae1a-4959eb0cbd4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8cecb3-2158-493e-b8e4-663934528c1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bc7a558-d09f-4a64-bb1c-4b1cfb80f6b5}" ma:internalName="TaxCatchAll" ma:showField="CatchAllData" ma:web="9d8cecb3-2158-493e-b8e4-663934528c1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2db46ab-f0a3-4cc0-b136-b94a355c2869">
      <Terms xmlns="http://schemas.microsoft.com/office/infopath/2007/PartnerControls"/>
    </lcf76f155ced4ddcb4097134ff3c332f>
    <TaxCatchAll xmlns="9d8cecb3-2158-493e-b8e4-663934528c1e" xsi:nil="true"/>
  </documentManagement>
</p:properties>
</file>

<file path=customXml/itemProps1.xml><?xml version="1.0" encoding="utf-8"?>
<ds:datastoreItem xmlns:ds="http://schemas.openxmlformats.org/officeDocument/2006/customXml" ds:itemID="{01C33FEC-652C-4516-A579-CBB40620CA04}">
  <ds:schemaRefs>
    <ds:schemaRef ds:uri="http://schemas.microsoft.com/sharepoint/v3/contenttype/forms"/>
  </ds:schemaRefs>
</ds:datastoreItem>
</file>

<file path=customXml/itemProps2.xml><?xml version="1.0" encoding="utf-8"?>
<ds:datastoreItem xmlns:ds="http://schemas.openxmlformats.org/officeDocument/2006/customXml" ds:itemID="{902F9781-B221-461C-A558-ABCC22D1CA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db46ab-f0a3-4cc0-b136-b94a355c2869"/>
    <ds:schemaRef ds:uri="9d8cecb3-2158-493e-b8e4-663934528c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3731A9-97AF-4DDB-A94A-9053EAA7AAD3}">
  <ds:schemaRefs>
    <ds:schemaRef ds:uri="http://schemas.microsoft.com/office/2006/documentManagement/types"/>
    <ds:schemaRef ds:uri="http://purl.org/dc/elements/1.1/"/>
    <ds:schemaRef ds:uri="http://purl.org/dc/terms/"/>
    <ds:schemaRef ds:uri="f2db46ab-f0a3-4cc0-b136-b94a355c2869"/>
    <ds:schemaRef ds:uri="http://purl.org/dc/dcmitype/"/>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9d8cecb3-2158-493e-b8e4-663934528c1e"/>
  </ds:schemaRefs>
</ds:datastoreItem>
</file>

<file path=docProps/app.xml><?xml version="1.0" encoding="utf-8"?>
<Properties xmlns="http://schemas.openxmlformats.org/officeDocument/2006/extended-properties" xmlns:vt="http://schemas.openxmlformats.org/officeDocument/2006/docPropsVTypes">
  <Template/>
  <TotalTime>5339</TotalTime>
  <Words>5131</Words>
  <Application>Microsoft Office PowerPoint</Application>
  <PresentationFormat>Widescreen</PresentationFormat>
  <Paragraphs>613</Paragraphs>
  <Slides>69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69</vt:i4>
      </vt:variant>
    </vt:vector>
  </HeadingPairs>
  <TitlesOfParts>
    <vt:vector size="81" baseType="lpstr">
      <vt:lpstr>Arial</vt:lpstr>
      <vt:lpstr>Calibri</vt:lpstr>
      <vt:lpstr>Calibri Light</vt:lpstr>
      <vt:lpstr>Consolas</vt:lpstr>
      <vt:lpstr>Courier</vt:lpstr>
      <vt:lpstr>Georgia</vt:lpstr>
      <vt:lpstr>kepler-std-display</vt:lpstr>
      <vt:lpstr>Libre Franklin</vt:lpstr>
      <vt:lpstr>Optimistic Text Normal</vt:lpstr>
      <vt:lpstr>Raleway</vt:lpstr>
      <vt:lpstr>Roboto Mono</vt:lpstr>
      <vt:lpstr>Office Theme</vt:lpstr>
      <vt:lpstr>Baskerville for The Turing Institute</vt:lpstr>
      <vt:lpstr>Important Sites</vt:lpstr>
      <vt:lpstr>Common Python Packages/Modules</vt:lpstr>
      <vt:lpstr>Python Environment Modules</vt:lpstr>
      <vt:lpstr>Anaconda</vt:lpstr>
      <vt:lpstr>Anaconda</vt:lpstr>
      <vt:lpstr>Compiling Python Packages / Modules</vt:lpstr>
      <vt:lpstr>System Python and which Python</vt:lpstr>
      <vt:lpstr>PIP and Python</vt:lpstr>
      <vt:lpstr>Common pip commands</vt:lpstr>
      <vt:lpstr>Common pip commands</vt:lpstr>
      <vt:lpstr>System Python and which Python</vt:lpstr>
      <vt:lpstr>Check Quota</vt:lpstr>
      <vt:lpstr>Virtual Environments – Your System</vt:lpstr>
      <vt:lpstr>Virtual Environments</vt:lpstr>
      <vt:lpstr>Self-installing Python software</vt:lpstr>
      <vt:lpstr>Using Self-installed Python software</vt:lpstr>
      <vt:lpstr>Installing Python Packages from Source</vt:lpstr>
      <vt:lpstr>Installing Python Packages from setup.py </vt:lpstr>
      <vt:lpstr>Parallelism in Python</vt:lpstr>
      <vt:lpstr>ModuleNotFoundError</vt:lpstr>
      <vt:lpstr>ModuleNotFoundError</vt:lpstr>
      <vt:lpstr>ModuleNotFoundError</vt:lpstr>
      <vt:lpstr>ModuleNotFoundError</vt:lpstr>
      <vt:lpstr>Common FAQ</vt:lpstr>
      <vt:lpstr>Common FAQ</vt:lpstr>
      <vt:lpstr>Common FAQ</vt:lpstr>
      <vt:lpstr>Common FAQ</vt:lpstr>
      <vt:lpstr>Common FAQ</vt:lpstr>
      <vt:lpstr>Test install pip chill</vt:lpstr>
      <vt:lpstr>Nvidia Fundamentals of Deep Learning</vt:lpstr>
      <vt:lpstr>What I Don’t Like about it!</vt:lpstr>
      <vt:lpstr>Make it run on Teir2 (Bask SULIS) or BEAR Systems</vt:lpstr>
      <vt:lpstr>Make it run on Teir2 (Bask SULIS) or BEAR Systems</vt:lpstr>
      <vt:lpstr>Make it run on Teir2 or Our Systems</vt:lpstr>
      <vt:lpstr>What this leads to ….</vt:lpstr>
      <vt:lpstr>Good practices </vt:lpstr>
      <vt:lpstr>Installing Python Packages from setup.py </vt:lpstr>
      <vt:lpstr>Bash </vt:lpstr>
      <vt:lpstr>VSCode Tunnelling</vt:lpstr>
      <vt:lpstr>VSCode Tunnelling</vt:lpstr>
      <vt:lpstr>VSCode Tunnelling</vt:lpstr>
      <vt:lpstr>Why Container Environments</vt:lpstr>
      <vt:lpstr>What Containers are trying to Solve</vt:lpstr>
      <vt:lpstr>Singularity/Apptainer Glossary</vt:lpstr>
      <vt:lpstr>Singularity/Apptainer</vt:lpstr>
      <vt:lpstr>Singularity/Apptainer</vt:lpstr>
      <vt:lpstr>Singularity/Apptainer</vt:lpstr>
      <vt:lpstr>Singularity/Apptainer MPI</vt:lpstr>
      <vt:lpstr>Singularity/Apptainer GPU</vt:lpstr>
      <vt:lpstr>Singularity/Apptainer</vt:lpstr>
      <vt:lpstr>Singularity/Apptainer</vt:lpstr>
      <vt:lpstr>Singularity/Apptainer</vt:lpstr>
      <vt:lpstr>Singularity/Apptainer</vt:lpstr>
      <vt:lpstr>LLM Popular Container Registries</vt:lpstr>
      <vt:lpstr>Singularity Cache</vt:lpstr>
      <vt:lpstr>Singularity Obtaining an Image via Pull</vt:lpstr>
      <vt:lpstr>Singularity Obtaining an Image via Pull</vt:lpstr>
      <vt:lpstr>Singularity Obtaining an Image via docker file</vt:lpstr>
      <vt:lpstr>Singularity running</vt:lpstr>
      <vt:lpstr>Singularity running</vt:lpstr>
      <vt:lpstr>Singularity Your Files and Storage Spaces are Available</vt:lpstr>
      <vt:lpstr>Singularity Your Files and Storage Spaces are Available</vt:lpstr>
      <vt:lpstr>Singularity Finding Files  </vt:lpstr>
      <vt:lpstr>Singularity Environment Vars  </vt:lpstr>
      <vt:lpstr>Looking at a Definition File</vt:lpstr>
      <vt:lpstr>Looking at a Definition File</vt:lpstr>
      <vt:lpstr>Converting a Definition File</vt:lpstr>
      <vt:lpstr>Time for Q’s</vt:lpstr>
    </vt:vector>
  </TitlesOfParts>
  <Company>UoB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Baskerville</dc:title>
  <dc:creator>Gavin Yearwood (Advanced Research Computing)</dc:creator>
  <cp:lastModifiedBy>Simon Hartley (Advanced Research Computing)</cp:lastModifiedBy>
  <cp:revision>38</cp:revision>
  <dcterms:created xsi:type="dcterms:W3CDTF">2022-02-25T09:56:24Z</dcterms:created>
  <dcterms:modified xsi:type="dcterms:W3CDTF">2025-01-30T08:26:49Z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0x0101009C71041C9F274141A4E96805F65155C1</vt:lpwstr>
  </property>
</Properties>
</file>