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411" r:id="rId2"/>
    <p:sldId id="612" r:id="rId3"/>
    <p:sldId id="611" r:id="rId4"/>
    <p:sldId id="606" r:id="rId5"/>
    <p:sldId id="609" r:id="rId6"/>
    <p:sldId id="429" r:id="rId7"/>
    <p:sldId id="561" r:id="rId8"/>
    <p:sldId id="603" r:id="rId9"/>
    <p:sldId id="432" r:id="rId10"/>
    <p:sldId id="434" r:id="rId11"/>
    <p:sldId id="566" r:id="rId12"/>
    <p:sldId id="508" r:id="rId13"/>
    <p:sldId id="564" r:id="rId14"/>
    <p:sldId id="513" r:id="rId15"/>
    <p:sldId id="567" r:id="rId16"/>
    <p:sldId id="512" r:id="rId17"/>
    <p:sldId id="514" r:id="rId18"/>
    <p:sldId id="516" r:id="rId19"/>
    <p:sldId id="517" r:id="rId20"/>
    <p:sldId id="569" r:id="rId21"/>
    <p:sldId id="570" r:id="rId22"/>
    <p:sldId id="571" r:id="rId23"/>
    <p:sldId id="572" r:id="rId24"/>
    <p:sldId id="520" r:id="rId25"/>
    <p:sldId id="523" r:id="rId26"/>
    <p:sldId id="522" r:id="rId27"/>
    <p:sldId id="524" r:id="rId28"/>
    <p:sldId id="526" r:id="rId29"/>
    <p:sldId id="527" r:id="rId30"/>
    <p:sldId id="529" r:id="rId31"/>
    <p:sldId id="530" r:id="rId32"/>
    <p:sldId id="533" r:id="rId33"/>
    <p:sldId id="574" r:id="rId34"/>
    <p:sldId id="558" r:id="rId35"/>
    <p:sldId id="559" r:id="rId36"/>
    <p:sldId id="532" r:id="rId37"/>
    <p:sldId id="552" r:id="rId38"/>
    <p:sldId id="553" r:id="rId39"/>
    <p:sldId id="528" r:id="rId40"/>
    <p:sldId id="554" r:id="rId41"/>
    <p:sldId id="578" r:id="rId42"/>
    <p:sldId id="557" r:id="rId43"/>
    <p:sldId id="576" r:id="rId44"/>
    <p:sldId id="577" r:id="rId45"/>
    <p:sldId id="556" r:id="rId46"/>
    <p:sldId id="575" r:id="rId47"/>
    <p:sldId id="555" r:id="rId48"/>
    <p:sldId id="534" r:id="rId49"/>
    <p:sldId id="537" r:id="rId50"/>
    <p:sldId id="538" r:id="rId51"/>
    <p:sldId id="540" r:id="rId52"/>
    <p:sldId id="541" r:id="rId53"/>
    <p:sldId id="542" r:id="rId54"/>
    <p:sldId id="543" r:id="rId55"/>
    <p:sldId id="573" r:id="rId56"/>
    <p:sldId id="544" r:id="rId57"/>
    <p:sldId id="545" r:id="rId58"/>
    <p:sldId id="548" r:id="rId59"/>
    <p:sldId id="549" r:id="rId60"/>
    <p:sldId id="550" r:id="rId61"/>
    <p:sldId id="584" r:id="rId62"/>
    <p:sldId id="585" r:id="rId63"/>
    <p:sldId id="586" r:id="rId64"/>
    <p:sldId id="587" r:id="rId65"/>
    <p:sldId id="588" r:id="rId66"/>
    <p:sldId id="589" r:id="rId67"/>
    <p:sldId id="590" r:id="rId68"/>
    <p:sldId id="591" r:id="rId69"/>
    <p:sldId id="592" r:id="rId70"/>
    <p:sldId id="593" r:id="rId71"/>
    <p:sldId id="594" r:id="rId72"/>
    <p:sldId id="595" r:id="rId73"/>
    <p:sldId id="596" r:id="rId74"/>
    <p:sldId id="597" r:id="rId75"/>
    <p:sldId id="598" r:id="rId76"/>
    <p:sldId id="599" r:id="rId77"/>
    <p:sldId id="600" r:id="rId78"/>
    <p:sldId id="601" r:id="rId79"/>
    <p:sldId id="602" r:id="rId80"/>
    <p:sldId id="604" r:id="rId81"/>
  </p:sldIdLst>
  <p:sldSz cx="12192000" cy="6858000"/>
  <p:notesSz cx="12192000" cy="6858000"/>
  <p:defaultTextStyle>
    <a:defPPr>
      <a:defRPr lang="en-US"/>
    </a:defPPr>
    <a:lvl1pPr marL="0" algn="l" defTabSz="9143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72" algn="l" defTabSz="9143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345" algn="l" defTabSz="9143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517" algn="l" defTabSz="9143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689" algn="l" defTabSz="9143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861" algn="l" defTabSz="9143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3035" algn="l" defTabSz="9143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200207" algn="l" defTabSz="9143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379" algn="l" defTabSz="9143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>
      <p:cViewPr varScale="1">
        <p:scale>
          <a:sx n="72" d="100"/>
          <a:sy n="72" d="100"/>
        </p:scale>
        <p:origin x="540" y="78"/>
      </p:cViewPr>
      <p:guideLst>
        <p:guide orient="horz" pos="2880"/>
        <p:guide pos="216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58B78-71A7-44AC-A14B-7B2DCC7559D1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A9F9F-6A5C-4083-BF4E-D7BA8AFF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27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2" algn="l" defTabSz="9143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5" algn="l" defTabSz="9143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7" algn="l" defTabSz="9143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9" algn="l" defTabSz="9143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61" algn="l" defTabSz="9143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35" algn="l" defTabSz="9143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07" algn="l" defTabSz="9143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79" algn="l" defTabSz="9143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A9F9F-6A5C-4083-BF4E-D7BA8AFF8D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99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A9F9F-6A5C-4083-BF4E-D7BA8AFF8D2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45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A9F9F-6A5C-4083-BF4E-D7BA8AFF8D2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49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A9F9F-6A5C-4083-BF4E-D7BA8AFF8D2E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08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A9F9F-6A5C-4083-BF4E-D7BA8AFF8D2E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96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A9F9F-6A5C-4083-BF4E-D7BA8AFF8D2E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71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A9F9F-6A5C-4083-BF4E-D7BA8AFF8D2E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207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A9F9F-6A5C-4083-BF4E-D7BA8AFF8D2E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056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A9F9F-6A5C-4083-BF4E-D7BA8AFF8D2E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384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A9F9F-6A5C-4083-BF4E-D7BA8AFF8D2E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803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A9F9F-6A5C-4083-BF4E-D7BA8AFF8D2E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91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A9F9F-6A5C-4083-BF4E-D7BA8AFF8D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97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A9F9F-6A5C-4083-BF4E-D7BA8AFF8D2E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884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A9F9F-6A5C-4083-BF4E-D7BA8AFF8D2E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5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A9F9F-6A5C-4083-BF4E-D7BA8AFF8D2E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66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A9F9F-6A5C-4083-BF4E-D7BA8AFF8D2E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351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A9F9F-6A5C-4083-BF4E-D7BA8AFF8D2E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77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A9F9F-6A5C-4083-BF4E-D7BA8AFF8D2E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916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A9F9F-6A5C-4083-BF4E-D7BA8AFF8D2E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153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A9F9F-6A5C-4083-BF4E-D7BA8AFF8D2E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52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A9F9F-6A5C-4083-BF4E-D7BA8AFF8D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16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A9F9F-6A5C-4083-BF4E-D7BA8AFF8D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80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A9F9F-6A5C-4083-BF4E-D7BA8AFF8D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82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A9F9F-6A5C-4083-BF4E-D7BA8AFF8D2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39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A9F9F-6A5C-4083-BF4E-D7BA8AFF8D2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5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A9F9F-6A5C-4083-BF4E-D7BA8AFF8D2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58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A9F9F-6A5C-4083-BF4E-D7BA8AFF8D2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89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"/>
            <a:ext cx="12192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77919" y="2268170"/>
            <a:ext cx="483616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FA72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11147" y="2162048"/>
            <a:ext cx="7569708" cy="261610"/>
          </a:xfrm>
        </p:spPr>
        <p:txBody>
          <a:bodyPr lIns="0" tIns="0" rIns="0" bIns="0"/>
          <a:lstStyle>
            <a:lvl1pPr>
              <a:defRPr sz="1700" b="1" i="0">
                <a:solidFill>
                  <a:srgbClr val="FF9A0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11147" y="2162048"/>
            <a:ext cx="7569708" cy="261610"/>
          </a:xfrm>
        </p:spPr>
        <p:txBody>
          <a:bodyPr lIns="0" tIns="0" rIns="0" bIns="0"/>
          <a:lstStyle>
            <a:lvl1pPr>
              <a:defRPr sz="1700" b="1" i="0">
                <a:solidFill>
                  <a:srgbClr val="FF9A0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1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1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22E3D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11147" y="2162048"/>
            <a:ext cx="7569708" cy="261610"/>
          </a:xfrm>
        </p:spPr>
        <p:txBody>
          <a:bodyPr lIns="0" tIns="0" rIns="0" bIns="0"/>
          <a:lstStyle>
            <a:lvl1pPr>
              <a:defRPr sz="1700" b="1" i="0">
                <a:solidFill>
                  <a:srgbClr val="FF9A0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11147" y="2162048"/>
            <a:ext cx="7569708" cy="26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rgbClr val="FF9A0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2466" y="2075347"/>
            <a:ext cx="1138707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2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2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2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mailto:root@10.20.30.40:/tmp" TargetMode="Externa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743200" y="2286000"/>
            <a:ext cx="9601200" cy="365513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16600" b="1" spc="100" dirty="0">
                <a:solidFill>
                  <a:srgbClr val="FFC000"/>
                </a:solidFill>
                <a:latin typeface="Trebuchet MS"/>
                <a:cs typeface="Trebuchet MS"/>
              </a:rPr>
              <a:t>Shell 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16600" b="1" spc="100" dirty="0">
                <a:solidFill>
                  <a:srgbClr val="FFC000"/>
                </a:solidFill>
                <a:latin typeface="Trebuchet MS"/>
                <a:cs typeface="Trebuchet MS"/>
              </a:rPr>
              <a:t>Scripting</a:t>
            </a:r>
          </a:p>
        </p:txBody>
      </p:sp>
      <p:pic>
        <p:nvPicPr>
          <p:cNvPr id="1026" name="Picture 2" descr="Linux PNG logo free downloa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333"/>
          <a:stretch/>
        </p:blipFill>
        <p:spPr bwMode="auto">
          <a:xfrm>
            <a:off x="0" y="1219200"/>
            <a:ext cx="3048000" cy="362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005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rgbClr val="FFC000"/>
                </a:solidFill>
                <a:latin typeface="Bodoni MT" panose="02070603080606020203" pitchFamily="18" charset="0"/>
              </a:rPr>
              <a:t>OS</a:t>
            </a:r>
            <a:r>
              <a:rPr lang="en-US" sz="6600" dirty="0">
                <a:solidFill>
                  <a:schemeClr val="bg1"/>
                </a:solidFill>
                <a:latin typeface="Bodoni MT" panose="02070603080606020203" pitchFamily="18" charset="0"/>
              </a:rPr>
              <a:t> is an interface between user and the computer hardware</a:t>
            </a:r>
            <a:r>
              <a:rPr lang="en-US" sz="6600" dirty="0">
                <a:solidFill>
                  <a:schemeClr val="bg1"/>
                </a:solidFill>
              </a:rPr>
              <a:t> </a:t>
            </a:r>
            <a:endParaRPr lang="en-US" sz="6600" b="1" dirty="0">
              <a:solidFill>
                <a:schemeClr val="bg1"/>
              </a:solidFill>
              <a:latin typeface="Montserrat-Regular"/>
              <a:ea typeface="Montserrat"/>
              <a:cs typeface="Montserrat-Regular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343849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048000" y="1676400"/>
            <a:ext cx="5334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User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0" y="3309338"/>
            <a:ext cx="5334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Operating System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048000" y="4909538"/>
            <a:ext cx="5334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Hardware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764280" y="2547338"/>
            <a:ext cx="45720" cy="2331720"/>
          </a:xfrm>
          <a:prstGeom prst="straightConnector1">
            <a:avLst/>
          </a:prstGeom>
          <a:ln w="76200" cmpd="sng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810000" y="2545080"/>
            <a:ext cx="22860" cy="731520"/>
          </a:xfrm>
          <a:prstGeom prst="straightConnector1">
            <a:avLst/>
          </a:prstGeom>
          <a:ln w="76200" cmpd="sng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741420" y="4162778"/>
            <a:ext cx="22860" cy="731520"/>
          </a:xfrm>
          <a:prstGeom prst="straightConnector1">
            <a:avLst/>
          </a:prstGeom>
          <a:ln w="76200" cmpd="sng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7467600" y="2547338"/>
            <a:ext cx="0" cy="729262"/>
          </a:xfrm>
          <a:prstGeom prst="straightConnector1">
            <a:avLst/>
          </a:prstGeom>
          <a:ln w="76200" cmpd="sng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470422" y="4149796"/>
            <a:ext cx="0" cy="729262"/>
          </a:xfrm>
          <a:prstGeom prst="straightConnector1">
            <a:avLst/>
          </a:prstGeom>
          <a:ln w="76200" cmpd="sng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Callout 20"/>
          <p:cNvSpPr/>
          <p:nvPr/>
        </p:nvSpPr>
        <p:spPr>
          <a:xfrm rot="1619211">
            <a:off x="7854320" y="3814007"/>
            <a:ext cx="3124200" cy="1295400"/>
          </a:xfrm>
          <a:prstGeom prst="wedgeEllipseCallo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Don’t know what are you talking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" y="228600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FFC000"/>
                </a:solidFill>
                <a:latin typeface="Bodoni MT" panose="02070603080606020203" pitchFamily="18" charset="0"/>
              </a:rPr>
              <a:t> How It Works</a:t>
            </a:r>
          </a:p>
        </p:txBody>
      </p:sp>
    </p:spTree>
    <p:extLst>
      <p:ext uri="{BB962C8B-B14F-4D97-AF65-F5344CB8AC3E}">
        <p14:creationId xmlns:p14="http://schemas.microsoft.com/office/powerpoint/2010/main" val="249567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 animBg="1"/>
      <p:bldP spid="2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228600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FFC000"/>
                </a:solidFill>
                <a:latin typeface="Bodoni MT" panose="02070603080606020203" pitchFamily="18" charset="0"/>
              </a:rPr>
              <a:t> Operating Systems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" y="1225213"/>
            <a:ext cx="12115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rebuchet MS"/>
                <a:ea typeface="+mj-ea"/>
                <a:cs typeface="Trebuchet MS"/>
              </a:rPr>
              <a:t>Windows</a:t>
            </a:r>
          </a:p>
          <a:p>
            <a:pPr marL="457189" indent="-45718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rebuchet MS"/>
                <a:ea typeface="+mj-ea"/>
                <a:cs typeface="Trebuchet MS"/>
              </a:rPr>
              <a:t>OS X (MAC OS)</a:t>
            </a:r>
          </a:p>
          <a:p>
            <a:pPr marL="457189" indent="-45718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rebuchet MS"/>
                <a:ea typeface="+mj-ea"/>
                <a:cs typeface="Trebuchet MS"/>
              </a:rPr>
              <a:t>IBM-AIX </a:t>
            </a:r>
          </a:p>
          <a:p>
            <a:pPr marL="457189" indent="-45718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rebuchet MS"/>
                <a:ea typeface="+mj-ea"/>
                <a:cs typeface="Trebuchet MS"/>
              </a:rPr>
              <a:t>HP-UX</a:t>
            </a:r>
          </a:p>
          <a:p>
            <a:pPr marL="457189" indent="-45718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rebuchet MS"/>
                <a:ea typeface="+mj-ea"/>
                <a:cs typeface="Trebuchet MS"/>
              </a:rPr>
              <a:t>Solaris</a:t>
            </a:r>
          </a:p>
          <a:p>
            <a:pPr marL="457189" indent="-45718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rebuchet MS"/>
                <a:ea typeface="+mj-ea"/>
                <a:cs typeface="Trebuchet MS"/>
              </a:rPr>
              <a:t>Linux</a:t>
            </a:r>
          </a:p>
          <a:p>
            <a:pPr marL="914361" lvl="1" indent="-457189">
              <a:buFont typeface="Arial" panose="020B0604020202020204" pitchFamily="34" charset="0"/>
              <a:buChar char="•"/>
            </a:pPr>
            <a:r>
              <a:rPr lang="es-ES" sz="2400" dirty="0" err="1">
                <a:solidFill>
                  <a:srgbClr val="00B0F0"/>
                </a:solidFill>
                <a:latin typeface="Trebuchet MS"/>
                <a:ea typeface="+mj-ea"/>
                <a:cs typeface="Trebuchet MS"/>
              </a:rPr>
              <a:t>RedHat</a:t>
            </a:r>
            <a:r>
              <a:rPr lang="es-ES" sz="2400" dirty="0">
                <a:solidFill>
                  <a:srgbClr val="00B0F0"/>
                </a:solidFill>
                <a:latin typeface="Trebuchet MS"/>
                <a:ea typeface="+mj-ea"/>
                <a:cs typeface="Trebuchet MS"/>
              </a:rPr>
              <a:t>, Ubuntu, </a:t>
            </a:r>
            <a:r>
              <a:rPr lang="es-ES" sz="2400" dirty="0" err="1">
                <a:solidFill>
                  <a:srgbClr val="00B0F0"/>
                </a:solidFill>
                <a:latin typeface="Trebuchet MS"/>
                <a:ea typeface="+mj-ea"/>
                <a:cs typeface="Trebuchet MS"/>
              </a:rPr>
              <a:t>fedora</a:t>
            </a:r>
            <a:r>
              <a:rPr lang="es-ES" sz="2400" dirty="0">
                <a:solidFill>
                  <a:srgbClr val="00B0F0"/>
                </a:solidFill>
                <a:latin typeface="Trebuchet MS"/>
                <a:ea typeface="+mj-ea"/>
                <a:cs typeface="Trebuchet MS"/>
              </a:rPr>
              <a:t>, </a:t>
            </a:r>
            <a:r>
              <a:rPr lang="es-ES" sz="2400" dirty="0" err="1">
                <a:solidFill>
                  <a:srgbClr val="00B0F0"/>
                </a:solidFill>
                <a:latin typeface="Trebuchet MS"/>
                <a:ea typeface="+mj-ea"/>
                <a:cs typeface="Trebuchet MS"/>
              </a:rPr>
              <a:t>Suse</a:t>
            </a:r>
            <a:r>
              <a:rPr lang="es-ES" sz="2400" dirty="0">
                <a:solidFill>
                  <a:srgbClr val="00B0F0"/>
                </a:solidFill>
                <a:latin typeface="Trebuchet MS"/>
                <a:ea typeface="+mj-ea"/>
                <a:cs typeface="Trebuchet MS"/>
              </a:rPr>
              <a:t>, </a:t>
            </a:r>
            <a:r>
              <a:rPr lang="es-ES" sz="2400" dirty="0" err="1">
                <a:solidFill>
                  <a:srgbClr val="00B0F0"/>
                </a:solidFill>
                <a:latin typeface="Trebuchet MS"/>
                <a:ea typeface="+mj-ea"/>
                <a:cs typeface="Trebuchet MS"/>
              </a:rPr>
              <a:t>Debian</a:t>
            </a:r>
            <a:r>
              <a:rPr lang="es-ES" sz="2400" dirty="0">
                <a:solidFill>
                  <a:srgbClr val="00B0F0"/>
                </a:solidFill>
                <a:latin typeface="Trebuchet MS"/>
                <a:ea typeface="+mj-ea"/>
                <a:cs typeface="Trebuchet MS"/>
              </a:rPr>
              <a:t> , cent, etc…</a:t>
            </a:r>
          </a:p>
          <a:p>
            <a:pPr marL="457189" indent="-457189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dirty="0" err="1">
              <a:solidFill>
                <a:srgbClr val="00B0F0"/>
              </a:solidFill>
              <a:latin typeface="Trebuchet MS"/>
              <a:ea typeface="+mj-ea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08331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43E5370-072B-47A4-96D2-DFA4CAEB969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92" t="20572" r="40034" b="19730"/>
          <a:stretch/>
        </p:blipFill>
        <p:spPr>
          <a:xfrm>
            <a:off x="1660361" y="2239548"/>
            <a:ext cx="947037" cy="1682379"/>
          </a:xfrm>
          <a:prstGeom prst="rect">
            <a:avLst/>
          </a:prstGeom>
        </p:spPr>
      </p:pic>
      <p:pic>
        <p:nvPicPr>
          <p:cNvPr id="7" name="Picture 6" descr="Deck_Server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1795470"/>
            <a:ext cx="3267060" cy="32670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50AFCE-ED5F-46FD-8D22-3CD98E9008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851" y="228600"/>
            <a:ext cx="1984058" cy="1984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A9D01D6-51DB-4A3F-9794-E8160ACBAB2B}"/>
              </a:ext>
            </a:extLst>
          </p:cNvPr>
          <p:cNvGrpSpPr>
            <a:grpSpLocks noChangeAspect="1"/>
          </p:cNvGrpSpPr>
          <p:nvPr/>
        </p:nvGrpSpPr>
        <p:grpSpPr>
          <a:xfrm>
            <a:off x="665697" y="3871622"/>
            <a:ext cx="3048564" cy="2912914"/>
            <a:chOff x="0" y="0"/>
            <a:chExt cx="9183462" cy="8774832"/>
          </a:xfrm>
        </p:grpSpPr>
        <p:pic>
          <p:nvPicPr>
            <p:cNvPr id="11" name="AWS_Console_Updated.pdf">
              <a:extLst>
                <a:ext uri="{FF2B5EF4-FFF2-40B4-BE49-F238E27FC236}">
                  <a16:creationId xmlns:a16="http://schemas.microsoft.com/office/drawing/2014/main" id="{6AAE280F-2969-47A9-BB93-007D89FBF622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937804" y="1203493"/>
              <a:ext cx="6707843" cy="46623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" name="Desktop Computer.png">
              <a:extLst>
                <a:ext uri="{FF2B5EF4-FFF2-40B4-BE49-F238E27FC236}">
                  <a16:creationId xmlns:a16="http://schemas.microsoft.com/office/drawing/2014/main" id="{F0FEECB2-4C54-43C5-AB34-767592AC88D2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9183462" cy="87748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3" name="Picture 29" descr="cloud-3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897" y="2165349"/>
            <a:ext cx="3840666" cy="2406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19200" y="3215738"/>
            <a:ext cx="1755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Trebuchet MS"/>
                <a:cs typeface="Trebuchet MS"/>
              </a:rPr>
              <a:t>Internet</a:t>
            </a:r>
            <a:endParaRPr lang="en-US" sz="2800" b="1" dirty="0">
              <a:solidFill>
                <a:srgbClr val="00B0F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048000" y="1143000"/>
            <a:ext cx="1752600" cy="12417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681963" y="3132334"/>
            <a:ext cx="1401682" cy="834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207345" y="4572000"/>
            <a:ext cx="1593255" cy="6997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924800" y="3429000"/>
            <a:ext cx="1066800" cy="834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223429" y="5328079"/>
            <a:ext cx="14318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Trebuchet MS"/>
                <a:cs typeface="Trebuchet MS"/>
              </a:rPr>
              <a:t>Server</a:t>
            </a:r>
            <a:endParaRPr lang="en-US" sz="2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303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228600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FFC000"/>
                </a:solidFill>
                <a:latin typeface="Bodoni MT" panose="02070603080606020203" pitchFamily="18" charset="0"/>
              </a:rPr>
              <a:t> How Server Works</a:t>
            </a:r>
          </a:p>
        </p:txBody>
      </p:sp>
      <p:pic>
        <p:nvPicPr>
          <p:cNvPr id="5" name="Picture 5" descr="trad_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209800"/>
            <a:ext cx="4622824" cy="411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187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228600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FFC000"/>
                </a:solidFill>
                <a:latin typeface="Bodoni MT" panose="02070603080606020203" pitchFamily="18" charset="0"/>
              </a:rPr>
              <a:t> How to get a Linux system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524000"/>
            <a:ext cx="12115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rebuchet MS"/>
                <a:cs typeface="Trebuchet MS"/>
              </a:rPr>
              <a:t>Install Linux OS directly in Laptop or Desktop</a:t>
            </a:r>
          </a:p>
          <a:p>
            <a:pPr marL="457189" indent="-45718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rebuchet MS"/>
                <a:ea typeface="+mj-ea"/>
                <a:cs typeface="Trebuchet MS"/>
              </a:rPr>
              <a:t>Install VMware and create a VM </a:t>
            </a:r>
          </a:p>
          <a:p>
            <a:pPr marL="457189" indent="-45718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rebuchet MS"/>
                <a:ea typeface="+mj-ea"/>
                <a:cs typeface="Trebuchet MS"/>
              </a:rPr>
              <a:t>Install Virtual Box and Create VM</a:t>
            </a:r>
          </a:p>
          <a:p>
            <a:pPr marL="457189" indent="-45718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rebuchet MS"/>
                <a:ea typeface="+mj-ea"/>
                <a:cs typeface="Trebuchet MS"/>
              </a:rPr>
              <a:t>Provision a Linux VM on Cloud (AWS/Azure/GCP etc..)</a:t>
            </a:r>
          </a:p>
        </p:txBody>
      </p:sp>
    </p:spTree>
    <p:extLst>
      <p:ext uri="{BB962C8B-B14F-4D97-AF65-F5344CB8AC3E}">
        <p14:creationId xmlns:p14="http://schemas.microsoft.com/office/powerpoint/2010/main" val="335204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ll PowerEdge T330 Tower Server : Servers | Dell Indi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74" t="11999" r="27017" b="14000"/>
          <a:stretch/>
        </p:blipFill>
        <p:spPr bwMode="auto">
          <a:xfrm>
            <a:off x="38100" y="609914"/>
            <a:ext cx="4723835" cy="563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5943600" y="982177"/>
            <a:ext cx="3733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189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Trebuchet MS"/>
                <a:cs typeface="Trebuchet MS"/>
              </a:rPr>
              <a:t>CISCO</a:t>
            </a:r>
          </a:p>
          <a:p>
            <a:pPr indent="-457189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Trebuchet MS"/>
                <a:cs typeface="Trebuchet MS"/>
              </a:rPr>
              <a:t>DELL EMC</a:t>
            </a:r>
          </a:p>
          <a:p>
            <a:pPr indent="-457189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Trebuchet MS"/>
                <a:cs typeface="Trebuchet MS"/>
              </a:rPr>
              <a:t>HPE</a:t>
            </a:r>
          </a:p>
          <a:p>
            <a:pPr indent="-457189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Trebuchet MS"/>
                <a:cs typeface="Trebuchet MS"/>
              </a:rPr>
              <a:t>IBM </a:t>
            </a:r>
          </a:p>
          <a:p>
            <a:pPr indent="-457189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Trebuchet MS"/>
                <a:cs typeface="Trebuchet MS"/>
              </a:rPr>
              <a:t>INTEL</a:t>
            </a:r>
          </a:p>
          <a:p>
            <a:pPr indent="-457189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Trebuchet MS"/>
                <a:cs typeface="Trebuchet MS"/>
              </a:rPr>
              <a:t>LEMOVA</a:t>
            </a:r>
          </a:p>
          <a:p>
            <a:pPr indent="-457189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Trebuchet MS"/>
                <a:cs typeface="Trebuchet MS"/>
              </a:rPr>
              <a:t>ORACLE</a:t>
            </a:r>
          </a:p>
        </p:txBody>
      </p:sp>
    </p:spTree>
    <p:extLst>
      <p:ext uri="{BB962C8B-B14F-4D97-AF65-F5344CB8AC3E}">
        <p14:creationId xmlns:p14="http://schemas.microsoft.com/office/powerpoint/2010/main" val="359431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2767281"/>
            <a:ext cx="11277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rgbClr val="FFC000"/>
                </a:solidFill>
                <a:latin typeface="Bodoni MT" panose="02070603080606020203" pitchFamily="18" charset="0"/>
              </a:rPr>
              <a:t>Why Linux</a:t>
            </a:r>
          </a:p>
        </p:txBody>
      </p:sp>
      <p:sp>
        <p:nvSpPr>
          <p:cNvPr id="2" name="Rectangle 1"/>
          <p:cNvSpPr/>
          <p:nvPr/>
        </p:nvSpPr>
        <p:spPr>
          <a:xfrm>
            <a:off x="2209800" y="2598004"/>
            <a:ext cx="822960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189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1"/>
                </a:solidFill>
                <a:latin typeface="Trebuchet MS"/>
                <a:cs typeface="Trebuchet MS"/>
              </a:rPr>
              <a:t>Free</a:t>
            </a:r>
          </a:p>
          <a:p>
            <a:pPr indent="-457189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1"/>
                </a:solidFill>
                <a:latin typeface="Trebuchet MS"/>
                <a:cs typeface="Trebuchet MS"/>
              </a:rPr>
              <a:t>Stability</a:t>
            </a:r>
          </a:p>
          <a:p>
            <a:pPr indent="-457189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1"/>
                </a:solidFill>
                <a:latin typeface="Trebuchet MS"/>
                <a:cs typeface="Trebuchet MS"/>
              </a:rPr>
              <a:t>Secure</a:t>
            </a:r>
          </a:p>
          <a:p>
            <a:pPr indent="-457189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1"/>
                </a:solidFill>
                <a:latin typeface="Trebuchet MS"/>
                <a:cs typeface="Trebuchet MS"/>
              </a:rPr>
              <a:t>Community Support</a:t>
            </a:r>
          </a:p>
        </p:txBody>
      </p:sp>
    </p:spTree>
    <p:extLst>
      <p:ext uri="{BB962C8B-B14F-4D97-AF65-F5344CB8AC3E}">
        <p14:creationId xmlns:p14="http://schemas.microsoft.com/office/powerpoint/2010/main" val="288016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08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inux Tutorial | Linux Command Line Tutorial | Linux Installation ..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4" t="9065" r="17212" b="9353"/>
          <a:stretch/>
        </p:blipFill>
        <p:spPr bwMode="auto">
          <a:xfrm>
            <a:off x="3581400" y="1371600"/>
            <a:ext cx="5029200" cy="480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" y="228600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FFC000"/>
                </a:solidFill>
                <a:latin typeface="Bodoni MT" panose="02070603080606020203" pitchFamily="18" charset="0"/>
              </a:rPr>
              <a:t> Linux Architecture </a:t>
            </a:r>
          </a:p>
        </p:txBody>
      </p:sp>
    </p:spTree>
    <p:extLst>
      <p:ext uri="{BB962C8B-B14F-4D97-AF65-F5344CB8AC3E}">
        <p14:creationId xmlns:p14="http://schemas.microsoft.com/office/powerpoint/2010/main" val="3499288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nux File System Hierarchy – nepalisupp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371600"/>
            <a:ext cx="10687050" cy="506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" y="228600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FFC000"/>
                </a:solidFill>
                <a:latin typeface="Bodoni MT" panose="02070603080606020203" pitchFamily="18" charset="0"/>
              </a:rPr>
              <a:t> Linux Filesystem Hierarchy </a:t>
            </a:r>
          </a:p>
        </p:txBody>
      </p:sp>
    </p:spTree>
    <p:extLst>
      <p:ext uri="{BB962C8B-B14F-4D97-AF65-F5344CB8AC3E}">
        <p14:creationId xmlns:p14="http://schemas.microsoft.com/office/powerpoint/2010/main" val="1674951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0" y="1752600"/>
            <a:ext cx="1714500" cy="91193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6000" b="1" spc="100" dirty="0">
                <a:solidFill>
                  <a:schemeClr val="bg1"/>
                </a:solidFill>
                <a:latin typeface="Trebuchet MS"/>
                <a:cs typeface="Trebuchet MS"/>
              </a:rPr>
              <a:t>For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09600" y="1121573"/>
            <a:ext cx="4389120" cy="2173986"/>
            <a:chOff x="2438400" y="28575"/>
            <a:chExt cx="7315200" cy="3623310"/>
          </a:xfrm>
        </p:grpSpPr>
        <p:pic>
          <p:nvPicPr>
            <p:cNvPr id="1026" name="Picture 2" descr="Linux PNG logo free downlo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0" y="28575"/>
              <a:ext cx="7315200" cy="36233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Linux PNG logo free download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08"/>
            <a:stretch/>
          </p:blipFill>
          <p:spPr bwMode="auto">
            <a:xfrm>
              <a:off x="5562600" y="28575"/>
              <a:ext cx="4191000" cy="36233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7543800" y="1290829"/>
            <a:ext cx="3608142" cy="1835474"/>
            <a:chOff x="7620000" y="2511263"/>
            <a:chExt cx="3608142" cy="183547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99" t="22188" r="10416" b="21447"/>
            <a:stretch/>
          </p:blipFill>
          <p:spPr>
            <a:xfrm>
              <a:off x="7620000" y="2511263"/>
              <a:ext cx="3608142" cy="1835474"/>
            </a:xfrm>
            <a:prstGeom prst="rect">
              <a:avLst/>
            </a:prstGeom>
          </p:spPr>
        </p:pic>
        <p:sp>
          <p:nvSpPr>
            <p:cNvPr id="7" name="Shape 31"/>
            <p:cNvSpPr txBox="1"/>
            <p:nvPr/>
          </p:nvSpPr>
          <p:spPr>
            <a:xfrm>
              <a:off x="8001000" y="3092264"/>
              <a:ext cx="1066800" cy="673471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91440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0070C0"/>
                  </a:solidFill>
                  <a:latin typeface="Arial Rounded MT Bold" panose="020F0704030504030204" pitchFamily="34" charset="0"/>
                  <a:ea typeface="Montserrat"/>
                </a:rPr>
                <a:t>Dev</a:t>
              </a:r>
              <a:endParaRPr lang="en-US" sz="5400" dirty="0">
                <a:solidFill>
                  <a:srgbClr val="0070C0"/>
                </a:solidFill>
                <a:latin typeface="Arial Rounded MT Bold" panose="020F0704030504030204" pitchFamily="34" charset="0"/>
                <a:ea typeface="Montserrat"/>
                <a:cs typeface="Montserrat-Regular"/>
                <a:sym typeface="Montserrat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9867900" y="3167389"/>
              <a:ext cx="88678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F1B769"/>
                  </a:solidFill>
                  <a:latin typeface="Arial Rounded MT Bold" panose="020F0704030504030204" pitchFamily="34" charset="0"/>
                </a:rPr>
                <a:t>Ops</a:t>
              </a:r>
              <a:endParaRPr lang="en-US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228600" y="3149492"/>
            <a:ext cx="12115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pc="100" dirty="0">
                <a:solidFill>
                  <a:srgbClr val="FFC000"/>
                </a:solidFill>
                <a:latin typeface="Trebuchet MS"/>
              </a:rPr>
              <a:t>Linux for DevOps </a:t>
            </a:r>
          </a:p>
          <a:p>
            <a:pPr algn="ctr"/>
            <a:r>
              <a:rPr lang="en-US" sz="7200" b="1" spc="100" dirty="0">
                <a:solidFill>
                  <a:srgbClr val="FFC000"/>
                </a:solidFill>
                <a:latin typeface="Trebuchet MS"/>
              </a:rPr>
              <a:t>Course for Just </a:t>
            </a:r>
          </a:p>
          <a:p>
            <a:pPr algn="ctr"/>
            <a:r>
              <a:rPr lang="en-US" sz="7200" b="1" spc="100" dirty="0">
                <a:solidFill>
                  <a:srgbClr val="FFC000"/>
                </a:solidFill>
                <a:latin typeface="Trebuchet MS"/>
              </a:rPr>
              <a:t>₹0.00</a:t>
            </a:r>
            <a:endParaRPr lang="en-US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980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182505"/>
            <a:ext cx="121920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800" dirty="0">
                <a:solidFill>
                  <a:schemeClr val="bg1"/>
                </a:solidFill>
                <a:latin typeface="Bodoni MT" panose="02070603080606020203" pitchFamily="18" charset="0"/>
              </a:rPr>
              <a:t>Create An </a:t>
            </a:r>
          </a:p>
          <a:p>
            <a:pPr algn="ctr"/>
            <a:r>
              <a:rPr lang="en-US" sz="7800" dirty="0">
                <a:solidFill>
                  <a:srgbClr val="FFC000"/>
                </a:solidFill>
                <a:latin typeface="Bodoni MT" panose="02070603080606020203" pitchFamily="18" charset="0"/>
              </a:rPr>
              <a:t>AWS Free Tier Account</a:t>
            </a:r>
            <a:endParaRPr lang="en-US" sz="7800" dirty="0">
              <a:solidFill>
                <a:schemeClr val="bg1"/>
              </a:solidFill>
              <a:latin typeface="Bodoni MT" panose="02070603080606020203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521267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182505"/>
            <a:ext cx="12192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Bodoni MT" panose="02070603080606020203" pitchFamily="18" charset="0"/>
              </a:rPr>
              <a:t>Creating an</a:t>
            </a:r>
          </a:p>
          <a:p>
            <a:pPr algn="ctr"/>
            <a:r>
              <a:rPr lang="en-US" sz="8800" dirty="0">
                <a:solidFill>
                  <a:srgbClr val="FFC000"/>
                </a:solidFill>
                <a:latin typeface="Bodoni MT" panose="02070603080606020203" pitchFamily="18" charset="0"/>
                <a:sym typeface="Montserrat"/>
              </a:rPr>
              <a:t>Linux EC2 Instance</a:t>
            </a:r>
          </a:p>
        </p:txBody>
      </p:sp>
    </p:spTree>
    <p:extLst>
      <p:ext uri="{BB962C8B-B14F-4D97-AF65-F5344CB8AC3E}">
        <p14:creationId xmlns:p14="http://schemas.microsoft.com/office/powerpoint/2010/main" val="2793735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182505"/>
            <a:ext cx="12192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Bodoni MT" panose="02070603080606020203" pitchFamily="18" charset="0"/>
              </a:rPr>
              <a:t>Connect to a</a:t>
            </a:r>
          </a:p>
          <a:p>
            <a:pPr algn="ctr"/>
            <a:r>
              <a:rPr lang="en-US" sz="8800" dirty="0">
                <a:solidFill>
                  <a:srgbClr val="FFC000"/>
                </a:solidFill>
                <a:latin typeface="Bodoni MT" panose="02070603080606020203" pitchFamily="18" charset="0"/>
                <a:sym typeface="Montserrat"/>
              </a:rPr>
              <a:t>Linux EC2 Instance</a:t>
            </a:r>
          </a:p>
        </p:txBody>
      </p:sp>
    </p:spTree>
    <p:extLst>
      <p:ext uri="{BB962C8B-B14F-4D97-AF65-F5344CB8AC3E}">
        <p14:creationId xmlns:p14="http://schemas.microsoft.com/office/powerpoint/2010/main" val="338399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767281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rgbClr val="FFC000"/>
                </a:solidFill>
                <a:latin typeface="Bodoni MT" panose="02070603080606020203" pitchFamily="18" charset="0"/>
              </a:rPr>
              <a:t>Linux Filesystem Hierarchy</a:t>
            </a:r>
          </a:p>
        </p:txBody>
      </p:sp>
    </p:spTree>
    <p:extLst>
      <p:ext uri="{BB962C8B-B14F-4D97-AF65-F5344CB8AC3E}">
        <p14:creationId xmlns:p14="http://schemas.microsoft.com/office/powerpoint/2010/main" val="3277302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28600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FFC000"/>
                </a:solidFill>
                <a:latin typeface="Bodoni MT" panose="02070603080606020203" pitchFamily="18" charset="0"/>
              </a:rPr>
              <a:t> Linux Filesystem Hierarchy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25956"/>
              </p:ext>
            </p:extLst>
          </p:nvPr>
        </p:nvGraphicFramePr>
        <p:xfrm>
          <a:off x="1562100" y="1676400"/>
          <a:ext cx="906780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5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F0"/>
                          </a:solidFill>
                        </a:rPr>
                        <a:t>Directory Name 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F0"/>
                          </a:solidFill>
                        </a:rPr>
                        <a:t>Description 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/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is top level directory </a:t>
                      </a:r>
                    </a:p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parent directory for all other directories </a:t>
                      </a:r>
                    </a:p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called as ROOT directory </a:t>
                      </a:r>
                    </a:p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represented by forward slash (/) </a:t>
                      </a:r>
                    </a:p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C:\ of windows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/root 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home directory for root user (super user) </a:t>
                      </a:r>
                    </a:p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provides working environment for root user </a:t>
                      </a:r>
                    </a:p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C:\Documents and Settings\Administrator</a:t>
                      </a:r>
                    </a:p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/home 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home directory for other users </a:t>
                      </a:r>
                    </a:p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provide working environment for other users (other than root) </a:t>
                      </a:r>
                    </a:p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c:\Documents and Settings\username</a:t>
                      </a:r>
                    </a:p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011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28600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FFC000"/>
                </a:solidFill>
                <a:latin typeface="Bodoni MT" panose="02070603080606020203" pitchFamily="18" charset="0"/>
              </a:rPr>
              <a:t> Linux Filesystem Hierarchy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418389"/>
              </p:ext>
            </p:extLst>
          </p:nvPr>
        </p:nvGraphicFramePr>
        <p:xfrm>
          <a:off x="1562100" y="1676400"/>
          <a:ext cx="9067800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5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00B0F0"/>
                          </a:solidFill>
                        </a:rPr>
                        <a:t>Directory Name 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F0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usr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default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softwares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are installed in /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usr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directory </a:t>
                      </a:r>
                    </a:p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(UNIX Sharable Resources) </a:t>
                      </a:r>
                    </a:p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c:\program files</a:t>
                      </a:r>
                    </a:p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/bin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contains commands used by all users </a:t>
                      </a:r>
                    </a:p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(Binary files)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sbin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contains commands used by only Super User (root) </a:t>
                      </a:r>
                    </a:p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(Super user's binary files)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var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containing variable data like mails, log files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041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nux File System Hierarchy – nepalisupp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371600"/>
            <a:ext cx="10687050" cy="506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" y="228600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FFC000"/>
                </a:solidFill>
                <a:latin typeface="Bodoni MT" panose="02070603080606020203" pitchFamily="18" charset="0"/>
              </a:rPr>
              <a:t> Linux Filesystem Hierarchy </a:t>
            </a:r>
          </a:p>
        </p:txBody>
      </p:sp>
    </p:spTree>
    <p:extLst>
      <p:ext uri="{BB962C8B-B14F-4D97-AF65-F5344CB8AC3E}">
        <p14:creationId xmlns:p14="http://schemas.microsoft.com/office/powerpoint/2010/main" val="54522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28600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FFC000"/>
                </a:solidFill>
                <a:latin typeface="Bodoni MT" panose="02070603080606020203" pitchFamily="18" charset="0"/>
              </a:rPr>
              <a:t> Linux Basic commands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968351"/>
              </p:ext>
            </p:extLst>
          </p:nvPr>
        </p:nvGraphicFramePr>
        <p:xfrm>
          <a:off x="1562100" y="1676400"/>
          <a:ext cx="9067800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5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00B0F0"/>
                          </a:solidFill>
                        </a:rPr>
                        <a:t>Command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F0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the current date and time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this month's calendar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uptime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current uptime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solidFill>
                            <a:schemeClr val="bg1"/>
                          </a:solidFill>
                        </a:rPr>
                        <a:t>Whoami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who you are logged in as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finger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information about user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Users / id 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Shows user information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man command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Shows manual of command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username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Shows your user name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who / w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display who is online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561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28600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FFC000"/>
                </a:solidFill>
                <a:latin typeface="Bodoni MT" panose="02070603080606020203" pitchFamily="18" charset="0"/>
              </a:rPr>
              <a:t> View files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967007"/>
              </p:ext>
            </p:extLst>
          </p:nvPr>
        </p:nvGraphicFramePr>
        <p:xfrm>
          <a:off x="1562100" y="1676400"/>
          <a:ext cx="9067800" cy="327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5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00B0F0"/>
                          </a:solidFill>
                        </a:rPr>
                        <a:t>Command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F0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ls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 directory</a:t>
                      </a:r>
                      <a:r>
                        <a:rPr lang="en-US" sz="1800" b="0" baseline="0" dirty="0">
                          <a:solidFill>
                            <a:schemeClr val="bg1"/>
                          </a:solidFill>
                        </a:rPr>
                        <a:t> listing 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 filename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view file content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view a file page by page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more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output the contents of </a:t>
                      </a:r>
                      <a:r>
                        <a:rPr lang="en-US" sz="1800" b="0" i="1" u="none" strike="noStrike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head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output the first 10 lines of </a:t>
                      </a:r>
                      <a:r>
                        <a:rPr lang="en-US" sz="1800" b="0" i="1" u="none" strike="noStrike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tail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output the last 10 lines of </a:t>
                      </a:r>
                      <a:r>
                        <a:rPr lang="en-US" sz="1800" b="0" i="1" u="none" strike="noStrike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page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display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file page by page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4220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28600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FFC000"/>
                </a:solidFill>
                <a:latin typeface="Bodoni MT" panose="02070603080606020203" pitchFamily="18" charset="0"/>
              </a:rPr>
              <a:t> Create &amp; Delete file/directory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342200"/>
              </p:ext>
            </p:extLst>
          </p:nvPr>
        </p:nvGraphicFramePr>
        <p:xfrm>
          <a:off x="1562100" y="1676400"/>
          <a:ext cx="90678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5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00B0F0"/>
                          </a:solidFill>
                        </a:rPr>
                        <a:t>Command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F0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touch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 create a 0 bites file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 &gt; filename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create</a:t>
                      </a:r>
                      <a:r>
                        <a:rPr lang="en-US" sz="1800" b="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file and allow to write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nano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create a file if filename doesn’t exist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vi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create a file if filename</a:t>
                      </a:r>
                      <a:r>
                        <a:rPr lang="en-US" sz="1800" b="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doesn’t exist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solidFill>
                            <a:schemeClr val="bg1"/>
                          </a:solidFill>
                        </a:rPr>
                        <a:t>rm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remove a file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solidFill>
                            <a:schemeClr val="bg1"/>
                          </a:solidFill>
                        </a:rPr>
                        <a:t>mkdir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Create a directory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solidFill>
                            <a:schemeClr val="bg1"/>
                          </a:solidFill>
                        </a:rPr>
                        <a:t>rmdir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Remove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empty directory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solidFill>
                            <a:schemeClr val="bg1"/>
                          </a:solidFill>
                        </a:rPr>
                        <a:t>rm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 -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</a:rPr>
                        <a:t>rf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Remove a directory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8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67171"/>
            <a:ext cx="12192000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500" b="1" dirty="0">
                <a:solidFill>
                  <a:srgbClr val="FFC000"/>
                </a:solidFill>
                <a:latin typeface="+mj-lt"/>
              </a:rPr>
              <a:t>Operating System</a:t>
            </a:r>
            <a:endParaRPr lang="en-US" sz="11500" b="1" dirty="0">
              <a:solidFill>
                <a:schemeClr val="bg1"/>
              </a:solidFill>
              <a:latin typeface="+mj-l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2676206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28600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FFC000"/>
                </a:solidFill>
                <a:latin typeface="Bodoni MT" panose="02070603080606020203" pitchFamily="18" charset="0"/>
              </a:rPr>
              <a:t>  Managing files or directories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471890"/>
              </p:ext>
            </p:extLst>
          </p:nvPr>
        </p:nvGraphicFramePr>
        <p:xfrm>
          <a:off x="1562100" y="1676400"/>
          <a:ext cx="90678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5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00B0F0"/>
                          </a:solidFill>
                        </a:rPr>
                        <a:t>Command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F0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cp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 Copy a file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mv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Move</a:t>
                      </a:r>
                      <a:r>
                        <a:rPr lang="en-US" sz="1800" b="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file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Find a</a:t>
                      </a:r>
                      <a:r>
                        <a:rPr lang="en-US" sz="1800" b="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file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grep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Search for a pattern in a file 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cd 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Switch between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directories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diff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Find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content difference in 2 files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solidFill>
                            <a:schemeClr val="bg1"/>
                          </a:solidFill>
                        </a:rPr>
                        <a:t>sed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search and replace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particular pattern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solidFill>
                            <a:schemeClr val="bg1"/>
                          </a:solidFill>
                        </a:rPr>
                        <a:t>chmod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Change file permissions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solidFill>
                            <a:schemeClr val="bg1"/>
                          </a:solidFill>
                        </a:rPr>
                        <a:t>chown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Change Ownershi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 of a file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file</a:t>
                      </a:r>
                      <a:r>
                        <a:rPr lang="en-US" sz="1800" b="1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Show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what kind of file it is 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0264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28600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FFC000"/>
                </a:solidFill>
                <a:latin typeface="Bodoni MT" panose="02070603080606020203" pitchFamily="18" charset="0"/>
              </a:rPr>
              <a:t>  System Management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02434"/>
              </p:ext>
            </p:extLst>
          </p:nvPr>
        </p:nvGraphicFramePr>
        <p:xfrm>
          <a:off x="1562100" y="1676400"/>
          <a:ext cx="90678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5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00B0F0"/>
                          </a:solidFill>
                        </a:rPr>
                        <a:t>Command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F0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history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baseline="0" dirty="0">
                          <a:solidFill>
                            <a:schemeClr val="bg1"/>
                          </a:solidFill>
                        </a:rPr>
                        <a:t> list all commands executed by a user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free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Free memory</a:t>
                      </a:r>
                      <a:r>
                        <a:rPr lang="en-US" sz="1800" b="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a server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/proc/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meminfo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Displays</a:t>
                      </a:r>
                      <a:r>
                        <a:rPr lang="en-US" sz="1800" b="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memory information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/proc/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</a:rPr>
                        <a:t>cpuinfo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Displays CPU information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solidFill>
                            <a:schemeClr val="bg1"/>
                          </a:solidFill>
                        </a:rPr>
                        <a:t>uname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 -a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show kernel information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du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show directory space usage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solidFill>
                            <a:schemeClr val="bg1"/>
                          </a:solidFill>
                        </a:rPr>
                        <a:t>whereis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show possible locations of </a:t>
                      </a:r>
                      <a:r>
                        <a:rPr lang="en-US" sz="1800" b="0" i="1" u="none" strike="noStrike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which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show which </a:t>
                      </a:r>
                      <a:r>
                        <a:rPr lang="en-US" sz="1800" b="0" i="1" u="none" strike="noStrike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app </a:t>
                      </a:r>
                      <a:r>
                        <a:rPr lang="en-US" sz="1800" b="0" i="0" u="none" strike="noStrike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will be run by default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733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28600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FFC000"/>
                </a:solidFill>
                <a:latin typeface="Bodoni MT" panose="02070603080606020203" pitchFamily="18" charset="0"/>
              </a:rPr>
              <a:t>  Networking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816373"/>
              </p:ext>
            </p:extLst>
          </p:nvPr>
        </p:nvGraphicFramePr>
        <p:xfrm>
          <a:off x="1562100" y="1676400"/>
          <a:ext cx="90678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5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00B0F0"/>
                          </a:solidFill>
                        </a:rPr>
                        <a:t>Command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F0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hostname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 lists</a:t>
                      </a:r>
                      <a:r>
                        <a:rPr lang="en-US" sz="1800" b="0" baseline="0" dirty="0">
                          <a:solidFill>
                            <a:schemeClr val="bg1"/>
                          </a:solidFill>
                        </a:rPr>
                        <a:t> host name of the server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Ping &lt;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</a:rPr>
                        <a:t>ip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&gt;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availability</a:t>
                      </a:r>
                      <a:r>
                        <a:rPr lang="en-US" sz="1800" b="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destination server over the network 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solidFill>
                            <a:schemeClr val="bg1"/>
                          </a:solidFill>
                        </a:rPr>
                        <a:t>wget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download packages/</a:t>
                      </a:r>
                      <a:r>
                        <a:rPr lang="en-US" sz="1800" b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softwars</a:t>
                      </a: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onto Linux</a:t>
                      </a:r>
                      <a:r>
                        <a:rPr lang="en-US" sz="1800" b="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system</a:t>
                      </a: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solidFill>
                            <a:schemeClr val="bg1"/>
                          </a:solidFill>
                        </a:rPr>
                        <a:t>ifconfig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lists IP</a:t>
                      </a:r>
                      <a:r>
                        <a:rPr lang="en-US" sz="1800" b="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address(</a:t>
                      </a:r>
                      <a:r>
                        <a:rPr lang="en-US" sz="1800" b="0" baseline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</a:t>
                      </a:r>
                      <a:r>
                        <a:rPr lang="en-US" sz="1800" b="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of the server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telnet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connect to remote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host / check port availability status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curl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application as  from browser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050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28600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FFC000"/>
                </a:solidFill>
                <a:latin typeface="Bodoni MT" panose="02070603080606020203" pitchFamily="18" charset="0"/>
              </a:rPr>
              <a:t>  Port Numbers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048994"/>
              </p:ext>
            </p:extLst>
          </p:nvPr>
        </p:nvGraphicFramePr>
        <p:xfrm>
          <a:off x="4341495" y="1790700"/>
          <a:ext cx="3509010" cy="327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00B0F0"/>
                          </a:solidFill>
                        </a:rPr>
                        <a:t>Port</a:t>
                      </a:r>
                      <a:r>
                        <a:rPr lang="en-US" sz="2800" b="1" baseline="0" dirty="0">
                          <a:solidFill>
                            <a:srgbClr val="00B0F0"/>
                          </a:solidFill>
                        </a:rPr>
                        <a:t> Number</a:t>
                      </a:r>
                      <a:endParaRPr lang="en-US" sz="28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F0"/>
                          </a:solidFill>
                        </a:rPr>
                        <a:t>Service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21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FTP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22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SSH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23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TELNET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SMTP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53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DNS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80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443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667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28600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FFC000"/>
                </a:solidFill>
                <a:latin typeface="Bodoni MT" panose="02070603080606020203" pitchFamily="18" charset="0"/>
              </a:rPr>
              <a:t>  Software Management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600200"/>
            <a:ext cx="11506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B0F0"/>
                </a:solidFill>
              </a:rPr>
              <a:t>yum</a:t>
            </a:r>
            <a:r>
              <a:rPr lang="en-US" sz="2400" dirty="0">
                <a:solidFill>
                  <a:schemeClr val="bg1"/>
                </a:solidFill>
              </a:rPr>
              <a:t> is the primary tool for getting, installing, deleting, querying, and managing </a:t>
            </a:r>
            <a:r>
              <a:rPr lang="en-US" sz="2400" dirty="0" err="1">
                <a:solidFill>
                  <a:schemeClr val="bg1"/>
                </a:solidFill>
              </a:rPr>
              <a:t>RedHat</a:t>
            </a:r>
            <a:r>
              <a:rPr lang="en-US" sz="2400" dirty="0">
                <a:solidFill>
                  <a:schemeClr val="bg1"/>
                </a:solidFill>
              </a:rPr>
              <a:t> Enterprise Linux RPM software packages from official </a:t>
            </a:r>
            <a:r>
              <a:rPr lang="en-US" sz="2400" dirty="0" err="1">
                <a:solidFill>
                  <a:schemeClr val="bg1"/>
                </a:solidFill>
              </a:rPr>
              <a:t>RedHat</a:t>
            </a:r>
            <a:r>
              <a:rPr lang="en-US" sz="2400" dirty="0">
                <a:solidFill>
                  <a:schemeClr val="bg1"/>
                </a:solidFill>
              </a:rPr>
              <a:t> software repositories, as well as other third-party repositories. </a:t>
            </a:r>
          </a:p>
          <a:p>
            <a:pPr>
              <a:lnSpc>
                <a:spcPct val="150000"/>
              </a:lnSpc>
            </a:pPr>
            <a:r>
              <a:rPr lang="en-US" sz="2400" b="1" u="sng" dirty="0">
                <a:solidFill>
                  <a:srgbClr val="00B0F0"/>
                </a:solidFill>
              </a:rPr>
              <a:t>Commands: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yum install &lt;package name&gt;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yum remove &lt;package name&gt;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yum update &lt;package name&gt;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yum info &lt;package name&gt;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yum list available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yum list installed </a:t>
            </a:r>
          </a:p>
        </p:txBody>
      </p:sp>
    </p:spTree>
    <p:extLst>
      <p:ext uri="{BB962C8B-B14F-4D97-AF65-F5344CB8AC3E}">
        <p14:creationId xmlns:p14="http://schemas.microsoft.com/office/powerpoint/2010/main" val="28002789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28600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FFC000"/>
                </a:solidFill>
                <a:latin typeface="Bodoni MT" panose="02070603080606020203" pitchFamily="18" charset="0"/>
              </a:rPr>
              <a:t>  Services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600200"/>
            <a:ext cx="115062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B0F0"/>
                </a:solidFill>
              </a:rPr>
              <a:t>service</a:t>
            </a:r>
            <a:r>
              <a:rPr lang="en-US" sz="2400" b="1" dirty="0">
                <a:solidFill>
                  <a:schemeClr val="bg1"/>
                </a:solidFill>
              </a:rPr>
              <a:t> - </a:t>
            </a:r>
            <a:r>
              <a:rPr lang="en-US" sz="2400" dirty="0">
                <a:solidFill>
                  <a:schemeClr val="bg1"/>
                </a:solidFill>
              </a:rPr>
              <a:t>This controls the starting and stopping of services </a:t>
            </a:r>
          </a:p>
          <a:p>
            <a:pPr>
              <a:lnSpc>
                <a:spcPct val="150000"/>
              </a:lnSpc>
            </a:pPr>
            <a:r>
              <a:rPr lang="en-US" sz="2400" b="1" dirty="0" err="1">
                <a:solidFill>
                  <a:srgbClr val="00B0F0"/>
                </a:solidFill>
              </a:rPr>
              <a:t>chkconfig</a:t>
            </a:r>
            <a:r>
              <a:rPr lang="en-US" sz="2400" b="1" dirty="0">
                <a:solidFill>
                  <a:srgbClr val="00B0F0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- </a:t>
            </a:r>
            <a:r>
              <a:rPr lang="en-US" sz="2400" dirty="0">
                <a:solidFill>
                  <a:schemeClr val="bg1"/>
                </a:solidFill>
              </a:rPr>
              <a:t>This controls which services are set to start on boot</a:t>
            </a:r>
          </a:p>
          <a:p>
            <a:pPr>
              <a:lnSpc>
                <a:spcPct val="150000"/>
              </a:lnSpc>
            </a:pPr>
            <a:endParaRPr lang="en-U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#service &lt;name of the service&gt; status </a:t>
            </a:r>
            <a:r>
              <a:rPr lang="en-US" sz="2000" dirty="0">
                <a:solidFill>
                  <a:schemeClr val="bg1"/>
                </a:solidFill>
              </a:rPr>
              <a:t>--- To check the status of the service 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#service &lt;name of the service&gt; start </a:t>
            </a:r>
            <a:r>
              <a:rPr lang="en-US" sz="2000" dirty="0">
                <a:solidFill>
                  <a:schemeClr val="bg1"/>
                </a:solidFill>
              </a:rPr>
              <a:t>--- To start the service </a:t>
            </a:r>
          </a:p>
          <a:p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#service &lt;name of the service &gt; stop </a:t>
            </a:r>
            <a:r>
              <a:rPr lang="en-US" sz="2000" dirty="0">
                <a:solidFill>
                  <a:schemeClr val="bg1"/>
                </a:solidFill>
              </a:rPr>
              <a:t>--- To stop a service </a:t>
            </a:r>
          </a:p>
          <a:p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#service &lt;name of the service&gt; reload </a:t>
            </a:r>
            <a:r>
              <a:rPr lang="en-US" sz="2000" dirty="0">
                <a:solidFill>
                  <a:schemeClr val="bg1"/>
                </a:solidFill>
              </a:rPr>
              <a:t>--- To reload the service </a:t>
            </a:r>
          </a:p>
          <a:p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#service &lt;name of the service&gt; restart </a:t>
            </a:r>
            <a:r>
              <a:rPr lang="en-US" sz="2000" dirty="0">
                <a:solidFill>
                  <a:schemeClr val="bg1"/>
                </a:solidFill>
              </a:rPr>
              <a:t>--- To restart the service</a:t>
            </a:r>
          </a:p>
          <a:p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 </a:t>
            </a:r>
          </a:p>
          <a:p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#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chkconfig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 --list </a:t>
            </a:r>
            <a:r>
              <a:rPr lang="en-US" sz="2000" dirty="0">
                <a:solidFill>
                  <a:schemeClr val="bg1"/>
                </a:solidFill>
              </a:rPr>
              <a:t>--- To check the availability of service </a:t>
            </a:r>
          </a:p>
          <a:p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#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chkconfig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 &lt;service&gt; on </a:t>
            </a:r>
            <a:r>
              <a:rPr lang="en-US" sz="2000" dirty="0">
                <a:solidFill>
                  <a:schemeClr val="bg1"/>
                </a:solidFill>
              </a:rPr>
              <a:t>--- To make the service available after restart </a:t>
            </a:r>
          </a:p>
          <a:p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#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chkconfig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 &lt;service&gt; off </a:t>
            </a:r>
            <a:r>
              <a:rPr lang="en-US" sz="2000" dirty="0">
                <a:solidFill>
                  <a:schemeClr val="bg1"/>
                </a:solidFill>
              </a:rPr>
              <a:t>--- To make the service unavailable after restart</a:t>
            </a:r>
          </a:p>
        </p:txBody>
      </p:sp>
    </p:spTree>
    <p:extLst>
      <p:ext uri="{BB962C8B-B14F-4D97-AF65-F5344CB8AC3E}">
        <p14:creationId xmlns:p14="http://schemas.microsoft.com/office/powerpoint/2010/main" val="24692814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28600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FFC000"/>
                </a:solidFill>
                <a:latin typeface="Bodoni MT" panose="02070603080606020203" pitchFamily="18" charset="0"/>
              </a:rPr>
              <a:t>  Process Management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694756"/>
              </p:ext>
            </p:extLst>
          </p:nvPr>
        </p:nvGraphicFramePr>
        <p:xfrm>
          <a:off x="1562100" y="3810000"/>
          <a:ext cx="9067800" cy="242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5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00B0F0"/>
                          </a:solidFill>
                        </a:rPr>
                        <a:t>Command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F0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solidFill>
                            <a:schemeClr val="bg1"/>
                          </a:solidFill>
                        </a:rPr>
                        <a:t>ps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 -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</a:rPr>
                        <a:t>ef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list the process which are running in the system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kill</a:t>
                      </a:r>
                      <a:r>
                        <a:rPr lang="en-US" sz="1800" b="1" baseline="0" dirty="0">
                          <a:solidFill>
                            <a:schemeClr val="bg1"/>
                          </a:solidFill>
                        </a:rPr>
                        <a:t> / kill -9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kill a process or service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solidFill>
                            <a:schemeClr val="bg1"/>
                          </a:solidFill>
                        </a:rPr>
                        <a:t>fg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run the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program in the foreground 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solidFill>
                            <a:schemeClr val="bg1"/>
                          </a:solidFill>
                        </a:rPr>
                        <a:t>bg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Run the service in the back group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top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List top 20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process which are consuming more CPU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" y="1600200"/>
            <a:ext cx="11506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When you start a program or running an application in Linux, it actually run as a process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A Linux process (a daemon), running in foreground or in the background, uses memory and CPU resources. </a:t>
            </a:r>
            <a:endParaRPr lang="en-U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4174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28600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FFC000"/>
                </a:solidFill>
                <a:latin typeface="Bodoni MT" panose="02070603080606020203" pitchFamily="18" charset="0"/>
              </a:rPr>
              <a:t>  Networking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600200"/>
            <a:ext cx="1150620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IP Address: </a:t>
            </a:r>
            <a:r>
              <a:rPr lang="en-US" sz="2400" dirty="0">
                <a:solidFill>
                  <a:schemeClr val="bg1"/>
                </a:solidFill>
              </a:rPr>
              <a:t>An IP address can be thought of as being similar to a phone number. Just as every person who communicates with a telephone is using a phone with a unique phone number, every computer that is on the Internet has a unique IP address. Not only on internet but within an organization every computer is assigned an IP address so that they can communicate with each other. 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Command: 	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ifconfig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 -a </a:t>
            </a:r>
          </a:p>
          <a:p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		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ip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addr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57219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28600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FFC000"/>
                </a:solidFill>
                <a:latin typeface="Bodoni MT" panose="02070603080606020203" pitchFamily="18" charset="0"/>
              </a:rPr>
              <a:t>  </a:t>
            </a:r>
            <a:r>
              <a:rPr lang="en-US" sz="6000" dirty="0" err="1">
                <a:solidFill>
                  <a:srgbClr val="FFC000"/>
                </a:solidFill>
                <a:latin typeface="Bodoni MT" panose="02070603080606020203" pitchFamily="18" charset="0"/>
              </a:rPr>
              <a:t>Runlevels</a:t>
            </a:r>
            <a:endParaRPr lang="en-US" sz="6000" dirty="0">
              <a:solidFill>
                <a:srgbClr val="FFC000"/>
              </a:solidFill>
              <a:latin typeface="Bodoni MT" panose="020706030806060202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600200"/>
            <a:ext cx="11506200" cy="5021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Looks at the /</a:t>
            </a:r>
            <a:r>
              <a:rPr lang="en-US" sz="2400" dirty="0" err="1">
                <a:solidFill>
                  <a:schemeClr val="bg1"/>
                </a:solidFill>
              </a:rPr>
              <a:t>etc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 err="1">
                <a:solidFill>
                  <a:schemeClr val="bg1"/>
                </a:solidFill>
              </a:rPr>
              <a:t>inittab</a:t>
            </a:r>
            <a:r>
              <a:rPr lang="en-US" sz="2400" dirty="0">
                <a:solidFill>
                  <a:schemeClr val="bg1"/>
                </a:solidFill>
              </a:rPr>
              <a:t> file to decide the Linux run level.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Following are the available run levels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0 – halt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1 – Single user mode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2 – Multiuser, without NFS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3 – Full multiuser mode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4 – unused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5 – X11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6 – reboot </a:t>
            </a:r>
          </a:p>
        </p:txBody>
      </p:sp>
    </p:spTree>
    <p:extLst>
      <p:ext uri="{BB962C8B-B14F-4D97-AF65-F5344CB8AC3E}">
        <p14:creationId xmlns:p14="http://schemas.microsoft.com/office/powerpoint/2010/main" val="1223131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28600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FFC000"/>
                </a:solidFill>
                <a:latin typeface="Bodoni MT" panose="02070603080606020203" pitchFamily="18" charset="0"/>
              </a:rPr>
              <a:t>  Archiving files or directories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736966"/>
              </p:ext>
            </p:extLst>
          </p:nvPr>
        </p:nvGraphicFramePr>
        <p:xfrm>
          <a:off x="1562100" y="1676400"/>
          <a:ext cx="90678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5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00B0F0"/>
                          </a:solidFill>
                        </a:rPr>
                        <a:t>Command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F0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gzip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 Create</a:t>
                      </a:r>
                      <a:r>
                        <a:rPr lang="en-US" sz="1800" b="0" baseline="0" dirty="0">
                          <a:solidFill>
                            <a:schemeClr val="bg1"/>
                          </a:solidFill>
                        </a:rPr>
                        <a:t> a compressed file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gunzip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Unzip</a:t>
                      </a:r>
                      <a:r>
                        <a:rPr lang="en-US" sz="1800" b="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file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extract tar</a:t>
                      </a:r>
                      <a:r>
                        <a:rPr lang="en-US" sz="1800" b="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file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410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38400" y="1617345"/>
            <a:ext cx="7315200" cy="3623310"/>
            <a:chOff x="2438400" y="28575"/>
            <a:chExt cx="7315200" cy="3623310"/>
          </a:xfrm>
        </p:grpSpPr>
        <p:pic>
          <p:nvPicPr>
            <p:cNvPr id="1026" name="Picture 2" descr="Linux PNG logo free downlo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0" y="28575"/>
              <a:ext cx="7315200" cy="36233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Linux PNG logo free download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08"/>
            <a:stretch/>
          </p:blipFill>
          <p:spPr bwMode="auto">
            <a:xfrm>
              <a:off x="5562600" y="28575"/>
              <a:ext cx="4191000" cy="36233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916395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28600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FFC000"/>
                </a:solidFill>
                <a:latin typeface="Bodoni MT" panose="02070603080606020203" pitchFamily="18" charset="0"/>
              </a:rPr>
              <a:t>  </a:t>
            </a:r>
            <a:r>
              <a:rPr lang="en-US" sz="6000" dirty="0" err="1">
                <a:solidFill>
                  <a:srgbClr val="FFC000"/>
                </a:solidFill>
                <a:latin typeface="Bodoni MT" panose="02070603080606020203" pitchFamily="18" charset="0"/>
              </a:rPr>
              <a:t>Crontab</a:t>
            </a:r>
            <a:endParaRPr lang="en-US" sz="6000" dirty="0">
              <a:solidFill>
                <a:srgbClr val="FFC000"/>
              </a:solidFill>
              <a:latin typeface="Bodoni MT" panose="020706030806060202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600200"/>
            <a:ext cx="11506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 any operating system, it is possible to create jobs that you want to reoccur. This process known as </a:t>
            </a:r>
            <a:r>
              <a:rPr lang="en-US" sz="2400" b="1" i="1" dirty="0">
                <a:solidFill>
                  <a:schemeClr val="bg1"/>
                </a:solidFill>
              </a:rPr>
              <a:t>job scheduling</a:t>
            </a:r>
            <a:r>
              <a:rPr lang="en-US" sz="2400" dirty="0">
                <a:solidFill>
                  <a:schemeClr val="bg1"/>
                </a:solidFill>
              </a:rPr>
              <a:t>, is usually done based on user-defined jobs. For </a:t>
            </a:r>
            <a:r>
              <a:rPr lang="en-US" sz="2400" dirty="0" err="1">
                <a:solidFill>
                  <a:schemeClr val="bg1"/>
                </a:solidFill>
              </a:rPr>
              <a:t>RedHat</a:t>
            </a:r>
            <a:r>
              <a:rPr lang="en-US" sz="2400" dirty="0">
                <a:solidFill>
                  <a:schemeClr val="bg1"/>
                </a:solidFill>
              </a:rPr>
              <a:t> or any other Linux, this process is handled by the </a:t>
            </a:r>
            <a:r>
              <a:rPr lang="en-US" sz="2400" dirty="0" err="1">
                <a:solidFill>
                  <a:schemeClr val="bg1"/>
                </a:solidFill>
              </a:rPr>
              <a:t>cron</a:t>
            </a:r>
            <a:r>
              <a:rPr lang="en-US" sz="2400" dirty="0">
                <a:solidFill>
                  <a:schemeClr val="bg1"/>
                </a:solidFill>
              </a:rPr>
              <a:t> service or a daemon called </a:t>
            </a:r>
            <a:r>
              <a:rPr lang="en-US" sz="2400" b="1" dirty="0" err="1">
                <a:solidFill>
                  <a:schemeClr val="bg1"/>
                </a:solidFill>
              </a:rPr>
              <a:t>crond</a:t>
            </a:r>
            <a:r>
              <a:rPr lang="en-US" sz="2400" dirty="0">
                <a:solidFill>
                  <a:schemeClr val="bg1"/>
                </a:solidFill>
              </a:rPr>
              <a:t>, which can be used to schedule tasks 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rgbClr val="00B0F0"/>
                </a:solidFill>
              </a:rPr>
              <a:t>Commands</a:t>
            </a:r>
            <a:r>
              <a:rPr lang="en-US" sz="2400" dirty="0">
                <a:solidFill>
                  <a:srgbClr val="00B0F0"/>
                </a:solidFill>
              </a:rPr>
              <a:t>:</a:t>
            </a: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crontab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 -l</a:t>
            </a:r>
          </a:p>
          <a:p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crontab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 -e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281118"/>
              </p:ext>
            </p:extLst>
          </p:nvPr>
        </p:nvGraphicFramePr>
        <p:xfrm>
          <a:off x="5029200" y="3270260"/>
          <a:ext cx="533019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4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3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00B0F0"/>
                          </a:solidFill>
                        </a:rPr>
                        <a:t>Field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F0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F0"/>
                          </a:solidFill>
                        </a:rPr>
                        <a:t>Allowed Value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MIN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Minute field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to 59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HOUR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Hour field 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to 23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DOM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of the month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1-31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MON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 field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1-12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DOW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of the week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0-6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CMD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any command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77610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28600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FFC000"/>
                </a:solidFill>
                <a:latin typeface="Bodoni MT" panose="02070603080606020203" pitchFamily="18" charset="0"/>
              </a:rPr>
              <a:t>  </a:t>
            </a:r>
            <a:r>
              <a:rPr lang="en-US" sz="6000" dirty="0" err="1">
                <a:solidFill>
                  <a:srgbClr val="FFC000"/>
                </a:solidFill>
                <a:latin typeface="Bodoni MT" panose="02070603080606020203" pitchFamily="18" charset="0"/>
              </a:rPr>
              <a:t>Crontab</a:t>
            </a:r>
            <a:r>
              <a:rPr lang="en-US" sz="6000" dirty="0">
                <a:solidFill>
                  <a:srgbClr val="FFC000"/>
                </a:solidFill>
                <a:latin typeface="Bodoni MT" panose="02070603080606020203" pitchFamily="18" charset="0"/>
              </a:rPr>
              <a:t> examples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600200"/>
            <a:ext cx="11506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Execute a job at 8:30  on everyday morning</a:t>
            </a:r>
          </a:p>
          <a:p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   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30 8 * * * Command</a:t>
            </a:r>
          </a:p>
          <a:p>
            <a:endParaRPr lang="en-US" sz="24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Execute a job at 2:00 PM on every Saturday</a:t>
            </a:r>
          </a:p>
          <a:p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   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00 14 * * 6 Command</a:t>
            </a:r>
          </a:p>
          <a:p>
            <a:endParaRPr lang="en-US" sz="24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Execute a job at 12:00 AM on 1st July</a:t>
            </a:r>
          </a:p>
          <a:p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   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00 00 01 06 * Command </a:t>
            </a:r>
          </a:p>
          <a:p>
            <a:endParaRPr lang="en-US" sz="24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Execute a job at 3:30 PM on Every month 25th </a:t>
            </a:r>
          </a:p>
          <a:p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   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30 15 25 * * Command </a:t>
            </a:r>
          </a:p>
          <a:p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   </a:t>
            </a:r>
            <a:endParaRPr lang="en-U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92D050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8385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28600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FFC000"/>
                </a:solidFill>
                <a:latin typeface="Bodoni MT" panose="02070603080606020203" pitchFamily="18" charset="0"/>
              </a:rPr>
              <a:t>  Copy file between servers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244263"/>
            <a:ext cx="1150620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00B0F0"/>
                </a:solidFill>
              </a:rPr>
              <a:t>Windows to Linux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Mobaxterm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 or 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winscp</a:t>
            </a:r>
            <a:b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</a:br>
            <a:endParaRPr lang="en-U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92D050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00B0F0"/>
                </a:solidFill>
              </a:rPr>
              <a:t>Linux to Linux</a:t>
            </a: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SCP (secure copy) is a command-line utility that allows you to securely copy files and directories between two systems.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scp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source_file_name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username@destination_host:destination_folder</a:t>
            </a:r>
            <a:endParaRPr lang="en-U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92D050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       </a:t>
            </a:r>
            <a:r>
              <a:rPr lang="en-US" sz="2400" dirty="0">
                <a:solidFill>
                  <a:schemeClr val="bg1"/>
                </a:solidFill>
              </a:rPr>
              <a:t>Example: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scp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 file1 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  <a:hlinkClick r:id="rId2"/>
              </a:rPr>
              <a:t>root@10.20.30.40:/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  <a:hlinkClick r:id="rId2"/>
              </a:rPr>
              <a:t>tmp</a:t>
            </a:r>
            <a:endParaRPr lang="en-U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92D050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		   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scp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  <a:hlinkClick r:id="rId2"/>
              </a:rPr>
              <a:t>root@10.20.30.40:/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  <a:hlinkClick r:id="rId2"/>
              </a:rPr>
              <a:t>tmp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 /home/ec2-user/</a:t>
            </a:r>
          </a:p>
          <a:p>
            <a:pPr>
              <a:lnSpc>
                <a:spcPct val="150000"/>
              </a:lnSpc>
            </a:pPr>
            <a:endParaRPr lang="en-U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92D050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6830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28600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FFC000"/>
                </a:solidFill>
                <a:latin typeface="Bodoni MT" panose="02070603080606020203" pitchFamily="18" charset="0"/>
              </a:rPr>
              <a:t>  Link Files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496795"/>
              </p:ext>
            </p:extLst>
          </p:nvPr>
        </p:nvGraphicFramePr>
        <p:xfrm>
          <a:off x="685801" y="3276600"/>
          <a:ext cx="10820399" cy="2698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164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00B0F0"/>
                          </a:solidFill>
                        </a:rPr>
                        <a:t>Soft link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F0"/>
                          </a:solidFill>
                        </a:rPr>
                        <a:t>Hard</a:t>
                      </a:r>
                      <a:r>
                        <a:rPr lang="en-US" sz="2800" b="1" baseline="0" dirty="0">
                          <a:solidFill>
                            <a:srgbClr val="00B0F0"/>
                          </a:solidFill>
                        </a:rPr>
                        <a:t> link</a:t>
                      </a:r>
                      <a:endParaRPr lang="en-US" sz="28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15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SHORTCUT FILE 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BACKUP FILE 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793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 of link file is equal to no. of characters in the name of original file 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 of both file is same 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407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original file is deleted, link is broken and data is lost 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original file is deleted then also link will contain data 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972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rgbClr val="92D050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Command: ln -s &lt;</a:t>
                      </a:r>
                      <a:r>
                        <a:rPr lang="en-US" sz="1800" kern="1200" dirty="0" err="1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rgbClr val="92D050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src_file</a:t>
                      </a:r>
                      <a:r>
                        <a:rPr lang="en-US" sz="1800" kern="12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rgbClr val="92D050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 &lt;</a:t>
                      </a:r>
                      <a:r>
                        <a:rPr lang="en-US" sz="1800" kern="1200" dirty="0" err="1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rgbClr val="92D050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dest_file</a:t>
                      </a:r>
                      <a:r>
                        <a:rPr lang="en-US" sz="1800" kern="12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rgbClr val="92D050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rgbClr val="92D050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Command: ln &lt;</a:t>
                      </a:r>
                      <a:r>
                        <a:rPr lang="en-US" sz="1800" kern="1200" dirty="0" err="1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rgbClr val="92D050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src_file</a:t>
                      </a:r>
                      <a:r>
                        <a:rPr lang="en-US" sz="1800" kern="12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rgbClr val="92D050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 &lt;</a:t>
                      </a:r>
                      <a:r>
                        <a:rPr lang="en-US" sz="1800" kern="1200" dirty="0" err="1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rgbClr val="92D050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dest_file</a:t>
                      </a:r>
                      <a:r>
                        <a:rPr lang="en-US" sz="1800" kern="12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rgbClr val="92D050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" y="1600200"/>
            <a:ext cx="12115799" cy="112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2">
              <a:spcBef>
                <a:spcPts val="1800"/>
              </a:spcBef>
            </a:pPr>
            <a:r>
              <a:rPr lang="en-US" sz="2400" spc="15" dirty="0">
                <a:solidFill>
                  <a:srgbClr val="FFFFFF"/>
                </a:solidFill>
                <a:latin typeface="Trebuchet MS"/>
              </a:rPr>
              <a:t>There are 2 types of link files.  </a:t>
            </a:r>
          </a:p>
          <a:p>
            <a:pPr marL="914400" lvl="2">
              <a:spcBef>
                <a:spcPts val="1800"/>
              </a:spcBef>
            </a:pPr>
            <a:r>
              <a:rPr lang="en-US" sz="2400" spc="15" dirty="0">
                <a:solidFill>
                  <a:srgbClr val="FFFFFF"/>
                </a:solidFill>
                <a:latin typeface="Trebuchet MS"/>
              </a:rPr>
              <a:t>	</a:t>
            </a:r>
            <a:r>
              <a:rPr lang="en-US" sz="2400" spc="15" dirty="0">
                <a:solidFill>
                  <a:srgbClr val="FFC000"/>
                </a:solidFill>
                <a:latin typeface="Trebuchet MS"/>
              </a:rPr>
              <a:t>Soft link </a:t>
            </a:r>
            <a:r>
              <a:rPr lang="en-US" sz="2400" spc="15" dirty="0">
                <a:solidFill>
                  <a:srgbClr val="FFFFFF"/>
                </a:solidFill>
                <a:latin typeface="Trebuchet MS"/>
              </a:rPr>
              <a:t>and </a:t>
            </a:r>
            <a:r>
              <a:rPr lang="en-US" sz="2400" spc="15" dirty="0">
                <a:solidFill>
                  <a:srgbClr val="FFC000"/>
                </a:solidFill>
                <a:latin typeface="Trebuchet MS"/>
              </a:rPr>
              <a:t>Hard link</a:t>
            </a:r>
            <a:r>
              <a:rPr lang="en-US" sz="2800" spc="15" dirty="0">
                <a:solidFill>
                  <a:srgbClr val="FFC000"/>
                </a:solidFill>
                <a:latin typeface="Trebuchet M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105923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28600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FFC000"/>
                </a:solidFill>
                <a:latin typeface="Bodoni MT" panose="02070603080606020203" pitchFamily="18" charset="0"/>
              </a:rPr>
              <a:t>  I/O Redirection 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1600200"/>
            <a:ext cx="11506200" cy="4659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Redirection is a process where we can copy the output of any command(s), file(s) into a new file. There are two ways of redirecting the output into a file.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Using </a:t>
            </a:r>
            <a:r>
              <a:rPr lang="en-US" sz="2400" b="1" dirty="0">
                <a:solidFill>
                  <a:srgbClr val="00B0F0"/>
                </a:solidFill>
              </a:rPr>
              <a:t>&gt;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or </a:t>
            </a:r>
            <a:r>
              <a:rPr lang="en-US" sz="2400" b="1" dirty="0">
                <a:solidFill>
                  <a:srgbClr val="00B0F0"/>
                </a:solidFill>
              </a:rPr>
              <a:t>&gt;&gt;</a:t>
            </a:r>
            <a:r>
              <a:rPr lang="en-US" sz="2400" b="1" dirty="0">
                <a:solidFill>
                  <a:schemeClr val="bg1"/>
                </a:solidFill>
              </a:rPr>
              <a:t> filename </a:t>
            </a:r>
            <a:r>
              <a:rPr lang="en-US" sz="2400" dirty="0">
                <a:solidFill>
                  <a:schemeClr val="bg1"/>
                </a:solidFill>
              </a:rPr>
              <a:t>after the command, and 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Examples: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	cat file1 &gt; file2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	cat file1 &gt;&gt; file2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	cat file1 file2 &gt; file3</a:t>
            </a:r>
          </a:p>
          <a:p>
            <a:pPr>
              <a:lnSpc>
                <a:spcPct val="150000"/>
              </a:lnSpc>
            </a:pPr>
            <a:endParaRPr lang="en-U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92D050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503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28600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FFC000"/>
                </a:solidFill>
                <a:latin typeface="Bodoni MT" panose="02070603080606020203" pitchFamily="18" charset="0"/>
              </a:rPr>
              <a:t>  SSH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600200"/>
            <a:ext cx="11506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The SSH protocol (also referred to as Secure Shell) is a method for secure remote login from one computer to another. It provides several alternative options for strong authentication, and it protects the communications security and integrity with strong encryption.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rgbClr val="00B0F0"/>
                </a:solidFill>
              </a:rPr>
              <a:t>Port Number 	: </a:t>
            </a:r>
            <a:r>
              <a:rPr lang="en-US" sz="2400" dirty="0">
                <a:solidFill>
                  <a:schemeClr val="bg1"/>
                </a:solidFill>
              </a:rPr>
              <a:t>	22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rgbClr val="00B0F0"/>
                </a:solidFill>
              </a:rPr>
              <a:t>Daemon 	: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err="1">
                <a:solidFill>
                  <a:schemeClr val="bg1"/>
                </a:solidFill>
              </a:rPr>
              <a:t>sshd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err="1">
                <a:solidFill>
                  <a:srgbClr val="00B0F0"/>
                </a:solidFill>
              </a:rPr>
              <a:t>Conf</a:t>
            </a:r>
            <a:r>
              <a:rPr lang="en-US" sz="2400" dirty="0">
                <a:solidFill>
                  <a:srgbClr val="00B0F0"/>
                </a:solidFill>
              </a:rPr>
              <a:t> file	: </a:t>
            </a:r>
            <a:r>
              <a:rPr lang="en-US" sz="2400" dirty="0">
                <a:solidFill>
                  <a:schemeClr val="bg1"/>
                </a:solidFill>
              </a:rPr>
              <a:t>	/</a:t>
            </a:r>
            <a:r>
              <a:rPr lang="en-US" sz="2400" dirty="0" err="1">
                <a:solidFill>
                  <a:schemeClr val="bg1"/>
                </a:solidFill>
              </a:rPr>
              <a:t>etc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 err="1">
                <a:solidFill>
                  <a:schemeClr val="bg1"/>
                </a:solidFill>
              </a:rPr>
              <a:t>ssh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 err="1">
                <a:solidFill>
                  <a:schemeClr val="bg1"/>
                </a:solidFill>
              </a:rPr>
              <a:t>sshd_config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1452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28600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FFC000"/>
                </a:solidFill>
                <a:latin typeface="Bodoni MT" panose="02070603080606020203" pitchFamily="18" charset="0"/>
              </a:rPr>
              <a:t>  HTTP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600200"/>
            <a:ext cx="11506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rgbClr val="00B0F0"/>
                </a:solidFill>
              </a:rPr>
              <a:t>Port Number 	: </a:t>
            </a:r>
            <a:r>
              <a:rPr lang="en-US" sz="2400" dirty="0">
                <a:solidFill>
                  <a:schemeClr val="bg1"/>
                </a:solidFill>
              </a:rPr>
              <a:t>	80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rgbClr val="00B0F0"/>
                </a:solidFill>
              </a:rPr>
              <a:t>Daemon 	: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err="1">
                <a:solidFill>
                  <a:schemeClr val="bg1"/>
                </a:solidFill>
              </a:rPr>
              <a:t>httpd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err="1">
                <a:solidFill>
                  <a:srgbClr val="00B0F0"/>
                </a:solidFill>
              </a:rPr>
              <a:t>Conf</a:t>
            </a:r>
            <a:r>
              <a:rPr lang="en-US" sz="2400" dirty="0">
                <a:solidFill>
                  <a:srgbClr val="00B0F0"/>
                </a:solidFill>
              </a:rPr>
              <a:t> file	: </a:t>
            </a:r>
            <a:r>
              <a:rPr lang="en-US" sz="2400" dirty="0">
                <a:solidFill>
                  <a:schemeClr val="bg1"/>
                </a:solidFill>
              </a:rPr>
              <a:t>	/</a:t>
            </a:r>
            <a:r>
              <a:rPr lang="en-US" sz="2400" dirty="0" err="1">
                <a:solidFill>
                  <a:schemeClr val="bg1"/>
                </a:solidFill>
              </a:rPr>
              <a:t>etc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 err="1">
                <a:solidFill>
                  <a:schemeClr val="bg1"/>
                </a:solidFill>
              </a:rPr>
              <a:t>httpd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 err="1">
                <a:solidFill>
                  <a:schemeClr val="bg1"/>
                </a:solidFill>
              </a:rPr>
              <a:t>conf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 err="1">
                <a:solidFill>
                  <a:schemeClr val="bg1"/>
                </a:solidFill>
              </a:rPr>
              <a:t>httpd.conf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9367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28600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FFC000"/>
                </a:solidFill>
                <a:latin typeface="Bodoni MT" panose="02070603080606020203" pitchFamily="18" charset="0"/>
              </a:rPr>
              <a:t>  File Permissions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1600200"/>
            <a:ext cx="1150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 Access modes are different on file and directory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55311" y="3200400"/>
          <a:ext cx="8481378" cy="166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7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5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00B0F0"/>
                          </a:solidFill>
                        </a:rPr>
                        <a:t>permission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F0"/>
                          </a:solidFill>
                        </a:rPr>
                        <a:t>Files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F0"/>
                          </a:solidFill>
                        </a:rPr>
                        <a:t>Directory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the file 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'ls' the contents of 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w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Write, edit, append, delete file 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Add/Del/Rename contents of 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run a command/shell script 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enter into 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using 'cd' 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3382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28600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FFC000"/>
                </a:solidFill>
                <a:latin typeface="Bodoni MT" panose="02070603080606020203" pitchFamily="18" charset="0"/>
              </a:rPr>
              <a:t>  File types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136947"/>
              </p:ext>
            </p:extLst>
          </p:nvPr>
        </p:nvGraphicFramePr>
        <p:xfrm>
          <a:off x="1562100" y="1676400"/>
          <a:ext cx="906780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5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00B0F0"/>
                          </a:solidFill>
                        </a:rPr>
                        <a:t>Symbol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F0"/>
                          </a:solidFill>
                        </a:rPr>
                        <a:t>Type</a:t>
                      </a:r>
                      <a:r>
                        <a:rPr lang="en-US" sz="2800" b="1" baseline="0" dirty="0">
                          <a:solidFill>
                            <a:srgbClr val="00B0F0"/>
                          </a:solidFill>
                        </a:rPr>
                        <a:t> of file</a:t>
                      </a:r>
                      <a:endParaRPr lang="en-US" sz="28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 Normal</a:t>
                      </a:r>
                      <a:r>
                        <a:rPr lang="en-US" sz="1800" b="0" baseline="0" dirty="0">
                          <a:solidFill>
                            <a:schemeClr val="bg1"/>
                          </a:solidFill>
                        </a:rPr>
                        <a:t> file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Block file (</a:t>
                      </a:r>
                      <a:r>
                        <a:rPr lang="en-US" sz="1800" b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Hard</a:t>
                      </a:r>
                      <a:r>
                        <a:rPr lang="en-US" sz="1800" b="0" baseline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disk</a:t>
                      </a:r>
                      <a:r>
                        <a:rPr lang="en-US" sz="1800" b="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Floppy disk)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Character file</a:t>
                      </a:r>
                      <a:r>
                        <a:rPr lang="en-US" sz="1800" b="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(Keyboard, Mouse)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Directory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l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link files (short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cut)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843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28600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FFC000"/>
                </a:solidFill>
                <a:latin typeface="Bodoni MT" panose="02070603080606020203" pitchFamily="18" charset="0"/>
              </a:rPr>
              <a:t>  Grep command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1600200"/>
            <a:ext cx="11506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spc="15" dirty="0">
                <a:solidFill>
                  <a:srgbClr val="FFFFFF"/>
                </a:solidFill>
                <a:latin typeface="Trebuchet MS"/>
              </a:rPr>
              <a:t>Grep stands for </a:t>
            </a:r>
            <a:r>
              <a:rPr lang="en-US" sz="2400" spc="15" dirty="0">
                <a:solidFill>
                  <a:srgbClr val="00B0F0"/>
                </a:solidFill>
                <a:latin typeface="Trebuchet MS"/>
              </a:rPr>
              <a:t>Global Regular Expression Print</a:t>
            </a:r>
            <a:r>
              <a:rPr lang="en-US" sz="2400" spc="15" dirty="0">
                <a:solidFill>
                  <a:srgbClr val="FFFFFF"/>
                </a:solidFill>
                <a:latin typeface="Trebuchet MS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2400" spc="15" dirty="0">
                <a:solidFill>
                  <a:srgbClr val="FFFFFF"/>
                </a:solidFill>
                <a:latin typeface="Trebuchet MS"/>
              </a:rPr>
              <a:t>It is used to pick out the required expression from the file and print the output. </a:t>
            </a:r>
          </a:p>
          <a:p>
            <a:pPr>
              <a:lnSpc>
                <a:spcPct val="150000"/>
              </a:lnSpc>
            </a:pPr>
            <a:endParaRPr lang="en-US" sz="24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FFC000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C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Syntax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: grep &lt;patron&gt; filename</a:t>
            </a:r>
            <a:endParaRPr lang="en-US" sz="2400" spc="15" dirty="0">
              <a:solidFill>
                <a:srgbClr val="FFFFF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32960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38400" y="1617345"/>
            <a:ext cx="7315200" cy="3623310"/>
            <a:chOff x="2438400" y="28575"/>
            <a:chExt cx="7315200" cy="3623310"/>
          </a:xfrm>
        </p:grpSpPr>
        <p:pic>
          <p:nvPicPr>
            <p:cNvPr id="1026" name="Picture 2" descr="Linux PNG logo free downlo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0" y="28575"/>
              <a:ext cx="7315200" cy="36233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Linux PNG logo free download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08"/>
            <a:stretch/>
          </p:blipFill>
          <p:spPr bwMode="auto">
            <a:xfrm>
              <a:off x="5562600" y="28575"/>
              <a:ext cx="4191000" cy="36233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itle 1"/>
          <p:cNvSpPr txBox="1">
            <a:spLocks/>
          </p:cNvSpPr>
          <p:nvPr/>
        </p:nvSpPr>
        <p:spPr>
          <a:xfrm>
            <a:off x="800100" y="2819400"/>
            <a:ext cx="10591800" cy="357893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9600" b="1" spc="100" dirty="0">
                <a:solidFill>
                  <a:srgbClr val="00B0F0"/>
                </a:solidFill>
                <a:latin typeface="Trebuchet MS"/>
                <a:cs typeface="Trebuchet MS"/>
              </a:rPr>
              <a:t>For Cloud &amp; DevOps Engineers</a:t>
            </a:r>
          </a:p>
        </p:txBody>
      </p:sp>
    </p:spTree>
    <p:extLst>
      <p:ext uri="{BB962C8B-B14F-4D97-AF65-F5344CB8AC3E}">
        <p14:creationId xmlns:p14="http://schemas.microsoft.com/office/powerpoint/2010/main" val="122197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44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28600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FFC000"/>
                </a:solidFill>
                <a:latin typeface="Bodoni MT" panose="02070603080606020203" pitchFamily="18" charset="0"/>
              </a:rPr>
              <a:t>  </a:t>
            </a:r>
            <a:r>
              <a:rPr lang="en-US" sz="6000" dirty="0" err="1">
                <a:solidFill>
                  <a:srgbClr val="FFC000"/>
                </a:solidFill>
                <a:latin typeface="Bodoni MT" panose="02070603080606020203" pitchFamily="18" charset="0"/>
              </a:rPr>
              <a:t>Sed</a:t>
            </a:r>
            <a:r>
              <a:rPr lang="en-US" sz="6000" dirty="0">
                <a:solidFill>
                  <a:srgbClr val="FFC000"/>
                </a:solidFill>
                <a:latin typeface="Bodoni MT" panose="02070603080606020203" pitchFamily="18" charset="0"/>
              </a:rPr>
              <a:t> command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1600200"/>
            <a:ext cx="115062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stands for </a:t>
            </a:r>
            <a:r>
              <a:rPr lang="en-US" sz="2400" b="1" dirty="0">
                <a:solidFill>
                  <a:srgbClr val="00B0F0"/>
                </a:solidFill>
              </a:rPr>
              <a:t>stream editor</a:t>
            </a:r>
            <a:r>
              <a:rPr lang="en-US" sz="2400" dirty="0">
                <a:solidFill>
                  <a:schemeClr val="bg1"/>
                </a:solidFill>
              </a:rPr>
              <a:t>, which is used to search a word in the file and replace it with the word required to be in the output.</a:t>
            </a:r>
          </a:p>
          <a:p>
            <a:pPr>
              <a:lnSpc>
                <a:spcPct val="150000"/>
              </a:lnSpc>
            </a:pPr>
            <a:r>
              <a:rPr lang="en-US" sz="2400" b="1" u="sng" dirty="0">
                <a:solidFill>
                  <a:srgbClr val="00B0F0"/>
                </a:solidFill>
              </a:rPr>
              <a:t>Note: </a:t>
            </a:r>
            <a:r>
              <a:rPr lang="en-US" sz="2400" dirty="0">
                <a:solidFill>
                  <a:schemeClr val="bg1"/>
                </a:solidFill>
              </a:rPr>
              <a:t>it will only modify the output, but there will be no change in the original file.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</a:rPr>
              <a:t>Examples: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sed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 's/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old_text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/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new_text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/' 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file_name</a:t>
            </a:r>
            <a:endParaRPr lang="en-U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92D050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sed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 's/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old_text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/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new_text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/g' 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file_name</a:t>
            </a:r>
            <a:endParaRPr lang="en-U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92D050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sed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 -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 's/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old_text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/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new_text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/' 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file_name</a:t>
            </a:r>
            <a:endParaRPr lang="en-U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92D050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sed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 -n '5,10p' 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file_name</a:t>
            </a:r>
            <a:endParaRPr lang="en-U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92D050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sed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 '10,20d' 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file_name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354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28600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FFC000"/>
                </a:solidFill>
                <a:latin typeface="Bodoni MT" panose="02070603080606020203" pitchFamily="18" charset="0"/>
              </a:rPr>
              <a:t>  find command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1447800"/>
            <a:ext cx="1150620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find </a:t>
            </a:r>
            <a:r>
              <a:rPr lang="en-US" sz="2400" dirty="0">
                <a:solidFill>
                  <a:schemeClr val="bg1"/>
                </a:solidFill>
              </a:rPr>
              <a:t>command is used to </a:t>
            </a:r>
            <a:r>
              <a:rPr lang="en-US" sz="2400" dirty="0">
                <a:solidFill>
                  <a:srgbClr val="00B0F0"/>
                </a:solidFill>
              </a:rPr>
              <a:t>find the files or directory’s path</a:t>
            </a:r>
            <a:r>
              <a:rPr lang="en-US" sz="2400" dirty="0">
                <a:solidFill>
                  <a:schemeClr val="bg1"/>
                </a:solidFill>
              </a:rPr>
              <a:t>, it is exactly like the find option in windows where you can search for a file.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Syntax: find / –option filename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023534"/>
              </p:ext>
            </p:extLst>
          </p:nvPr>
        </p:nvGraphicFramePr>
        <p:xfrm>
          <a:off x="3405663" y="4038600"/>
          <a:ext cx="5380673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4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00B0F0"/>
                          </a:solidFill>
                        </a:rPr>
                        <a:t>Option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F0"/>
                          </a:solidFill>
                        </a:rPr>
                        <a:t>Usage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searching a file with its name 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-user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files whose owner is a particular user 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-group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files belonging to particular group 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2633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28600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FFC000"/>
                </a:solidFill>
                <a:latin typeface="Bodoni MT" panose="02070603080606020203" pitchFamily="18" charset="0"/>
              </a:rPr>
              <a:t>  File Permissions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1600200"/>
            <a:ext cx="11506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 Permissions are applied at 3 levels</a:t>
            </a:r>
          </a:p>
          <a:p>
            <a:pPr marL="800072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F0"/>
                </a:solidFill>
              </a:rPr>
              <a:t>Owner or User level</a:t>
            </a:r>
          </a:p>
          <a:p>
            <a:pPr marL="800072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F0"/>
                </a:solidFill>
              </a:rPr>
              <a:t>Group level</a:t>
            </a:r>
          </a:p>
          <a:p>
            <a:pPr marL="800072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F0"/>
                </a:solidFill>
              </a:rPr>
              <a:t>Others level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Permissions are applied in 3 ways</a:t>
            </a:r>
          </a:p>
          <a:p>
            <a:pPr marL="800072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F0"/>
                </a:solidFill>
              </a:rPr>
              <a:t>r – Read only</a:t>
            </a:r>
          </a:p>
          <a:p>
            <a:pPr marL="800072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F0"/>
                </a:solidFill>
              </a:rPr>
              <a:t>w – Write/Edit/Append/Delete</a:t>
            </a:r>
          </a:p>
          <a:p>
            <a:pPr marL="800072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F0"/>
                </a:solidFill>
              </a:rPr>
              <a:t>x – Execute/Run 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0803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28600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FFC000"/>
                </a:solidFill>
                <a:latin typeface="Bodoni MT" panose="02070603080606020203" pitchFamily="18" charset="0"/>
              </a:rPr>
              <a:t>  File Permissions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1600200"/>
            <a:ext cx="1150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 Access modes are different on file and directory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606529"/>
              </p:ext>
            </p:extLst>
          </p:nvPr>
        </p:nvGraphicFramePr>
        <p:xfrm>
          <a:off x="1855311" y="3200400"/>
          <a:ext cx="8481378" cy="166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7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5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00B0F0"/>
                          </a:solidFill>
                        </a:rPr>
                        <a:t>permission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F0"/>
                          </a:solidFill>
                        </a:rPr>
                        <a:t>Files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F0"/>
                          </a:solidFill>
                        </a:rPr>
                        <a:t>Directory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the file 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'ls' the contents of 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w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Write, edit, append, delete file 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Add/Del/Rename contents of 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run a command/shell script 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enter into 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using 'cd' 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8543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33400" y="3121551"/>
            <a:ext cx="14478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" y="228600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FFC000"/>
                </a:solidFill>
                <a:latin typeface="Bodoni MT" panose="02070603080606020203" pitchFamily="18" charset="0"/>
              </a:rPr>
              <a:t>  File Permissions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1441877"/>
            <a:ext cx="1158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Unix/Linux files have </a:t>
            </a:r>
            <a:r>
              <a:rPr lang="en-US" sz="2400" dirty="0">
                <a:solidFill>
                  <a:srgbClr val="00B0F0"/>
                </a:solidFill>
              </a:rPr>
              <a:t>8 attributes </a:t>
            </a:r>
            <a:r>
              <a:rPr lang="en-US" sz="2400" dirty="0">
                <a:solidFill>
                  <a:schemeClr val="bg1"/>
                </a:solidFill>
              </a:rPr>
              <a:t>that can be seen with </a:t>
            </a:r>
            <a:r>
              <a:rPr lang="en-US" sz="2400" b="1" dirty="0">
                <a:solidFill>
                  <a:srgbClr val="00B0F0"/>
                </a:solidFill>
              </a:rPr>
              <a:t>ls -l </a:t>
            </a:r>
            <a:r>
              <a:rPr lang="en-US" sz="2400" dirty="0">
                <a:solidFill>
                  <a:schemeClr val="bg1"/>
                </a:solidFill>
              </a:rPr>
              <a:t>command.</a:t>
            </a:r>
          </a:p>
          <a:p>
            <a:pPr>
              <a:lnSpc>
                <a:spcPct val="150000"/>
              </a:lnSpc>
            </a:pP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$ ls -l</a:t>
            </a:r>
          </a:p>
          <a:p>
            <a:pPr indent="-457200">
              <a:lnSpc>
                <a:spcPct val="150000"/>
              </a:lnSpc>
            </a:pPr>
            <a:r>
              <a:rPr lang="en-US" sz="2400" dirty="0">
                <a:solidFill>
                  <a:srgbClr val="92D050"/>
                </a:solidFill>
              </a:rPr>
              <a:t>   </a:t>
            </a:r>
            <a:r>
              <a:rPr lang="en-US" sz="2400" dirty="0">
                <a:solidFill>
                  <a:schemeClr val="bg1"/>
                </a:solidFill>
              </a:rPr>
              <a:t>-</a:t>
            </a:r>
            <a:r>
              <a:rPr lang="en-US" sz="2400" dirty="0" err="1">
                <a:solidFill>
                  <a:schemeClr val="bg1"/>
                </a:solidFill>
              </a:rPr>
              <a:t>rw</a:t>
            </a:r>
            <a:r>
              <a:rPr lang="en-US" sz="2400" dirty="0">
                <a:solidFill>
                  <a:schemeClr val="bg1"/>
                </a:solidFill>
              </a:rPr>
              <a:t>-r--r-- 	1 	root	  root	8 	May  7 	20:29 		file1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895474" y="3699138"/>
            <a:ext cx="1304926" cy="8617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276600" y="4520386"/>
            <a:ext cx="4509055" cy="1107996"/>
            <a:chOff x="3124200" y="4572000"/>
            <a:chExt cx="4509055" cy="1107996"/>
          </a:xfrm>
        </p:grpSpPr>
        <p:sp>
          <p:nvSpPr>
            <p:cNvPr id="15" name="Rectangle 14"/>
            <p:cNvSpPr/>
            <p:nvPr/>
          </p:nvSpPr>
          <p:spPr>
            <a:xfrm>
              <a:off x="3190875" y="4848225"/>
              <a:ext cx="466725" cy="6477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105401" y="4848225"/>
              <a:ext cx="1295400" cy="6477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24200" y="4572000"/>
              <a:ext cx="4509055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92D050"/>
                  </a:solidFill>
                </a:rPr>
                <a:t> </a:t>
              </a:r>
              <a:r>
                <a:rPr lang="en-US" sz="6600" dirty="0">
                  <a:solidFill>
                    <a:schemeClr val="bg1"/>
                  </a:solidFill>
                </a:rPr>
                <a:t>- </a:t>
              </a:r>
              <a:r>
                <a:rPr lang="en-US" sz="6600" dirty="0" err="1">
                  <a:solidFill>
                    <a:schemeClr val="bg1"/>
                  </a:solidFill>
                </a:rPr>
                <a:t>rwx</a:t>
              </a:r>
              <a:r>
                <a:rPr lang="en-US" sz="6600" dirty="0">
                  <a:solidFill>
                    <a:schemeClr val="bg1"/>
                  </a:solidFill>
                </a:rPr>
                <a:t> </a:t>
              </a:r>
              <a:r>
                <a:rPr lang="en-US" sz="6600" dirty="0" err="1">
                  <a:solidFill>
                    <a:schemeClr val="bg1"/>
                  </a:solidFill>
                </a:rPr>
                <a:t>rw</a:t>
              </a:r>
              <a:r>
                <a:rPr lang="en-US" sz="6600" dirty="0">
                  <a:solidFill>
                    <a:schemeClr val="bg1"/>
                  </a:solidFill>
                </a:rPr>
                <a:t>- r-- </a:t>
              </a:r>
              <a:endParaRPr lang="en-US" sz="60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90875" y="4848225"/>
              <a:ext cx="4200525" cy="6477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967037" y="5430128"/>
            <a:ext cx="1219200" cy="1051962"/>
            <a:chOff x="2967037" y="5430128"/>
            <a:chExt cx="1219200" cy="1051962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3576637" y="5430128"/>
              <a:ext cx="0" cy="594762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ounded Rectangle 25"/>
            <p:cNvSpPr/>
            <p:nvPr/>
          </p:nvSpPr>
          <p:spPr>
            <a:xfrm>
              <a:off x="2967037" y="6024890"/>
              <a:ext cx="121920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Type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505201" y="3774787"/>
            <a:ext cx="2023544" cy="1021825"/>
            <a:chOff x="3505201" y="3774787"/>
            <a:chExt cx="2023544" cy="1021825"/>
          </a:xfrm>
        </p:grpSpPr>
        <p:cxnSp>
          <p:nvCxnSpPr>
            <p:cNvPr id="32" name="Straight Arrow Connector 31"/>
            <p:cNvCxnSpPr/>
            <p:nvPr/>
          </p:nvCxnSpPr>
          <p:spPr>
            <a:xfrm flipH="1" flipV="1">
              <a:off x="4516973" y="4267200"/>
              <a:ext cx="12683" cy="529412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ounded Rectangle 35"/>
            <p:cNvSpPr/>
            <p:nvPr/>
          </p:nvSpPr>
          <p:spPr>
            <a:xfrm>
              <a:off x="3505201" y="3774787"/>
              <a:ext cx="2023544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Owner Permissions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572001" y="5444311"/>
            <a:ext cx="2743199" cy="1086073"/>
            <a:chOff x="2205037" y="5430128"/>
            <a:chExt cx="2743199" cy="1086073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3576637" y="5430128"/>
              <a:ext cx="0" cy="594762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ed Rectangle 39"/>
            <p:cNvSpPr/>
            <p:nvPr/>
          </p:nvSpPr>
          <p:spPr>
            <a:xfrm>
              <a:off x="2205037" y="6059001"/>
              <a:ext cx="2743199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Primary Group Permissions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943600" y="3784981"/>
            <a:ext cx="2023544" cy="1021825"/>
            <a:chOff x="3505201" y="3774787"/>
            <a:chExt cx="2023544" cy="1021825"/>
          </a:xfrm>
        </p:grpSpPr>
        <p:cxnSp>
          <p:nvCxnSpPr>
            <p:cNvPr id="43" name="Straight Arrow Connector 42"/>
            <p:cNvCxnSpPr/>
            <p:nvPr/>
          </p:nvCxnSpPr>
          <p:spPr>
            <a:xfrm flipH="1" flipV="1">
              <a:off x="4516973" y="4267200"/>
              <a:ext cx="12683" cy="529412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ounded Rectangle 43"/>
            <p:cNvSpPr/>
            <p:nvPr/>
          </p:nvSpPr>
          <p:spPr>
            <a:xfrm>
              <a:off x="3505201" y="3774787"/>
              <a:ext cx="2023544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Others Permissions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903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33400" y="3121551"/>
            <a:ext cx="14478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" y="228600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FFC000"/>
                </a:solidFill>
                <a:latin typeface="Bodoni MT" panose="02070603080606020203" pitchFamily="18" charset="0"/>
              </a:rPr>
              <a:t>  File Permissions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1441877"/>
            <a:ext cx="1158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Unix/Linux files have </a:t>
            </a:r>
            <a:r>
              <a:rPr lang="en-US" sz="2400" dirty="0">
                <a:solidFill>
                  <a:srgbClr val="00B0F0"/>
                </a:solidFill>
              </a:rPr>
              <a:t>8 attributes </a:t>
            </a:r>
            <a:r>
              <a:rPr lang="en-US" sz="2400" dirty="0">
                <a:solidFill>
                  <a:schemeClr val="bg1"/>
                </a:solidFill>
              </a:rPr>
              <a:t>that can be seen with </a:t>
            </a:r>
            <a:r>
              <a:rPr lang="en-US" sz="2400" b="1" dirty="0">
                <a:solidFill>
                  <a:srgbClr val="00B0F0"/>
                </a:solidFill>
              </a:rPr>
              <a:t>ls -l </a:t>
            </a:r>
            <a:r>
              <a:rPr lang="en-US" sz="2400" dirty="0">
                <a:solidFill>
                  <a:schemeClr val="bg1"/>
                </a:solidFill>
              </a:rPr>
              <a:t>command.</a:t>
            </a:r>
          </a:p>
          <a:p>
            <a:pPr>
              <a:lnSpc>
                <a:spcPct val="150000"/>
              </a:lnSpc>
            </a:pP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$ ls -l</a:t>
            </a:r>
          </a:p>
          <a:p>
            <a:pPr indent="-457200">
              <a:lnSpc>
                <a:spcPct val="150000"/>
              </a:lnSpc>
            </a:pPr>
            <a:r>
              <a:rPr lang="en-US" sz="2400" dirty="0">
                <a:solidFill>
                  <a:srgbClr val="92D050"/>
                </a:solidFill>
              </a:rPr>
              <a:t>   </a:t>
            </a:r>
            <a:r>
              <a:rPr lang="en-US" sz="2400" dirty="0">
                <a:solidFill>
                  <a:schemeClr val="bg1"/>
                </a:solidFill>
              </a:rPr>
              <a:t>-</a:t>
            </a:r>
            <a:r>
              <a:rPr lang="en-US" sz="2400" dirty="0" err="1">
                <a:solidFill>
                  <a:schemeClr val="bg1"/>
                </a:solidFill>
              </a:rPr>
              <a:t>rw</a:t>
            </a:r>
            <a:r>
              <a:rPr lang="en-US" sz="2400" dirty="0">
                <a:solidFill>
                  <a:schemeClr val="bg1"/>
                </a:solidFill>
              </a:rPr>
              <a:t>-r--r-- 	1 	john	  john	8 	May  7 	20:29 		file1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895474" y="3699138"/>
            <a:ext cx="1304926" cy="8617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276600" y="4520386"/>
            <a:ext cx="4509055" cy="1107996"/>
            <a:chOff x="3124200" y="4572000"/>
            <a:chExt cx="4509055" cy="1107996"/>
          </a:xfrm>
        </p:grpSpPr>
        <p:sp>
          <p:nvSpPr>
            <p:cNvPr id="15" name="Rectangle 14"/>
            <p:cNvSpPr/>
            <p:nvPr/>
          </p:nvSpPr>
          <p:spPr>
            <a:xfrm>
              <a:off x="3190875" y="4848225"/>
              <a:ext cx="466725" cy="6477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105401" y="4848225"/>
              <a:ext cx="1295400" cy="6477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24200" y="4572000"/>
              <a:ext cx="4509055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92D050"/>
                  </a:solidFill>
                </a:rPr>
                <a:t> </a:t>
              </a:r>
              <a:r>
                <a:rPr lang="en-US" sz="6600" dirty="0">
                  <a:solidFill>
                    <a:schemeClr val="bg1"/>
                  </a:solidFill>
                </a:rPr>
                <a:t>- </a:t>
              </a:r>
              <a:r>
                <a:rPr lang="en-US" sz="6600" dirty="0" err="1">
                  <a:solidFill>
                    <a:schemeClr val="bg1"/>
                  </a:solidFill>
                </a:rPr>
                <a:t>rwx</a:t>
              </a:r>
              <a:r>
                <a:rPr lang="en-US" sz="6600" dirty="0">
                  <a:solidFill>
                    <a:schemeClr val="bg1"/>
                  </a:solidFill>
                </a:rPr>
                <a:t> </a:t>
              </a:r>
              <a:r>
                <a:rPr lang="en-US" sz="6600" dirty="0" err="1">
                  <a:solidFill>
                    <a:schemeClr val="bg1"/>
                  </a:solidFill>
                </a:rPr>
                <a:t>rw</a:t>
              </a:r>
              <a:r>
                <a:rPr lang="en-US" sz="6600" dirty="0">
                  <a:solidFill>
                    <a:schemeClr val="bg1"/>
                  </a:solidFill>
                </a:rPr>
                <a:t>- r-- </a:t>
              </a:r>
              <a:endParaRPr lang="en-US" sz="60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90875" y="4848225"/>
              <a:ext cx="4200525" cy="6477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967037" y="5430128"/>
            <a:ext cx="1219200" cy="1051962"/>
            <a:chOff x="2967037" y="5430128"/>
            <a:chExt cx="1219200" cy="1051962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3576637" y="5430128"/>
              <a:ext cx="0" cy="594762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ounded Rectangle 25"/>
            <p:cNvSpPr/>
            <p:nvPr/>
          </p:nvSpPr>
          <p:spPr>
            <a:xfrm>
              <a:off x="2967037" y="6024890"/>
              <a:ext cx="121920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Type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505201" y="3774787"/>
            <a:ext cx="2023544" cy="1021825"/>
            <a:chOff x="3505201" y="3774787"/>
            <a:chExt cx="2023544" cy="1021825"/>
          </a:xfrm>
        </p:grpSpPr>
        <p:cxnSp>
          <p:nvCxnSpPr>
            <p:cNvPr id="32" name="Straight Arrow Connector 31"/>
            <p:cNvCxnSpPr/>
            <p:nvPr/>
          </p:nvCxnSpPr>
          <p:spPr>
            <a:xfrm flipH="1" flipV="1">
              <a:off x="4516973" y="4267200"/>
              <a:ext cx="12683" cy="529412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ounded Rectangle 35"/>
            <p:cNvSpPr/>
            <p:nvPr/>
          </p:nvSpPr>
          <p:spPr>
            <a:xfrm>
              <a:off x="3505201" y="3774787"/>
              <a:ext cx="2023544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Owner Permissions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572001" y="5444311"/>
            <a:ext cx="2743199" cy="1086073"/>
            <a:chOff x="2205037" y="5430128"/>
            <a:chExt cx="2743199" cy="1086073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3576637" y="5430128"/>
              <a:ext cx="0" cy="594762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ed Rectangle 39"/>
            <p:cNvSpPr/>
            <p:nvPr/>
          </p:nvSpPr>
          <p:spPr>
            <a:xfrm>
              <a:off x="2205037" y="6059001"/>
              <a:ext cx="2743199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Primary Group Permissions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943600" y="3784981"/>
            <a:ext cx="2023544" cy="1021825"/>
            <a:chOff x="3505201" y="3774787"/>
            <a:chExt cx="2023544" cy="1021825"/>
          </a:xfrm>
        </p:grpSpPr>
        <p:cxnSp>
          <p:nvCxnSpPr>
            <p:cNvPr id="43" name="Straight Arrow Connector 42"/>
            <p:cNvCxnSpPr/>
            <p:nvPr/>
          </p:nvCxnSpPr>
          <p:spPr>
            <a:xfrm flipH="1" flipV="1">
              <a:off x="4516973" y="4267200"/>
              <a:ext cx="12683" cy="529412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ounded Rectangle 43"/>
            <p:cNvSpPr/>
            <p:nvPr/>
          </p:nvSpPr>
          <p:spPr>
            <a:xfrm>
              <a:off x="3505201" y="3774787"/>
              <a:ext cx="2023544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Others Permissions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678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28600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FFC000"/>
                </a:solidFill>
                <a:latin typeface="Bodoni MT" panose="02070603080606020203" pitchFamily="18" charset="0"/>
              </a:rPr>
              <a:t>  File Permissions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905000" y="3778423"/>
            <a:ext cx="1066800" cy="1102279"/>
            <a:chOff x="3043237" y="5430128"/>
            <a:chExt cx="1066800" cy="1102279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3576637" y="5430128"/>
              <a:ext cx="0" cy="594762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/>
            <p:cNvSpPr/>
            <p:nvPr/>
          </p:nvSpPr>
          <p:spPr>
            <a:xfrm>
              <a:off x="3043237" y="6075207"/>
              <a:ext cx="106680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link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522127" y="3803823"/>
            <a:ext cx="2404545" cy="1116177"/>
            <a:chOff x="2374363" y="5483750"/>
            <a:chExt cx="2404545" cy="1116177"/>
          </a:xfrm>
        </p:grpSpPr>
        <p:cxnSp>
          <p:nvCxnSpPr>
            <p:cNvPr id="45" name="Straight Arrow Connector 44"/>
            <p:cNvCxnSpPr/>
            <p:nvPr/>
          </p:nvCxnSpPr>
          <p:spPr>
            <a:xfrm>
              <a:off x="3576636" y="5483750"/>
              <a:ext cx="0" cy="594762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ounded Rectangle 45"/>
            <p:cNvSpPr/>
            <p:nvPr/>
          </p:nvSpPr>
          <p:spPr>
            <a:xfrm>
              <a:off x="2374363" y="6142727"/>
              <a:ext cx="2404545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Owner’s primary group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106223" y="2253352"/>
            <a:ext cx="1066800" cy="1030482"/>
            <a:chOff x="3118906" y="2292516"/>
            <a:chExt cx="1066800" cy="1030482"/>
          </a:xfrm>
        </p:grpSpPr>
        <p:cxnSp>
          <p:nvCxnSpPr>
            <p:cNvPr id="48" name="Straight Arrow Connector 47"/>
            <p:cNvCxnSpPr/>
            <p:nvPr/>
          </p:nvCxnSpPr>
          <p:spPr>
            <a:xfrm flipH="1" flipV="1">
              <a:off x="3678772" y="2793586"/>
              <a:ext cx="12683" cy="529412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ounded Rectangle 49"/>
            <p:cNvSpPr/>
            <p:nvPr/>
          </p:nvSpPr>
          <p:spPr>
            <a:xfrm>
              <a:off x="3118906" y="2292516"/>
              <a:ext cx="106680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Owner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611816" y="2216350"/>
            <a:ext cx="990601" cy="1023614"/>
            <a:chOff x="3207272" y="2299384"/>
            <a:chExt cx="990601" cy="1023614"/>
          </a:xfrm>
        </p:grpSpPr>
        <p:cxnSp>
          <p:nvCxnSpPr>
            <p:cNvPr id="53" name="Straight Arrow Connector 52"/>
            <p:cNvCxnSpPr/>
            <p:nvPr/>
          </p:nvCxnSpPr>
          <p:spPr>
            <a:xfrm flipH="1" flipV="1">
              <a:off x="3678772" y="2793586"/>
              <a:ext cx="12683" cy="529412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ounded Rectangle 53"/>
            <p:cNvSpPr/>
            <p:nvPr/>
          </p:nvSpPr>
          <p:spPr>
            <a:xfrm>
              <a:off x="3207272" y="2299384"/>
              <a:ext cx="990601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Size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255968" y="3804871"/>
            <a:ext cx="795846" cy="1100455"/>
            <a:chOff x="3178714" y="5430128"/>
            <a:chExt cx="795846" cy="1100455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3576637" y="5430128"/>
              <a:ext cx="0" cy="594762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ounded Rectangle 56"/>
            <p:cNvSpPr/>
            <p:nvPr/>
          </p:nvSpPr>
          <p:spPr>
            <a:xfrm>
              <a:off x="3178714" y="6073383"/>
              <a:ext cx="795846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Date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9916585" y="2286406"/>
            <a:ext cx="1198029" cy="987660"/>
            <a:chOff x="3092440" y="2335338"/>
            <a:chExt cx="1198029" cy="987660"/>
          </a:xfrm>
        </p:grpSpPr>
        <p:cxnSp>
          <p:nvCxnSpPr>
            <p:cNvPr id="71" name="Straight Arrow Connector 70"/>
            <p:cNvCxnSpPr/>
            <p:nvPr/>
          </p:nvCxnSpPr>
          <p:spPr>
            <a:xfrm flipH="1" flipV="1">
              <a:off x="3678772" y="2793586"/>
              <a:ext cx="12683" cy="529412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ounded Rectangle 71"/>
            <p:cNvSpPr/>
            <p:nvPr/>
          </p:nvSpPr>
          <p:spPr>
            <a:xfrm>
              <a:off x="3092440" y="2335338"/>
              <a:ext cx="1198029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Name</a:t>
              </a:r>
            </a:p>
          </p:txBody>
        </p:sp>
      </p:grpSp>
      <p:sp>
        <p:nvSpPr>
          <p:cNvPr id="73" name="Rectangle 72"/>
          <p:cNvSpPr/>
          <p:nvPr/>
        </p:nvSpPr>
        <p:spPr>
          <a:xfrm>
            <a:off x="457200" y="2564679"/>
            <a:ext cx="1158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$ ls -l    </a:t>
            </a:r>
          </a:p>
          <a:p>
            <a:pPr indent="-457200">
              <a:lnSpc>
                <a:spcPct val="150000"/>
              </a:lnSpc>
            </a:pPr>
            <a:r>
              <a:rPr lang="en-US" sz="2400" dirty="0">
                <a:solidFill>
                  <a:srgbClr val="92D050"/>
                </a:solidFill>
              </a:rPr>
              <a:t>   </a:t>
            </a:r>
            <a:r>
              <a:rPr lang="en-US" sz="2400" dirty="0">
                <a:solidFill>
                  <a:schemeClr val="bg1"/>
                </a:solidFill>
              </a:rPr>
              <a:t>-</a:t>
            </a:r>
            <a:r>
              <a:rPr lang="en-US" sz="2400" dirty="0" err="1">
                <a:solidFill>
                  <a:schemeClr val="bg1"/>
                </a:solidFill>
              </a:rPr>
              <a:t>rw</a:t>
            </a:r>
            <a:r>
              <a:rPr lang="en-US" sz="2400" dirty="0">
                <a:solidFill>
                  <a:schemeClr val="bg1"/>
                </a:solidFill>
              </a:rPr>
              <a:t>-r--r-- 	1 	  root	     root           122 	May  7 	20:29 		         file1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3274066"/>
            <a:ext cx="11049000" cy="49094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1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28600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FFC000"/>
                </a:solidFill>
                <a:latin typeface="Bodoni MT" panose="02070603080606020203" pitchFamily="18" charset="0"/>
              </a:rPr>
              <a:t>  File Permissions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1244263"/>
            <a:ext cx="11506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Permission can be set on any file/</a:t>
            </a:r>
            <a:r>
              <a:rPr lang="en-US" sz="2400" dirty="0" err="1">
                <a:solidFill>
                  <a:schemeClr val="bg1"/>
                </a:solidFill>
              </a:rPr>
              <a:t>dir</a:t>
            </a:r>
            <a:r>
              <a:rPr lang="en-US" sz="2400" dirty="0">
                <a:solidFill>
                  <a:schemeClr val="bg1"/>
                </a:solidFill>
              </a:rPr>
              <a:t> by using two methods:-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Symbolic method (</a:t>
            </a:r>
            <a:r>
              <a:rPr lang="en-US" sz="2400" dirty="0" err="1">
                <a:solidFill>
                  <a:srgbClr val="00B0F0"/>
                </a:solidFill>
              </a:rPr>
              <a:t>ugo</a:t>
            </a:r>
            <a:r>
              <a:rPr lang="en-US" sz="2400" dirty="0">
                <a:solidFill>
                  <a:srgbClr val="00B0F0"/>
                </a:solidFill>
              </a:rPr>
              <a:t>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Absolute method (numbers)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440799"/>
              </p:ext>
            </p:extLst>
          </p:nvPr>
        </p:nvGraphicFramePr>
        <p:xfrm>
          <a:off x="685800" y="3124200"/>
          <a:ext cx="5257800" cy="2973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4337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B0F0"/>
                          </a:solidFill>
                        </a:rPr>
                        <a:t>Symbolic method 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en-US" sz="1800" kern="1200" dirty="0" err="1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rgbClr val="92D050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chmod</a:t>
                      </a:r>
                      <a:r>
                        <a:rPr lang="en-US" sz="1800" kern="12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rgbClr val="92D050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[who] [+/-/=] [permissions] file 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Who:</a:t>
                      </a: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whom the permissions to be assigned 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Permissions: </a:t>
                      </a: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User/owner (u); group (g); others (o)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Example:</a:t>
                      </a:r>
                      <a:r>
                        <a:rPr lang="en-US" sz="1800" b="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rgbClr val="92D050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#</a:t>
                      </a:r>
                      <a:r>
                        <a:rPr lang="en-US" sz="1800" kern="1200" dirty="0" err="1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rgbClr val="92D050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chmod</a:t>
                      </a:r>
                      <a:r>
                        <a:rPr lang="en-US" sz="1800" kern="12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rgbClr val="92D050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u=</a:t>
                      </a:r>
                      <a:r>
                        <a:rPr lang="en-US" sz="1800" kern="1200" dirty="0" err="1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rgbClr val="92D050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rwx,g</a:t>
                      </a:r>
                      <a:r>
                        <a:rPr lang="en-US" sz="1800" kern="12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rgbClr val="92D050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800" kern="1200" dirty="0" err="1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rgbClr val="92D050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rw,o</a:t>
                      </a:r>
                      <a:r>
                        <a:rPr lang="en-US" sz="1800" kern="12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rgbClr val="92D050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=r &lt;</a:t>
                      </a:r>
                      <a:r>
                        <a:rPr lang="en-US" sz="1800" kern="1200" dirty="0" err="1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rgbClr val="92D050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file_name</a:t>
                      </a:r>
                      <a:r>
                        <a:rPr lang="en-US" sz="1800" kern="12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rgbClr val="92D050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rgbClr val="92D050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#</a:t>
                      </a:r>
                      <a:r>
                        <a:rPr lang="en-US" sz="1800" kern="1200" dirty="0" err="1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rgbClr val="92D050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chmod</a:t>
                      </a:r>
                      <a:r>
                        <a:rPr lang="en-US" sz="1800" kern="12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rgbClr val="92D050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rgbClr val="92D050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ugo</a:t>
                      </a:r>
                      <a:r>
                        <a:rPr lang="en-US" sz="1800" kern="12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rgbClr val="92D050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800" kern="1200" dirty="0" err="1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rgbClr val="92D050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rwx</a:t>
                      </a:r>
                      <a:r>
                        <a:rPr lang="en-US" sz="1800" kern="12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rgbClr val="92D050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</a:t>
                      </a:r>
                      <a:r>
                        <a:rPr lang="en-US" sz="1800" kern="1200" dirty="0" err="1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rgbClr val="92D050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file_name</a:t>
                      </a:r>
                      <a:r>
                        <a:rPr lang="en-US" sz="1800" kern="12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rgbClr val="92D050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665342"/>
              </p:ext>
            </p:extLst>
          </p:nvPr>
        </p:nvGraphicFramePr>
        <p:xfrm>
          <a:off x="6324600" y="3124200"/>
          <a:ext cx="5257800" cy="2973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4337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0B0F0"/>
                          </a:solidFill>
                        </a:rPr>
                        <a:t>Absolute method </a:t>
                      </a:r>
                      <a:endParaRPr lang="en-US" sz="2400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use numbers instead of using symbols</a:t>
                      </a: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</a:t>
                      </a:r>
                      <a:r>
                        <a:rPr lang="en-US" sz="1800" b="0" kern="1200" baseline="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4 </a:t>
                      </a: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– 2</a:t>
                      </a: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Execute – 1 </a:t>
                      </a: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rgbClr val="92D050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chmod</a:t>
                      </a:r>
                      <a:r>
                        <a:rPr lang="en-US" sz="1800" kern="12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rgbClr val="92D050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764 &lt;</a:t>
                      </a:r>
                      <a:r>
                        <a:rPr lang="en-US" sz="1800" kern="1200" dirty="0" err="1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rgbClr val="92D050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file_name</a:t>
                      </a:r>
                      <a:r>
                        <a:rPr lang="en-US" sz="1800" kern="12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rgbClr val="92D050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rgbClr val="92D050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Chmod</a:t>
                      </a:r>
                      <a:r>
                        <a:rPr lang="en-US" sz="1800" kern="12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rgbClr val="92D050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777 &lt;</a:t>
                      </a:r>
                      <a:r>
                        <a:rPr lang="en-US" sz="1800" kern="1200" dirty="0" err="1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rgbClr val="92D050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file_name</a:t>
                      </a:r>
                      <a:r>
                        <a:rPr lang="en-US" sz="1800" kern="12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rgbClr val="92D050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9879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28600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FFC000"/>
                </a:solidFill>
                <a:latin typeface="Bodoni MT" panose="02070603080606020203" pitchFamily="18" charset="0"/>
              </a:rPr>
              <a:t> User Management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993034"/>
              </p:ext>
            </p:extLst>
          </p:nvPr>
        </p:nvGraphicFramePr>
        <p:xfrm>
          <a:off x="2358954" y="4038600"/>
          <a:ext cx="7474092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7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8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2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F0"/>
                          </a:solidFill>
                        </a:rPr>
                        <a:t>Type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F0"/>
                          </a:solidFill>
                        </a:rPr>
                        <a:t>Example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F0"/>
                          </a:solidFill>
                        </a:rPr>
                        <a:t>Home</a:t>
                      </a:r>
                      <a:r>
                        <a:rPr lang="en-US" sz="2400" b="1" baseline="0" dirty="0">
                          <a:solidFill>
                            <a:srgbClr val="00B0F0"/>
                          </a:solidFill>
                        </a:rPr>
                        <a:t> Directory</a:t>
                      </a:r>
                      <a:endParaRPr lang="en-US" sz="24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F0"/>
                          </a:solidFill>
                        </a:rPr>
                        <a:t>Shell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Super User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Root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 /root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/bin/bash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User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ftp,</a:t>
                      </a:r>
                      <a:r>
                        <a:rPr lang="en-US" sz="1800" b="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baseline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ssh</a:t>
                      </a:r>
                      <a:r>
                        <a:rPr lang="en-US" sz="1800" b="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apache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/ftp, </a:t>
                      </a:r>
                      <a:r>
                        <a:rPr lang="en-US" sz="1800" b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sbin</a:t>
                      </a: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nologin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 user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visitor,</a:t>
                      </a:r>
                      <a:r>
                        <a:rPr lang="en-US" sz="1800" b="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ec2-user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/home/username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/bin/bash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" y="1346031"/>
            <a:ext cx="11506200" cy="2251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 Linux there are three types of users.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1. </a:t>
            </a:r>
            <a:r>
              <a:rPr lang="en-US" sz="2400" b="1" dirty="0">
                <a:solidFill>
                  <a:srgbClr val="00B0F0"/>
                </a:solidFill>
              </a:rPr>
              <a:t>Super or root user: </a:t>
            </a:r>
            <a:r>
              <a:rPr lang="en-US" sz="2400" dirty="0">
                <a:solidFill>
                  <a:schemeClr val="bg1"/>
                </a:solidFill>
              </a:rPr>
              <a:t>User is the most powerful user. He is the administrator user.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2. </a:t>
            </a:r>
            <a:r>
              <a:rPr lang="en-US" sz="2400" b="1" dirty="0">
                <a:solidFill>
                  <a:srgbClr val="00B0F0"/>
                </a:solidFill>
              </a:rPr>
              <a:t>System user: </a:t>
            </a:r>
            <a:r>
              <a:rPr lang="en-US" sz="2400" dirty="0">
                <a:solidFill>
                  <a:schemeClr val="bg1"/>
                </a:solidFill>
              </a:rPr>
              <a:t>Users created by the </a:t>
            </a:r>
            <a:r>
              <a:rPr lang="en-US" sz="2400" dirty="0" err="1">
                <a:solidFill>
                  <a:schemeClr val="bg1"/>
                </a:solidFill>
              </a:rPr>
              <a:t>softwares</a:t>
            </a:r>
            <a:r>
              <a:rPr lang="en-US" sz="2400" dirty="0">
                <a:solidFill>
                  <a:schemeClr val="bg1"/>
                </a:solidFill>
              </a:rPr>
              <a:t> or applications.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3. </a:t>
            </a:r>
            <a:r>
              <a:rPr lang="en-US" sz="2400" b="1" dirty="0">
                <a:solidFill>
                  <a:srgbClr val="00B0F0"/>
                </a:solidFill>
              </a:rPr>
              <a:t>Normal user: </a:t>
            </a:r>
            <a:r>
              <a:rPr lang="en-US" sz="2400" dirty="0">
                <a:solidFill>
                  <a:schemeClr val="bg1"/>
                </a:solidFill>
              </a:rPr>
              <a:t>Normal users are the users created by root user. </a:t>
            </a:r>
          </a:p>
        </p:txBody>
      </p:sp>
    </p:spTree>
    <p:extLst>
      <p:ext uri="{BB962C8B-B14F-4D97-AF65-F5344CB8AC3E}">
        <p14:creationId xmlns:p14="http://schemas.microsoft.com/office/powerpoint/2010/main" val="28767502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28600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FFC000"/>
                </a:solidFill>
                <a:latin typeface="Bodoni MT" panose="02070603080606020203" pitchFamily="18" charset="0"/>
              </a:rPr>
              <a:t> User Creation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346031"/>
            <a:ext cx="11506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Whenever a user is created in Linux, below things happen by default.</a:t>
            </a:r>
          </a:p>
          <a:p>
            <a:pPr marL="800072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 home directory is created(/home/username) </a:t>
            </a:r>
          </a:p>
          <a:p>
            <a:pPr marL="800072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unique UID &amp; GID are given to user</a:t>
            </a:r>
          </a:p>
          <a:p>
            <a:pPr marL="800072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An entry in /</a:t>
            </a:r>
            <a:r>
              <a:rPr lang="en-US" sz="2400" dirty="0" err="1">
                <a:solidFill>
                  <a:schemeClr val="bg1"/>
                </a:solidFill>
              </a:rPr>
              <a:t>etc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 err="1">
                <a:solidFill>
                  <a:schemeClr val="bg1"/>
                </a:solidFill>
              </a:rPr>
              <a:t>passwd</a:t>
            </a:r>
            <a:endParaRPr lang="en-US" sz="2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86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228600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Montserrat-Regular"/>
              </a:rPr>
              <a:t> </a:t>
            </a:r>
            <a:r>
              <a:rPr lang="en-US" sz="6000" dirty="0">
                <a:solidFill>
                  <a:srgbClr val="FFC000"/>
                </a:solidFill>
                <a:latin typeface="Bodoni MT" panose="02070603080606020203" pitchFamily="18" charset="0"/>
              </a:rPr>
              <a:t>Who can enroll 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676400"/>
            <a:ext cx="11811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rebuchet MS"/>
                <a:ea typeface="+mj-ea"/>
                <a:cs typeface="Trebuchet MS"/>
              </a:rPr>
              <a:t>Desire to move onto </a:t>
            </a:r>
            <a:r>
              <a:rPr lang="en-US" sz="3200" dirty="0">
                <a:solidFill>
                  <a:srgbClr val="00B0F0"/>
                </a:solidFill>
                <a:latin typeface="Trebuchet MS"/>
                <a:ea typeface="+mj-ea"/>
                <a:cs typeface="Trebuchet MS"/>
              </a:rPr>
              <a:t>Cloud </a:t>
            </a:r>
            <a:r>
              <a:rPr lang="en-US" sz="3200" dirty="0">
                <a:solidFill>
                  <a:schemeClr val="bg1"/>
                </a:solidFill>
                <a:latin typeface="Trebuchet MS"/>
                <a:ea typeface="+mj-ea"/>
                <a:cs typeface="Trebuchet MS"/>
              </a:rPr>
              <a:t>or </a:t>
            </a:r>
            <a:r>
              <a:rPr lang="en-US" sz="3200" dirty="0">
                <a:solidFill>
                  <a:srgbClr val="00B0F0"/>
                </a:solidFill>
                <a:latin typeface="Trebuchet MS"/>
                <a:ea typeface="+mj-ea"/>
                <a:cs typeface="Trebuchet MS"/>
              </a:rPr>
              <a:t>DevOps </a:t>
            </a:r>
          </a:p>
          <a:p>
            <a:pPr marL="457189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B0F0"/>
                </a:solidFill>
                <a:latin typeface="Trebuchet MS"/>
                <a:ea typeface="+mj-ea"/>
                <a:cs typeface="Trebuchet MS"/>
              </a:rPr>
              <a:t>Shifting</a:t>
            </a:r>
            <a:r>
              <a:rPr lang="en-US" sz="3200" dirty="0">
                <a:solidFill>
                  <a:srgbClr val="FFC000"/>
                </a:solidFill>
                <a:latin typeface="Trebuchet MS"/>
                <a:ea typeface="+mj-ea"/>
                <a:cs typeface="Trebuchet MS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Trebuchet MS"/>
                <a:ea typeface="+mj-ea"/>
                <a:cs typeface="Trebuchet MS"/>
              </a:rPr>
              <a:t>from </a:t>
            </a:r>
            <a:r>
              <a:rPr lang="en-US" sz="3200" dirty="0">
                <a:solidFill>
                  <a:srgbClr val="00B0F0"/>
                </a:solidFill>
                <a:latin typeface="Trebuchet MS"/>
                <a:ea typeface="+mj-ea"/>
                <a:cs typeface="Trebuchet MS"/>
              </a:rPr>
              <a:t>non-IT background </a:t>
            </a:r>
            <a:r>
              <a:rPr lang="en-US" sz="3200" dirty="0">
                <a:solidFill>
                  <a:schemeClr val="bg1"/>
                </a:solidFill>
                <a:latin typeface="Trebuchet MS"/>
                <a:ea typeface="+mj-ea"/>
                <a:cs typeface="Trebuchet MS"/>
              </a:rPr>
              <a:t>to IT background</a:t>
            </a:r>
          </a:p>
          <a:p>
            <a:pPr marL="457189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B0F0"/>
                </a:solidFill>
                <a:latin typeface="Trebuchet MS"/>
                <a:ea typeface="+mj-ea"/>
                <a:cs typeface="Trebuchet MS"/>
              </a:rPr>
              <a:t>Not worked </a:t>
            </a:r>
            <a:r>
              <a:rPr lang="en-US" sz="3200" dirty="0">
                <a:solidFill>
                  <a:schemeClr val="bg1"/>
                </a:solidFill>
                <a:latin typeface="Trebuchet MS"/>
                <a:ea typeface="+mj-ea"/>
                <a:cs typeface="Trebuchet MS"/>
              </a:rPr>
              <a:t>on Unix/Linux platform</a:t>
            </a:r>
          </a:p>
          <a:p>
            <a:pPr marL="457189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rebuchet MS"/>
                <a:ea typeface="+mj-ea"/>
                <a:cs typeface="Trebuchet MS"/>
              </a:rPr>
              <a:t>A</a:t>
            </a:r>
            <a:r>
              <a:rPr lang="en-US" sz="3200" dirty="0">
                <a:solidFill>
                  <a:srgbClr val="FFC000"/>
                </a:solidFill>
                <a:latin typeface="Trebuchet MS"/>
                <a:ea typeface="+mj-ea"/>
                <a:cs typeface="Trebuchet MS"/>
              </a:rPr>
              <a:t> </a:t>
            </a:r>
            <a:r>
              <a:rPr lang="en-US" sz="3200" dirty="0">
                <a:solidFill>
                  <a:srgbClr val="00B0F0"/>
                </a:solidFill>
                <a:latin typeface="Trebuchet MS"/>
                <a:ea typeface="+mj-ea"/>
                <a:cs typeface="Trebuchet MS"/>
              </a:rPr>
              <a:t>Fresher</a:t>
            </a:r>
          </a:p>
        </p:txBody>
      </p:sp>
    </p:spTree>
    <p:extLst>
      <p:ext uri="{BB962C8B-B14F-4D97-AF65-F5344CB8AC3E}">
        <p14:creationId xmlns:p14="http://schemas.microsoft.com/office/powerpoint/2010/main" val="314895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28600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FFC000"/>
                </a:solidFill>
                <a:latin typeface="Bodoni MT" panose="02070603080606020203" pitchFamily="18" charset="0"/>
              </a:rPr>
              <a:t> User Creation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346031"/>
            <a:ext cx="11506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The syntax for creating a user in Linux is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#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useradd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 &lt;option&gt; &lt;username&gt; </a:t>
            </a:r>
          </a:p>
          <a:p>
            <a:pPr>
              <a:lnSpc>
                <a:spcPct val="150000"/>
              </a:lnSpc>
            </a:pPr>
            <a:r>
              <a:rPr lang="en-US" sz="2400" u="sng" dirty="0">
                <a:solidFill>
                  <a:srgbClr val="00B0F0"/>
                </a:solidFill>
              </a:rPr>
              <a:t>Options are:</a:t>
            </a:r>
          </a:p>
          <a:p>
            <a:pPr marL="800072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-u user id </a:t>
            </a:r>
          </a:p>
          <a:p>
            <a:pPr marL="800072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-G Secondary group id </a:t>
            </a:r>
          </a:p>
          <a:p>
            <a:pPr marL="800072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-g primary group id </a:t>
            </a:r>
          </a:p>
          <a:p>
            <a:pPr marL="800072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-d home directory </a:t>
            </a:r>
          </a:p>
          <a:p>
            <a:pPr marL="800072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-c comment </a:t>
            </a:r>
          </a:p>
          <a:p>
            <a:pPr marL="800072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-s shell</a:t>
            </a:r>
          </a:p>
          <a:p>
            <a:pPr marL="800072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638800" y="3746687"/>
            <a:ext cx="5029200" cy="1282513"/>
            <a:chOff x="5638800" y="3746687"/>
            <a:chExt cx="5029200" cy="1282513"/>
          </a:xfrm>
        </p:grpSpPr>
        <p:sp>
          <p:nvSpPr>
            <p:cNvPr id="2" name="Rectangle 1"/>
            <p:cNvSpPr/>
            <p:nvPr/>
          </p:nvSpPr>
          <p:spPr>
            <a:xfrm>
              <a:off x="5638800" y="3746687"/>
              <a:ext cx="5029200" cy="1282513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867400" y="3746687"/>
              <a:ext cx="48006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>
                  <a:solidFill>
                    <a:srgbClr val="00B0F0"/>
                  </a:solidFill>
                </a:rPr>
                <a:t>Example</a:t>
              </a:r>
              <a:r>
                <a:rPr lang="en-US" sz="2400" dirty="0">
                  <a:solidFill>
                    <a:schemeClr val="bg1"/>
                  </a:solidFill>
                </a:rPr>
                <a:t> : during </a:t>
              </a:r>
              <a:r>
                <a:rPr lang="en-US" sz="2400" dirty="0" err="1">
                  <a:solidFill>
                    <a:schemeClr val="bg1"/>
                  </a:solidFill>
                </a:rPr>
                <a:t>docker</a:t>
              </a:r>
              <a:r>
                <a:rPr lang="en-US" sz="2400" dirty="0">
                  <a:solidFill>
                    <a:schemeClr val="bg1"/>
                  </a:solidFill>
                </a:rPr>
                <a:t> setup we should add user to a </a:t>
              </a:r>
              <a:r>
                <a:rPr lang="en-US" sz="2400" dirty="0" err="1">
                  <a:solidFill>
                    <a:schemeClr val="bg1"/>
                  </a:solidFill>
                </a:rPr>
                <a:t>docker</a:t>
              </a:r>
              <a:r>
                <a:rPr lang="en-US" sz="2400" dirty="0">
                  <a:solidFill>
                    <a:schemeClr val="bg1"/>
                  </a:solidFill>
                </a:rPr>
                <a:t> group.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387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695704"/>
            <a:ext cx="12192000" cy="278129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9600" b="1" spc="100" dirty="0">
                <a:solidFill>
                  <a:srgbClr val="00B0F0"/>
                </a:solidFill>
                <a:latin typeface="Trebuchet MS"/>
                <a:cs typeface="Trebuchet MS"/>
              </a:rPr>
              <a:t>What is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9600" b="1" spc="100" dirty="0">
                <a:solidFill>
                  <a:srgbClr val="00B0F0"/>
                </a:solidFill>
                <a:latin typeface="Trebuchet MS"/>
                <a:cs typeface="Trebuchet MS"/>
              </a:rPr>
              <a:t>Operating System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-19050" y="-76200"/>
            <a:ext cx="7315200" cy="3543302"/>
            <a:chOff x="3352800" y="2057399"/>
            <a:chExt cx="4876800" cy="2362201"/>
          </a:xfrm>
        </p:grpSpPr>
        <p:pic>
          <p:nvPicPr>
            <p:cNvPr id="7" name="Picture 4" descr="Linux PNG logo free downloa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00" b="26562"/>
            <a:stretch/>
          </p:blipFill>
          <p:spPr bwMode="auto">
            <a:xfrm>
              <a:off x="3352800" y="2057399"/>
              <a:ext cx="4876800" cy="2362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inux PNG logo free download"/>
            <p:cNvPicPr>
              <a:picLocks noChangeAspect="1" noChangeArrowheads="1"/>
            </p:cNvPicPr>
            <p:nvPr/>
          </p:nvPicPr>
          <p:blipFill rotWithShape="1"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711" r="31250" b="49414"/>
            <a:stretch/>
          </p:blipFill>
          <p:spPr bwMode="auto">
            <a:xfrm>
              <a:off x="3352800" y="2209800"/>
              <a:ext cx="3352800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Flowchart: Off-page Connector 1"/>
          <p:cNvSpPr/>
          <p:nvPr/>
        </p:nvSpPr>
        <p:spPr>
          <a:xfrm>
            <a:off x="10134600" y="0"/>
            <a:ext cx="1295400" cy="12192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552304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695704"/>
            <a:ext cx="12192000" cy="278129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9600" b="1" spc="100" dirty="0">
                <a:solidFill>
                  <a:srgbClr val="00B0F0"/>
                </a:solidFill>
                <a:latin typeface="Trebuchet MS"/>
                <a:cs typeface="Trebuchet MS"/>
              </a:rPr>
              <a:t>Create 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9600" b="1" spc="100" dirty="0">
                <a:solidFill>
                  <a:srgbClr val="00B0F0"/>
                </a:solidFill>
                <a:latin typeface="Trebuchet MS"/>
                <a:cs typeface="Trebuchet MS"/>
              </a:rPr>
              <a:t>an </a:t>
            </a:r>
            <a:r>
              <a:rPr lang="en-US" sz="9600" b="1" spc="100" dirty="0">
                <a:solidFill>
                  <a:schemeClr val="accent6"/>
                </a:solidFill>
                <a:latin typeface="Trebuchet MS"/>
                <a:cs typeface="Trebuchet MS"/>
              </a:rPr>
              <a:t>AWS</a:t>
            </a:r>
            <a:r>
              <a:rPr lang="en-US" sz="9600" b="1" spc="100" dirty="0">
                <a:solidFill>
                  <a:srgbClr val="00B0F0"/>
                </a:solidFill>
                <a:latin typeface="Trebuchet MS"/>
                <a:cs typeface="Trebuchet MS"/>
              </a:rPr>
              <a:t> account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-19050" y="-76200"/>
            <a:ext cx="7315200" cy="3543302"/>
            <a:chOff x="3352800" y="2057399"/>
            <a:chExt cx="4876800" cy="2362201"/>
          </a:xfrm>
        </p:grpSpPr>
        <p:pic>
          <p:nvPicPr>
            <p:cNvPr id="7" name="Picture 4" descr="Linux PNG logo free downloa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00" b="26562"/>
            <a:stretch/>
          </p:blipFill>
          <p:spPr bwMode="auto">
            <a:xfrm>
              <a:off x="3352800" y="2057399"/>
              <a:ext cx="4876800" cy="2362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inux PNG logo free download"/>
            <p:cNvPicPr>
              <a:picLocks noChangeAspect="1" noChangeArrowheads="1"/>
            </p:cNvPicPr>
            <p:nvPr/>
          </p:nvPicPr>
          <p:blipFill rotWithShape="1"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711" r="31250" b="49414"/>
            <a:stretch/>
          </p:blipFill>
          <p:spPr bwMode="auto">
            <a:xfrm>
              <a:off x="3352800" y="2209800"/>
              <a:ext cx="3352800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Flowchart: Off-page Connector 1"/>
          <p:cNvSpPr/>
          <p:nvPr/>
        </p:nvSpPr>
        <p:spPr>
          <a:xfrm>
            <a:off x="10134600" y="0"/>
            <a:ext cx="1295400" cy="12192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2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382000" y="1829755"/>
            <a:ext cx="2926080" cy="1751648"/>
            <a:chOff x="8831580" y="2883219"/>
            <a:chExt cx="1965960" cy="1167765"/>
          </a:xfrm>
        </p:grpSpPr>
        <p:pic>
          <p:nvPicPr>
            <p:cNvPr id="1026" name="Picture 2" descr="File:Amazon Web Services Logo.svg - Wikimedia Common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6820" y="2883219"/>
              <a:ext cx="1950720" cy="1167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File:Amazon Web Services Logo.svg - Wikimedia Commons"/>
            <p:cNvPicPr>
              <a:picLocks noChangeAspect="1" noChangeArrowheads="1"/>
            </p:cNvPicPr>
            <p:nvPr/>
          </p:nvPicPr>
          <p:blipFill rotWithShape="1"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737"/>
            <a:stretch/>
          </p:blipFill>
          <p:spPr bwMode="auto">
            <a:xfrm>
              <a:off x="8831580" y="2883219"/>
              <a:ext cx="1950720" cy="621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583453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695704"/>
            <a:ext cx="12192000" cy="278129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9600" b="1" spc="100" dirty="0">
                <a:solidFill>
                  <a:srgbClr val="00B0F0"/>
                </a:solidFill>
                <a:latin typeface="Trebuchet MS"/>
                <a:cs typeface="Trebuchet MS"/>
              </a:rPr>
              <a:t>Create 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9600" b="1" spc="100" dirty="0">
                <a:solidFill>
                  <a:srgbClr val="00B0F0"/>
                </a:solidFill>
                <a:latin typeface="Trebuchet MS"/>
                <a:cs typeface="Trebuchet MS"/>
              </a:rPr>
              <a:t>an </a:t>
            </a:r>
            <a:r>
              <a:rPr lang="en-US" sz="9600" b="1" spc="100" dirty="0">
                <a:solidFill>
                  <a:schemeClr val="accent6"/>
                </a:solidFill>
                <a:latin typeface="Trebuchet MS"/>
                <a:cs typeface="Trebuchet MS"/>
              </a:rPr>
              <a:t>EC2 </a:t>
            </a:r>
            <a:r>
              <a:rPr lang="en-US" sz="9600" b="1" spc="100" dirty="0">
                <a:solidFill>
                  <a:srgbClr val="00B0F0"/>
                </a:solidFill>
                <a:latin typeface="Trebuchet MS"/>
                <a:cs typeface="Trebuchet MS"/>
              </a:rPr>
              <a:t>Instance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-19050" y="-76200"/>
            <a:ext cx="7315200" cy="3543302"/>
            <a:chOff x="3352800" y="2057399"/>
            <a:chExt cx="4876800" cy="2362201"/>
          </a:xfrm>
        </p:grpSpPr>
        <p:pic>
          <p:nvPicPr>
            <p:cNvPr id="7" name="Picture 4" descr="Linux PNG logo free downloa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00" b="26562"/>
            <a:stretch/>
          </p:blipFill>
          <p:spPr bwMode="auto">
            <a:xfrm>
              <a:off x="3352800" y="2057399"/>
              <a:ext cx="4876800" cy="2362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inux PNG logo free download"/>
            <p:cNvPicPr>
              <a:picLocks noChangeAspect="1" noChangeArrowheads="1"/>
            </p:cNvPicPr>
            <p:nvPr/>
          </p:nvPicPr>
          <p:blipFill rotWithShape="1"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711" r="31250" b="49414"/>
            <a:stretch/>
          </p:blipFill>
          <p:spPr bwMode="auto">
            <a:xfrm>
              <a:off x="3352800" y="2209800"/>
              <a:ext cx="3352800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Flowchart: Off-page Connector 1"/>
          <p:cNvSpPr/>
          <p:nvPr/>
        </p:nvSpPr>
        <p:spPr>
          <a:xfrm>
            <a:off x="10134600" y="0"/>
            <a:ext cx="1295400" cy="12192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3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1528846"/>
            <a:ext cx="1810287" cy="2166858"/>
          </a:xfrm>
          <a:prstGeom prst="rect">
            <a:avLst/>
          </a:prstGeom>
        </p:spPr>
      </p:pic>
      <p:sp>
        <p:nvSpPr>
          <p:cNvPr id="12" name="TextBox 33"/>
          <p:cNvSpPr txBox="1"/>
          <p:nvPr/>
        </p:nvSpPr>
        <p:spPr>
          <a:xfrm>
            <a:off x="8843275" y="3715369"/>
            <a:ext cx="2411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Arial"/>
                <a:cs typeface="Arial"/>
              </a:rPr>
              <a:t>Amazon EC2</a:t>
            </a:r>
          </a:p>
        </p:txBody>
      </p:sp>
    </p:spTree>
    <p:extLst>
      <p:ext uri="{BB962C8B-B14F-4D97-AF65-F5344CB8AC3E}">
        <p14:creationId xmlns:p14="http://schemas.microsoft.com/office/powerpoint/2010/main" val="31745915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976979"/>
            <a:ext cx="9296400" cy="278129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8000" b="1" spc="100" dirty="0">
                <a:solidFill>
                  <a:srgbClr val="00B0F0"/>
                </a:solidFill>
                <a:latin typeface="Trebuchet MS"/>
                <a:cs typeface="Trebuchet MS"/>
              </a:rPr>
              <a:t>Connect to  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8000" b="1" spc="100" dirty="0">
                <a:solidFill>
                  <a:srgbClr val="00B0F0"/>
                </a:solidFill>
                <a:latin typeface="Trebuchet MS"/>
                <a:cs typeface="Trebuchet MS"/>
              </a:rPr>
              <a:t>Linux Server 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8000" b="1" spc="100" dirty="0">
                <a:solidFill>
                  <a:srgbClr val="00B0F0"/>
                </a:solidFill>
                <a:latin typeface="Trebuchet MS"/>
                <a:cs typeface="Trebuchet MS"/>
              </a:rPr>
              <a:t>Using </a:t>
            </a:r>
            <a:r>
              <a:rPr lang="en-US" sz="8000" b="1" spc="100" dirty="0" err="1">
                <a:solidFill>
                  <a:srgbClr val="FFC000"/>
                </a:solidFill>
                <a:latin typeface="Trebuchet MS"/>
                <a:cs typeface="Trebuchet MS"/>
              </a:rPr>
              <a:t>MobaXterm</a:t>
            </a:r>
            <a:endParaRPr lang="en-US" sz="8000" b="1" spc="100" dirty="0">
              <a:solidFill>
                <a:srgbClr val="FFC000"/>
              </a:solidFill>
              <a:latin typeface="Trebuchet MS"/>
              <a:cs typeface="Trebuchet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-19050" y="-76200"/>
            <a:ext cx="7315200" cy="3543302"/>
            <a:chOff x="3352800" y="2057399"/>
            <a:chExt cx="4876800" cy="2362201"/>
          </a:xfrm>
        </p:grpSpPr>
        <p:pic>
          <p:nvPicPr>
            <p:cNvPr id="7" name="Picture 4" descr="Linux PNG logo free downloa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00" b="26562"/>
            <a:stretch/>
          </p:blipFill>
          <p:spPr bwMode="auto">
            <a:xfrm>
              <a:off x="3352800" y="2057399"/>
              <a:ext cx="4876800" cy="2362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inux PNG logo free download"/>
            <p:cNvPicPr>
              <a:picLocks noChangeAspect="1" noChangeArrowheads="1"/>
            </p:cNvPicPr>
            <p:nvPr/>
          </p:nvPicPr>
          <p:blipFill rotWithShape="1"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711" r="31250" b="49414"/>
            <a:stretch/>
          </p:blipFill>
          <p:spPr bwMode="auto">
            <a:xfrm>
              <a:off x="3352800" y="2209800"/>
              <a:ext cx="3352800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Flowchart: Off-page Connector 1"/>
          <p:cNvSpPr/>
          <p:nvPr/>
        </p:nvSpPr>
        <p:spPr>
          <a:xfrm>
            <a:off x="10134600" y="0"/>
            <a:ext cx="1295400" cy="12192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4</a:t>
            </a:r>
          </a:p>
        </p:txBody>
      </p:sp>
      <p:pic>
        <p:nvPicPr>
          <p:cNvPr id="2050" name="Picture 2" descr="MobaXterm free Xserver and tabbed SSH client for Window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905000"/>
            <a:ext cx="3638550" cy="232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3383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976979"/>
            <a:ext cx="9296400" cy="278129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8000" b="1" spc="100" dirty="0">
                <a:solidFill>
                  <a:srgbClr val="00B0F0"/>
                </a:solidFill>
                <a:latin typeface="Trebuchet MS"/>
                <a:cs typeface="Trebuchet MS"/>
              </a:rPr>
              <a:t>Connect to  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8000" b="1" spc="100" dirty="0">
                <a:solidFill>
                  <a:srgbClr val="00B0F0"/>
                </a:solidFill>
                <a:latin typeface="Trebuchet MS"/>
                <a:cs typeface="Trebuchet MS"/>
              </a:rPr>
              <a:t>Linux System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8000" b="1" spc="100" dirty="0">
                <a:solidFill>
                  <a:srgbClr val="00B0F0"/>
                </a:solidFill>
                <a:latin typeface="Trebuchet MS"/>
                <a:cs typeface="Trebuchet MS"/>
              </a:rPr>
              <a:t>From </a:t>
            </a:r>
            <a:r>
              <a:rPr lang="en-US" sz="8000" b="1" spc="100" dirty="0">
                <a:solidFill>
                  <a:srgbClr val="FFC000"/>
                </a:solidFill>
                <a:latin typeface="Trebuchet MS"/>
                <a:cs typeface="Trebuchet MS"/>
              </a:rPr>
              <a:t>MAC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-19050" y="-76200"/>
            <a:ext cx="7315200" cy="3543302"/>
            <a:chOff x="3352800" y="2057399"/>
            <a:chExt cx="4876800" cy="2362201"/>
          </a:xfrm>
        </p:grpSpPr>
        <p:pic>
          <p:nvPicPr>
            <p:cNvPr id="7" name="Picture 4" descr="Linux PNG logo free downloa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00" b="26562"/>
            <a:stretch/>
          </p:blipFill>
          <p:spPr bwMode="auto">
            <a:xfrm>
              <a:off x="3352800" y="2057399"/>
              <a:ext cx="4876800" cy="2362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inux PNG logo free download"/>
            <p:cNvPicPr>
              <a:picLocks noChangeAspect="1" noChangeArrowheads="1"/>
            </p:cNvPicPr>
            <p:nvPr/>
          </p:nvPicPr>
          <p:blipFill rotWithShape="1"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711" r="31250" b="49414"/>
            <a:stretch/>
          </p:blipFill>
          <p:spPr bwMode="auto">
            <a:xfrm>
              <a:off x="3352800" y="2209800"/>
              <a:ext cx="3352800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Flowchart: Off-page Connector 1"/>
          <p:cNvSpPr/>
          <p:nvPr/>
        </p:nvSpPr>
        <p:spPr>
          <a:xfrm>
            <a:off x="10134600" y="0"/>
            <a:ext cx="1295400" cy="12192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5</a:t>
            </a:r>
          </a:p>
        </p:txBody>
      </p:sp>
      <p:pic>
        <p:nvPicPr>
          <p:cNvPr id="4098" name="Picture 2" descr="How to use Terminal on Mac: Basic commands and functi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905000"/>
            <a:ext cx="3464738" cy="242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2942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9050" y="3810000"/>
            <a:ext cx="9296400" cy="278129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8000" b="1" spc="100" dirty="0">
                <a:solidFill>
                  <a:srgbClr val="00B0F0"/>
                </a:solidFill>
                <a:latin typeface="Trebuchet MS"/>
                <a:cs typeface="Trebuchet MS"/>
              </a:rPr>
              <a:t>Linux Filesystem </a:t>
            </a:r>
            <a:r>
              <a:rPr lang="en-US" sz="8000" b="1" spc="100" dirty="0">
                <a:solidFill>
                  <a:schemeClr val="bg1"/>
                </a:solidFill>
                <a:latin typeface="Trebuchet MS"/>
                <a:cs typeface="Trebuchet MS"/>
              </a:rPr>
              <a:t>Hierarchy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-19050" y="-76200"/>
            <a:ext cx="7315200" cy="3543302"/>
            <a:chOff x="3352800" y="2057399"/>
            <a:chExt cx="4876800" cy="2362201"/>
          </a:xfrm>
        </p:grpSpPr>
        <p:pic>
          <p:nvPicPr>
            <p:cNvPr id="7" name="Picture 4" descr="Linux PNG logo free downloa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00" b="26562"/>
            <a:stretch/>
          </p:blipFill>
          <p:spPr bwMode="auto">
            <a:xfrm>
              <a:off x="3352800" y="2057399"/>
              <a:ext cx="4876800" cy="2362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inux PNG logo free download"/>
            <p:cNvPicPr>
              <a:picLocks noChangeAspect="1" noChangeArrowheads="1"/>
            </p:cNvPicPr>
            <p:nvPr/>
          </p:nvPicPr>
          <p:blipFill rotWithShape="1"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711" r="31250" b="49414"/>
            <a:stretch/>
          </p:blipFill>
          <p:spPr bwMode="auto">
            <a:xfrm>
              <a:off x="3352800" y="2209800"/>
              <a:ext cx="3352800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Flowchart: Off-page Connector 1"/>
          <p:cNvSpPr/>
          <p:nvPr/>
        </p:nvSpPr>
        <p:spPr>
          <a:xfrm>
            <a:off x="10134600" y="0"/>
            <a:ext cx="1295400" cy="12192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6</a:t>
            </a:r>
          </a:p>
        </p:txBody>
      </p:sp>
      <p:pic>
        <p:nvPicPr>
          <p:cNvPr id="1028" name="Picture 4" descr="Linux File System Hierarchy and its related commands: Easy Solution We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261" y="1371600"/>
            <a:ext cx="48768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5413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976979"/>
            <a:ext cx="12192000" cy="234762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11500" b="1" spc="100" dirty="0">
                <a:solidFill>
                  <a:srgbClr val="00B0F0"/>
                </a:solidFill>
                <a:latin typeface="Trebuchet MS"/>
                <a:cs typeface="Trebuchet MS"/>
              </a:rPr>
              <a:t>Basic </a:t>
            </a:r>
            <a:r>
              <a:rPr lang="en-US" sz="11500" b="1" spc="100" dirty="0">
                <a:solidFill>
                  <a:srgbClr val="FFC000"/>
                </a:solidFill>
                <a:latin typeface="Trebuchet MS"/>
                <a:cs typeface="Trebuchet MS"/>
              </a:rPr>
              <a:t>Commands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-19050" y="-76200"/>
            <a:ext cx="7315200" cy="3543302"/>
            <a:chOff x="3352800" y="2057399"/>
            <a:chExt cx="4876800" cy="2362201"/>
          </a:xfrm>
        </p:grpSpPr>
        <p:pic>
          <p:nvPicPr>
            <p:cNvPr id="7" name="Picture 4" descr="Linux PNG logo free downloa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00" b="26562"/>
            <a:stretch/>
          </p:blipFill>
          <p:spPr bwMode="auto">
            <a:xfrm>
              <a:off x="3352800" y="2057399"/>
              <a:ext cx="4876800" cy="2362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inux PNG logo free download"/>
            <p:cNvPicPr>
              <a:picLocks noChangeAspect="1" noChangeArrowheads="1"/>
            </p:cNvPicPr>
            <p:nvPr/>
          </p:nvPicPr>
          <p:blipFill rotWithShape="1"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711" r="31250" b="49414"/>
            <a:stretch/>
          </p:blipFill>
          <p:spPr bwMode="auto">
            <a:xfrm>
              <a:off x="3352800" y="2209800"/>
              <a:ext cx="3352800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Flowchart: Off-page Connector 1"/>
          <p:cNvSpPr/>
          <p:nvPr/>
        </p:nvSpPr>
        <p:spPr>
          <a:xfrm>
            <a:off x="10134600" y="0"/>
            <a:ext cx="1295400" cy="12192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7</a:t>
            </a:r>
          </a:p>
        </p:txBody>
      </p:sp>
      <p:pic>
        <p:nvPicPr>
          <p:cNvPr id="2050" name="Picture 2" descr="MobaXterm free Xserver and tabbed SSH client for Window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905000"/>
            <a:ext cx="3638550" cy="232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5299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976979"/>
            <a:ext cx="7391400" cy="234762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8800" b="1" spc="100" dirty="0">
                <a:solidFill>
                  <a:srgbClr val="00B0F0"/>
                </a:solidFill>
                <a:latin typeface="Trebuchet MS"/>
                <a:cs typeface="Trebuchet MS"/>
              </a:rPr>
              <a:t>Commands to </a:t>
            </a:r>
            <a:r>
              <a:rPr lang="en-US" sz="8800" b="1" spc="100" dirty="0">
                <a:solidFill>
                  <a:srgbClr val="FFC000"/>
                </a:solidFill>
                <a:latin typeface="Trebuchet MS"/>
                <a:cs typeface="Trebuchet MS"/>
              </a:rPr>
              <a:t>read a file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-19050" y="-76200"/>
            <a:ext cx="7315200" cy="3543302"/>
            <a:chOff x="3352800" y="2057399"/>
            <a:chExt cx="4876800" cy="2362201"/>
          </a:xfrm>
        </p:grpSpPr>
        <p:pic>
          <p:nvPicPr>
            <p:cNvPr id="7" name="Picture 4" descr="Linux PNG logo free downloa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00" b="26562"/>
            <a:stretch/>
          </p:blipFill>
          <p:spPr bwMode="auto">
            <a:xfrm>
              <a:off x="3352800" y="2057399"/>
              <a:ext cx="4876800" cy="2362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inux PNG logo free download"/>
            <p:cNvPicPr>
              <a:picLocks noChangeAspect="1" noChangeArrowheads="1"/>
            </p:cNvPicPr>
            <p:nvPr/>
          </p:nvPicPr>
          <p:blipFill rotWithShape="1"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711" r="31250" b="49414"/>
            <a:stretch/>
          </p:blipFill>
          <p:spPr bwMode="auto">
            <a:xfrm>
              <a:off x="3352800" y="2209800"/>
              <a:ext cx="3352800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Flowchart: Off-page Connector 1"/>
          <p:cNvSpPr/>
          <p:nvPr/>
        </p:nvSpPr>
        <p:spPr>
          <a:xfrm>
            <a:off x="10134600" y="0"/>
            <a:ext cx="1295400" cy="12192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8</a:t>
            </a:r>
          </a:p>
        </p:txBody>
      </p:sp>
      <p:pic>
        <p:nvPicPr>
          <p:cNvPr id="2050" name="Picture 2" descr="MobaXterm free Xserver and tabbed SSH client for Window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667000"/>
            <a:ext cx="3638550" cy="232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6360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976979"/>
            <a:ext cx="12192000" cy="234762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13800" b="1" spc="100" dirty="0">
                <a:solidFill>
                  <a:srgbClr val="00B0F0"/>
                </a:solidFill>
                <a:latin typeface="Trebuchet MS"/>
                <a:cs typeface="Trebuchet MS"/>
              </a:rPr>
              <a:t>Create a </a:t>
            </a:r>
            <a:r>
              <a:rPr lang="en-US" sz="13800" b="1" spc="100" dirty="0">
                <a:solidFill>
                  <a:srgbClr val="FFC000"/>
                </a:solidFill>
                <a:latin typeface="Trebuchet MS"/>
                <a:cs typeface="Trebuchet MS"/>
              </a:rPr>
              <a:t>file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-19050" y="-76200"/>
            <a:ext cx="7315200" cy="3543302"/>
            <a:chOff x="3352800" y="2057399"/>
            <a:chExt cx="4876800" cy="2362201"/>
          </a:xfrm>
        </p:grpSpPr>
        <p:pic>
          <p:nvPicPr>
            <p:cNvPr id="7" name="Picture 4" descr="Linux PNG logo free downloa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00" b="26562"/>
            <a:stretch/>
          </p:blipFill>
          <p:spPr bwMode="auto">
            <a:xfrm>
              <a:off x="3352800" y="2057399"/>
              <a:ext cx="4876800" cy="2362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inux PNG logo free download"/>
            <p:cNvPicPr>
              <a:picLocks noChangeAspect="1" noChangeArrowheads="1"/>
            </p:cNvPicPr>
            <p:nvPr/>
          </p:nvPicPr>
          <p:blipFill rotWithShape="1"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711" r="31250" b="49414"/>
            <a:stretch/>
          </p:blipFill>
          <p:spPr bwMode="auto">
            <a:xfrm>
              <a:off x="3352800" y="2209800"/>
              <a:ext cx="3352800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Flowchart: Off-page Connector 1"/>
          <p:cNvSpPr/>
          <p:nvPr/>
        </p:nvSpPr>
        <p:spPr>
          <a:xfrm>
            <a:off x="10134600" y="0"/>
            <a:ext cx="1295400" cy="12192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/>
              <a:t>9</a:t>
            </a:r>
            <a:endParaRPr lang="en-US" sz="7200" b="1" dirty="0"/>
          </a:p>
        </p:txBody>
      </p:sp>
      <p:pic>
        <p:nvPicPr>
          <p:cNvPr id="2050" name="Picture 2" descr="MobaXterm free Xserver and tabbed SSH client for Window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770890"/>
            <a:ext cx="3638550" cy="232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721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228600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Montserrat-Regular"/>
              </a:rPr>
              <a:t> </a:t>
            </a:r>
            <a:r>
              <a:rPr lang="en-US" sz="6000" dirty="0">
                <a:solidFill>
                  <a:srgbClr val="FFC000"/>
                </a:solidFill>
                <a:latin typeface="Bodoni MT" panose="02070603080606020203" pitchFamily="18" charset="0"/>
              </a:rPr>
              <a:t> Does it add Value?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1676400"/>
            <a:ext cx="11811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rebuchet MS"/>
                <a:ea typeface="+mj-ea"/>
                <a:cs typeface="Trebuchet MS"/>
              </a:rPr>
              <a:t>Able to fulfill your regular tasks on Linux OS</a:t>
            </a:r>
          </a:p>
          <a:p>
            <a:pPr marL="457189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rebuchet MS"/>
                <a:ea typeface="+mj-ea"/>
                <a:cs typeface="Trebuchet MS"/>
              </a:rPr>
              <a:t>A pre-requisites to learn most of the new technologies</a:t>
            </a:r>
          </a:p>
        </p:txBody>
      </p:sp>
    </p:spTree>
    <p:extLst>
      <p:ext uri="{BB962C8B-B14F-4D97-AF65-F5344CB8AC3E}">
        <p14:creationId xmlns:p14="http://schemas.microsoft.com/office/powerpoint/2010/main" val="372301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447" y="4492450"/>
            <a:ext cx="8915400" cy="234762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8800" b="1" spc="100" dirty="0">
                <a:solidFill>
                  <a:srgbClr val="FFC000"/>
                </a:solidFill>
                <a:latin typeface="Trebuchet MS"/>
                <a:cs typeface="Trebuchet MS"/>
              </a:rPr>
              <a:t>Edit</a:t>
            </a:r>
            <a:r>
              <a:rPr lang="en-US" sz="8800" b="1" spc="100" dirty="0">
                <a:solidFill>
                  <a:srgbClr val="00B0F0"/>
                </a:solidFill>
                <a:latin typeface="Trebuchet MS"/>
                <a:cs typeface="Trebuchet MS"/>
              </a:rPr>
              <a:t> or </a:t>
            </a:r>
            <a:r>
              <a:rPr lang="en-US" sz="8800" b="1" spc="100" dirty="0">
                <a:solidFill>
                  <a:srgbClr val="FFC000"/>
                </a:solidFill>
                <a:latin typeface="Trebuchet MS"/>
                <a:cs typeface="Trebuchet MS"/>
              </a:rPr>
              <a:t>append</a:t>
            </a:r>
            <a:r>
              <a:rPr lang="en-US" sz="8800" b="1" spc="100" dirty="0">
                <a:solidFill>
                  <a:srgbClr val="00B0F0"/>
                </a:solidFill>
                <a:latin typeface="Trebuchet MS"/>
                <a:cs typeface="Trebuchet MS"/>
              </a:rPr>
              <a:t> content to a </a:t>
            </a:r>
            <a:r>
              <a:rPr lang="en-US" sz="8800" b="1" spc="100" dirty="0">
                <a:solidFill>
                  <a:srgbClr val="FFC000"/>
                </a:solidFill>
                <a:latin typeface="Trebuchet MS"/>
                <a:cs typeface="Trebuchet MS"/>
              </a:rPr>
              <a:t>file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-19050" y="-76200"/>
            <a:ext cx="7315200" cy="3543302"/>
            <a:chOff x="3352800" y="2057399"/>
            <a:chExt cx="4876800" cy="2362201"/>
          </a:xfrm>
        </p:grpSpPr>
        <p:pic>
          <p:nvPicPr>
            <p:cNvPr id="7" name="Picture 4" descr="Linux PNG logo free downloa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00" b="26562"/>
            <a:stretch/>
          </p:blipFill>
          <p:spPr bwMode="auto">
            <a:xfrm>
              <a:off x="3352800" y="2057399"/>
              <a:ext cx="4876800" cy="2362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inux PNG logo free download"/>
            <p:cNvPicPr>
              <a:picLocks noChangeAspect="1" noChangeArrowheads="1"/>
            </p:cNvPicPr>
            <p:nvPr/>
          </p:nvPicPr>
          <p:blipFill rotWithShape="1"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711" r="31250" b="49414"/>
            <a:stretch/>
          </p:blipFill>
          <p:spPr bwMode="auto">
            <a:xfrm>
              <a:off x="3352800" y="2209800"/>
              <a:ext cx="3352800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Flowchart: Off-page Connector 1"/>
          <p:cNvSpPr/>
          <p:nvPr/>
        </p:nvSpPr>
        <p:spPr>
          <a:xfrm>
            <a:off x="10134600" y="0"/>
            <a:ext cx="1295400" cy="12192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10</a:t>
            </a:r>
          </a:p>
        </p:txBody>
      </p:sp>
      <p:pic>
        <p:nvPicPr>
          <p:cNvPr id="2050" name="Picture 2" descr="MobaXterm free Xserver and tabbed SSH client for Window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770890"/>
            <a:ext cx="3638550" cy="232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1591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3695704"/>
            <a:ext cx="7848600" cy="234762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8800" b="1" spc="100" dirty="0">
                <a:solidFill>
                  <a:srgbClr val="FFC000"/>
                </a:solidFill>
                <a:latin typeface="Trebuchet MS"/>
                <a:cs typeface="Trebuchet MS"/>
              </a:rPr>
              <a:t>Creating a </a:t>
            </a:r>
            <a:r>
              <a:rPr lang="en-US" sz="8800" b="1" spc="100" dirty="0">
                <a:solidFill>
                  <a:srgbClr val="00B0F0"/>
                </a:solidFill>
                <a:latin typeface="Trebuchet MS"/>
                <a:cs typeface="Trebuchet MS"/>
              </a:rPr>
              <a:t>Directory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-19050" y="-76200"/>
            <a:ext cx="7315200" cy="3543302"/>
            <a:chOff x="3352800" y="2057399"/>
            <a:chExt cx="4876800" cy="2362201"/>
          </a:xfrm>
        </p:grpSpPr>
        <p:pic>
          <p:nvPicPr>
            <p:cNvPr id="7" name="Picture 4" descr="Linux PNG logo free downloa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00" b="26562"/>
            <a:stretch/>
          </p:blipFill>
          <p:spPr bwMode="auto">
            <a:xfrm>
              <a:off x="3352800" y="2057399"/>
              <a:ext cx="4876800" cy="2362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inux PNG logo free download"/>
            <p:cNvPicPr>
              <a:picLocks noChangeAspect="1" noChangeArrowheads="1"/>
            </p:cNvPicPr>
            <p:nvPr/>
          </p:nvPicPr>
          <p:blipFill rotWithShape="1"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711" r="31250" b="49414"/>
            <a:stretch/>
          </p:blipFill>
          <p:spPr bwMode="auto">
            <a:xfrm>
              <a:off x="3352800" y="2209800"/>
              <a:ext cx="3352800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Flowchart: Off-page Connector 1"/>
          <p:cNvSpPr/>
          <p:nvPr/>
        </p:nvSpPr>
        <p:spPr>
          <a:xfrm>
            <a:off x="10134600" y="0"/>
            <a:ext cx="1295400" cy="12192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11</a:t>
            </a:r>
          </a:p>
        </p:txBody>
      </p:sp>
      <p:pic>
        <p:nvPicPr>
          <p:cNvPr id="2050" name="Picture 2" descr="MobaXterm free Xserver and tabbed SSH client for Window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770890"/>
            <a:ext cx="3638550" cy="232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0470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381000" y="3982933"/>
            <a:ext cx="9220200" cy="234762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8800" b="1" spc="100" dirty="0">
                <a:solidFill>
                  <a:srgbClr val="00B0F0"/>
                </a:solidFill>
                <a:latin typeface="Trebuchet MS"/>
                <a:cs typeface="Trebuchet MS"/>
              </a:rPr>
              <a:t>Remove</a:t>
            </a:r>
            <a:r>
              <a:rPr lang="en-US" sz="8800" b="1" spc="100" dirty="0">
                <a:solidFill>
                  <a:srgbClr val="FFC000"/>
                </a:solidFill>
                <a:latin typeface="Trebuchet MS"/>
                <a:cs typeface="Trebuchet MS"/>
              </a:rPr>
              <a:t> files and directories</a:t>
            </a:r>
            <a:endParaRPr lang="en-US" sz="8800" b="1" spc="100" dirty="0">
              <a:solidFill>
                <a:srgbClr val="00B0F0"/>
              </a:solidFill>
              <a:latin typeface="Trebuchet MS"/>
              <a:cs typeface="Trebuchet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-19050" y="-76200"/>
            <a:ext cx="7315200" cy="3543302"/>
            <a:chOff x="3352800" y="2057399"/>
            <a:chExt cx="4876800" cy="2362201"/>
          </a:xfrm>
        </p:grpSpPr>
        <p:pic>
          <p:nvPicPr>
            <p:cNvPr id="7" name="Picture 4" descr="Linux PNG logo free downloa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00" b="26562"/>
            <a:stretch/>
          </p:blipFill>
          <p:spPr bwMode="auto">
            <a:xfrm>
              <a:off x="3352800" y="2057399"/>
              <a:ext cx="4876800" cy="2362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inux PNG logo free download"/>
            <p:cNvPicPr>
              <a:picLocks noChangeAspect="1" noChangeArrowheads="1"/>
            </p:cNvPicPr>
            <p:nvPr/>
          </p:nvPicPr>
          <p:blipFill rotWithShape="1"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711" r="31250" b="49414"/>
            <a:stretch/>
          </p:blipFill>
          <p:spPr bwMode="auto">
            <a:xfrm>
              <a:off x="3352800" y="2209800"/>
              <a:ext cx="3352800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Flowchart: Off-page Connector 1"/>
          <p:cNvSpPr/>
          <p:nvPr/>
        </p:nvSpPr>
        <p:spPr>
          <a:xfrm>
            <a:off x="10134600" y="0"/>
            <a:ext cx="1295400" cy="12192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12</a:t>
            </a:r>
          </a:p>
        </p:txBody>
      </p:sp>
      <p:pic>
        <p:nvPicPr>
          <p:cNvPr id="2050" name="Picture 2" descr="MobaXterm free Xserver and tabbed SSH client for Window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770890"/>
            <a:ext cx="3638550" cy="232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05802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52400" y="3581400"/>
            <a:ext cx="12115800" cy="30480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11500" b="1" spc="100" dirty="0" err="1">
                <a:solidFill>
                  <a:schemeClr val="bg1"/>
                </a:solidFill>
                <a:latin typeface="Trebuchet MS"/>
                <a:cs typeface="Trebuchet MS"/>
              </a:rPr>
              <a:t>cp</a:t>
            </a:r>
            <a:r>
              <a:rPr lang="en-US" sz="11500" b="1" spc="100" dirty="0">
                <a:solidFill>
                  <a:schemeClr val="bg1"/>
                </a:solidFill>
                <a:latin typeface="Trebuchet MS"/>
                <a:cs typeface="Trebuchet MS"/>
              </a:rPr>
              <a:t> command 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11500" b="1" spc="100" dirty="0">
                <a:solidFill>
                  <a:srgbClr val="00B0F0"/>
                </a:solidFill>
                <a:latin typeface="Trebuchet MS"/>
                <a:cs typeface="Trebuchet MS"/>
              </a:rPr>
              <a:t>to copy files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-19050" y="-76200"/>
            <a:ext cx="7315200" cy="3543302"/>
            <a:chOff x="3352800" y="2057399"/>
            <a:chExt cx="4876800" cy="2362201"/>
          </a:xfrm>
        </p:grpSpPr>
        <p:pic>
          <p:nvPicPr>
            <p:cNvPr id="7" name="Picture 4" descr="Linux PNG logo free downloa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00" b="26562"/>
            <a:stretch/>
          </p:blipFill>
          <p:spPr bwMode="auto">
            <a:xfrm>
              <a:off x="3352800" y="2057399"/>
              <a:ext cx="4876800" cy="2362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inux PNG logo free download"/>
            <p:cNvPicPr>
              <a:picLocks noChangeAspect="1" noChangeArrowheads="1"/>
            </p:cNvPicPr>
            <p:nvPr/>
          </p:nvPicPr>
          <p:blipFill rotWithShape="1"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711" r="31250" b="49414"/>
            <a:stretch/>
          </p:blipFill>
          <p:spPr bwMode="auto">
            <a:xfrm>
              <a:off x="3352800" y="2209800"/>
              <a:ext cx="3352800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Flowchart: Off-page Connector 1"/>
          <p:cNvSpPr/>
          <p:nvPr/>
        </p:nvSpPr>
        <p:spPr>
          <a:xfrm>
            <a:off x="10134600" y="0"/>
            <a:ext cx="1295400" cy="12192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98523604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381000" y="3982933"/>
            <a:ext cx="9220200" cy="234762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8800" b="1" spc="100" dirty="0">
                <a:solidFill>
                  <a:srgbClr val="00B0F0"/>
                </a:solidFill>
                <a:latin typeface="Trebuchet MS"/>
                <a:cs typeface="Trebuchet MS"/>
              </a:rPr>
              <a:t>mv command 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8800" b="1" spc="100" dirty="0">
                <a:solidFill>
                  <a:srgbClr val="FFC000"/>
                </a:solidFill>
                <a:latin typeface="Trebuchet MS"/>
                <a:cs typeface="Trebuchet MS"/>
              </a:rPr>
              <a:t>to rename files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-19050" y="-76200"/>
            <a:ext cx="7315200" cy="3543302"/>
            <a:chOff x="3352800" y="2057399"/>
            <a:chExt cx="4876800" cy="2362201"/>
          </a:xfrm>
        </p:grpSpPr>
        <p:pic>
          <p:nvPicPr>
            <p:cNvPr id="7" name="Picture 4" descr="Linux PNG logo free downloa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00" b="26562"/>
            <a:stretch/>
          </p:blipFill>
          <p:spPr bwMode="auto">
            <a:xfrm>
              <a:off x="3352800" y="2057399"/>
              <a:ext cx="4876800" cy="2362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inux PNG logo free download"/>
            <p:cNvPicPr>
              <a:picLocks noChangeAspect="1" noChangeArrowheads="1"/>
            </p:cNvPicPr>
            <p:nvPr/>
          </p:nvPicPr>
          <p:blipFill rotWithShape="1"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711" r="31250" b="49414"/>
            <a:stretch/>
          </p:blipFill>
          <p:spPr bwMode="auto">
            <a:xfrm>
              <a:off x="3352800" y="2209800"/>
              <a:ext cx="3352800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Flowchart: Off-page Connector 1"/>
          <p:cNvSpPr/>
          <p:nvPr/>
        </p:nvSpPr>
        <p:spPr>
          <a:xfrm>
            <a:off x="10134600" y="0"/>
            <a:ext cx="1295400" cy="12192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14</a:t>
            </a:r>
          </a:p>
        </p:txBody>
      </p:sp>
      <p:pic>
        <p:nvPicPr>
          <p:cNvPr id="2050" name="Picture 2" descr="MobaXterm free Xserver and tabbed SSH client for Window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770890"/>
            <a:ext cx="3638550" cy="232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23518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982933"/>
            <a:ext cx="7848600" cy="10462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8800" b="1" spc="100" dirty="0">
                <a:solidFill>
                  <a:srgbClr val="00B0F0"/>
                </a:solidFill>
                <a:latin typeface="Trebuchet MS"/>
                <a:cs typeface="Trebuchet MS"/>
              </a:rPr>
              <a:t>cd command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-19050" y="-76200"/>
            <a:ext cx="7315200" cy="3543302"/>
            <a:chOff x="3352800" y="2057399"/>
            <a:chExt cx="4876800" cy="2362201"/>
          </a:xfrm>
        </p:grpSpPr>
        <p:pic>
          <p:nvPicPr>
            <p:cNvPr id="7" name="Picture 4" descr="Linux PNG logo free downloa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00" b="26562"/>
            <a:stretch/>
          </p:blipFill>
          <p:spPr bwMode="auto">
            <a:xfrm>
              <a:off x="3352800" y="2057399"/>
              <a:ext cx="4876800" cy="2362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inux PNG logo free download"/>
            <p:cNvPicPr>
              <a:picLocks noChangeAspect="1" noChangeArrowheads="1"/>
            </p:cNvPicPr>
            <p:nvPr/>
          </p:nvPicPr>
          <p:blipFill rotWithShape="1"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711" r="31250" b="49414"/>
            <a:stretch/>
          </p:blipFill>
          <p:spPr bwMode="auto">
            <a:xfrm>
              <a:off x="3352800" y="2209800"/>
              <a:ext cx="3352800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Flowchart: Off-page Connector 1"/>
          <p:cNvSpPr/>
          <p:nvPr/>
        </p:nvSpPr>
        <p:spPr>
          <a:xfrm>
            <a:off x="10134600" y="0"/>
            <a:ext cx="1295400" cy="12192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15</a:t>
            </a:r>
          </a:p>
        </p:txBody>
      </p:sp>
      <p:pic>
        <p:nvPicPr>
          <p:cNvPr id="2050" name="Picture 2" descr="MobaXterm free Xserver and tabbed SSH client for Window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770890"/>
            <a:ext cx="3638550" cy="232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0" y="5334000"/>
            <a:ext cx="12039600" cy="10462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8800" b="1" spc="100" dirty="0">
                <a:solidFill>
                  <a:srgbClr val="FFC000"/>
                </a:solidFill>
                <a:latin typeface="Trebuchet MS"/>
                <a:cs typeface="Trebuchet MS"/>
              </a:rPr>
              <a:t>to change directory</a:t>
            </a:r>
          </a:p>
        </p:txBody>
      </p:sp>
    </p:spTree>
    <p:extLst>
      <p:ext uri="{BB962C8B-B14F-4D97-AF65-F5344CB8AC3E}">
        <p14:creationId xmlns:p14="http://schemas.microsoft.com/office/powerpoint/2010/main" val="52903737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982933"/>
            <a:ext cx="7848600" cy="10462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8800" b="1" spc="100" dirty="0">
                <a:solidFill>
                  <a:srgbClr val="00B0F0"/>
                </a:solidFill>
                <a:latin typeface="Trebuchet MS"/>
                <a:cs typeface="Trebuchet MS"/>
              </a:rPr>
              <a:t>Search a file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-19050" y="-76200"/>
            <a:ext cx="7315200" cy="3543302"/>
            <a:chOff x="3352800" y="2057399"/>
            <a:chExt cx="4876800" cy="2362201"/>
          </a:xfrm>
        </p:grpSpPr>
        <p:pic>
          <p:nvPicPr>
            <p:cNvPr id="7" name="Picture 4" descr="Linux PNG logo free downloa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00" b="26562"/>
            <a:stretch/>
          </p:blipFill>
          <p:spPr bwMode="auto">
            <a:xfrm>
              <a:off x="3352800" y="2057399"/>
              <a:ext cx="4876800" cy="2362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inux PNG logo free download"/>
            <p:cNvPicPr>
              <a:picLocks noChangeAspect="1" noChangeArrowheads="1"/>
            </p:cNvPicPr>
            <p:nvPr/>
          </p:nvPicPr>
          <p:blipFill rotWithShape="1"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711" r="31250" b="49414"/>
            <a:stretch/>
          </p:blipFill>
          <p:spPr bwMode="auto">
            <a:xfrm>
              <a:off x="3352800" y="2209800"/>
              <a:ext cx="3352800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Flowchart: Off-page Connector 1"/>
          <p:cNvSpPr/>
          <p:nvPr/>
        </p:nvSpPr>
        <p:spPr>
          <a:xfrm>
            <a:off x="10134600" y="0"/>
            <a:ext cx="1295400" cy="12192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16</a:t>
            </a:r>
          </a:p>
        </p:txBody>
      </p:sp>
      <p:pic>
        <p:nvPicPr>
          <p:cNvPr id="2050" name="Picture 2" descr="MobaXterm free Xserver and tabbed SSH client for Window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770890"/>
            <a:ext cx="3638550" cy="232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0" y="5334000"/>
            <a:ext cx="12039600" cy="10462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8800" b="1" spc="100" dirty="0">
                <a:solidFill>
                  <a:srgbClr val="FFC000"/>
                </a:solidFill>
                <a:latin typeface="Trebuchet MS"/>
                <a:cs typeface="Trebuchet MS"/>
              </a:rPr>
              <a:t>Using find command</a:t>
            </a:r>
          </a:p>
        </p:txBody>
      </p:sp>
    </p:spTree>
    <p:extLst>
      <p:ext uri="{BB962C8B-B14F-4D97-AF65-F5344CB8AC3E}">
        <p14:creationId xmlns:p14="http://schemas.microsoft.com/office/powerpoint/2010/main" val="281937893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467102"/>
            <a:ext cx="11639550" cy="27812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8800" b="1" spc="100" dirty="0">
                <a:solidFill>
                  <a:srgbClr val="00B0F0"/>
                </a:solidFill>
                <a:latin typeface="Trebuchet MS"/>
                <a:cs typeface="Trebuchet MS"/>
              </a:rPr>
              <a:t>Search a keyword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8800" b="1" spc="100" dirty="0">
                <a:solidFill>
                  <a:srgbClr val="FFC000"/>
                </a:solidFill>
                <a:latin typeface="Trebuchet MS"/>
                <a:cs typeface="Trebuchet MS"/>
              </a:rPr>
              <a:t>Using grep command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-19050" y="-76200"/>
            <a:ext cx="7315200" cy="3543302"/>
            <a:chOff x="3352800" y="2057399"/>
            <a:chExt cx="4876800" cy="2362201"/>
          </a:xfrm>
        </p:grpSpPr>
        <p:pic>
          <p:nvPicPr>
            <p:cNvPr id="7" name="Picture 4" descr="Linux PNG logo free downloa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00" b="26562"/>
            <a:stretch/>
          </p:blipFill>
          <p:spPr bwMode="auto">
            <a:xfrm>
              <a:off x="3352800" y="2057399"/>
              <a:ext cx="4876800" cy="2362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inux PNG logo free download"/>
            <p:cNvPicPr>
              <a:picLocks noChangeAspect="1" noChangeArrowheads="1"/>
            </p:cNvPicPr>
            <p:nvPr/>
          </p:nvPicPr>
          <p:blipFill rotWithShape="1"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711" r="31250" b="49414"/>
            <a:stretch/>
          </p:blipFill>
          <p:spPr bwMode="auto">
            <a:xfrm>
              <a:off x="3352800" y="2209800"/>
              <a:ext cx="3352800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Flowchart: Off-page Connector 1"/>
          <p:cNvSpPr/>
          <p:nvPr/>
        </p:nvSpPr>
        <p:spPr>
          <a:xfrm>
            <a:off x="10134600" y="0"/>
            <a:ext cx="1295400" cy="12192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41261024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467102"/>
            <a:ext cx="11639550" cy="27812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8800" b="1" spc="100" dirty="0" err="1">
                <a:solidFill>
                  <a:srgbClr val="00B0F0"/>
                </a:solidFill>
                <a:latin typeface="Trebuchet MS"/>
                <a:cs typeface="Trebuchet MS"/>
              </a:rPr>
              <a:t>sed</a:t>
            </a:r>
            <a:r>
              <a:rPr lang="en-US" sz="8800" b="1" spc="100" dirty="0">
                <a:solidFill>
                  <a:srgbClr val="00B0F0"/>
                </a:solidFill>
                <a:latin typeface="Trebuchet MS"/>
                <a:cs typeface="Trebuchet MS"/>
              </a:rPr>
              <a:t> command 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8800" b="1" spc="100" dirty="0">
                <a:solidFill>
                  <a:srgbClr val="FFC000"/>
                </a:solidFill>
                <a:latin typeface="Trebuchet MS"/>
                <a:cs typeface="Trebuchet MS"/>
              </a:rPr>
              <a:t>to replace a word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-19050" y="-76200"/>
            <a:ext cx="7315200" cy="3543302"/>
            <a:chOff x="3352800" y="2057399"/>
            <a:chExt cx="4876800" cy="2362201"/>
          </a:xfrm>
        </p:grpSpPr>
        <p:pic>
          <p:nvPicPr>
            <p:cNvPr id="7" name="Picture 4" descr="Linux PNG logo free downloa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00" b="26562"/>
            <a:stretch/>
          </p:blipFill>
          <p:spPr bwMode="auto">
            <a:xfrm>
              <a:off x="3352800" y="2057399"/>
              <a:ext cx="4876800" cy="2362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inux PNG logo free download"/>
            <p:cNvPicPr>
              <a:picLocks noChangeAspect="1" noChangeArrowheads="1"/>
            </p:cNvPicPr>
            <p:nvPr/>
          </p:nvPicPr>
          <p:blipFill rotWithShape="1"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711" r="31250" b="49414"/>
            <a:stretch/>
          </p:blipFill>
          <p:spPr bwMode="auto">
            <a:xfrm>
              <a:off x="3352800" y="2209800"/>
              <a:ext cx="3352800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Flowchart: Off-page Connector 1"/>
          <p:cNvSpPr/>
          <p:nvPr/>
        </p:nvSpPr>
        <p:spPr>
          <a:xfrm>
            <a:off x="10134600" y="0"/>
            <a:ext cx="1295400" cy="12192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55087038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467102"/>
            <a:ext cx="11639550" cy="27812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8800" b="1" spc="100" dirty="0" err="1">
                <a:solidFill>
                  <a:srgbClr val="00B0F0"/>
                </a:solidFill>
                <a:latin typeface="Trebuchet MS"/>
                <a:cs typeface="Trebuchet MS"/>
              </a:rPr>
              <a:t>useradd</a:t>
            </a:r>
            <a:r>
              <a:rPr lang="en-US" sz="8800" b="1" spc="100" dirty="0">
                <a:solidFill>
                  <a:srgbClr val="00B0F0"/>
                </a:solidFill>
                <a:latin typeface="Trebuchet MS"/>
                <a:cs typeface="Trebuchet MS"/>
              </a:rPr>
              <a:t> command 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8800" b="1" spc="100" dirty="0">
                <a:solidFill>
                  <a:srgbClr val="FFC000"/>
                </a:solidFill>
                <a:latin typeface="Trebuchet MS"/>
                <a:cs typeface="Trebuchet MS"/>
              </a:rPr>
              <a:t>to add a user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-19050" y="-76200"/>
            <a:ext cx="7315200" cy="3543302"/>
            <a:chOff x="3352800" y="2057399"/>
            <a:chExt cx="4876800" cy="2362201"/>
          </a:xfrm>
        </p:grpSpPr>
        <p:pic>
          <p:nvPicPr>
            <p:cNvPr id="7" name="Picture 4" descr="Linux PNG logo free downloa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00" b="26562"/>
            <a:stretch/>
          </p:blipFill>
          <p:spPr bwMode="auto">
            <a:xfrm>
              <a:off x="3352800" y="2057399"/>
              <a:ext cx="4876800" cy="2362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inux PNG logo free download"/>
            <p:cNvPicPr>
              <a:picLocks noChangeAspect="1" noChangeArrowheads="1"/>
            </p:cNvPicPr>
            <p:nvPr/>
          </p:nvPicPr>
          <p:blipFill rotWithShape="1"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711" r="31250" b="49414"/>
            <a:stretch/>
          </p:blipFill>
          <p:spPr bwMode="auto">
            <a:xfrm>
              <a:off x="3352800" y="2209800"/>
              <a:ext cx="3352800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Flowchart: Off-page Connector 1"/>
          <p:cNvSpPr/>
          <p:nvPr/>
        </p:nvSpPr>
        <p:spPr>
          <a:xfrm>
            <a:off x="10134600" y="0"/>
            <a:ext cx="1295400" cy="12192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708995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11707" y="144046"/>
            <a:ext cx="7368587" cy="6569909"/>
            <a:chOff x="2438400" y="76200"/>
            <a:chExt cx="7368587" cy="656990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A5D4EC3-93C5-46EB-BB67-EC09926FE0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534" t="8596" r="21505" b="5869"/>
            <a:stretch/>
          </p:blipFill>
          <p:spPr>
            <a:xfrm>
              <a:off x="2438400" y="76200"/>
              <a:ext cx="7368587" cy="6569909"/>
            </a:xfrm>
            <a:prstGeom prst="rect">
              <a:avLst/>
            </a:prstGeom>
          </p:spPr>
        </p:pic>
        <p:pic>
          <p:nvPicPr>
            <p:cNvPr id="1026" name="Picture 2" descr="Linux PNG logo free download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7292"/>
            <a:stretch/>
          </p:blipFill>
          <p:spPr bwMode="auto">
            <a:xfrm>
              <a:off x="4419600" y="685800"/>
              <a:ext cx="3124200" cy="36233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9228904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26894" y="3462620"/>
            <a:ext cx="12192000" cy="28956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8000" b="1" spc="100" dirty="0">
                <a:solidFill>
                  <a:srgbClr val="FFC000"/>
                </a:solidFill>
                <a:latin typeface="Trebuchet MS"/>
                <a:cs typeface="Trebuchet MS"/>
              </a:rPr>
              <a:t>Connect</a:t>
            </a:r>
            <a:r>
              <a:rPr lang="en-US" sz="8000" b="1" spc="100" dirty="0">
                <a:solidFill>
                  <a:srgbClr val="00B0F0"/>
                </a:solidFill>
                <a:latin typeface="Trebuchet MS"/>
                <a:cs typeface="Trebuchet MS"/>
              </a:rPr>
              <a:t> to </a:t>
            </a:r>
            <a:r>
              <a:rPr lang="en-US" sz="8000" b="1" spc="100" dirty="0">
                <a:solidFill>
                  <a:srgbClr val="FFC000"/>
                </a:solidFill>
                <a:latin typeface="Trebuchet MS"/>
                <a:cs typeface="Trebuchet MS"/>
              </a:rPr>
              <a:t>EC2</a:t>
            </a:r>
            <a:r>
              <a:rPr lang="en-US" sz="8000" b="1" spc="100" dirty="0">
                <a:solidFill>
                  <a:srgbClr val="00B0F0"/>
                </a:solidFill>
                <a:latin typeface="Trebuchet MS"/>
                <a:cs typeface="Trebuchet MS"/>
              </a:rPr>
              <a:t> instance with a </a:t>
            </a:r>
            <a:r>
              <a:rPr lang="en-US" sz="8000" b="1" spc="100" dirty="0">
                <a:solidFill>
                  <a:srgbClr val="FFC000"/>
                </a:solidFill>
                <a:latin typeface="Trebuchet MS"/>
                <a:cs typeface="Trebuchet MS"/>
              </a:rPr>
              <a:t>password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-19050" y="-76200"/>
            <a:ext cx="7315200" cy="3543302"/>
            <a:chOff x="3352800" y="2057399"/>
            <a:chExt cx="4876800" cy="2362201"/>
          </a:xfrm>
        </p:grpSpPr>
        <p:pic>
          <p:nvPicPr>
            <p:cNvPr id="7" name="Picture 4" descr="Linux PNG logo free downloa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00" b="26562"/>
            <a:stretch/>
          </p:blipFill>
          <p:spPr bwMode="auto">
            <a:xfrm>
              <a:off x="3352800" y="2057399"/>
              <a:ext cx="4876800" cy="2362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inux PNG logo free download"/>
            <p:cNvPicPr>
              <a:picLocks noChangeAspect="1" noChangeArrowheads="1"/>
            </p:cNvPicPr>
            <p:nvPr/>
          </p:nvPicPr>
          <p:blipFill rotWithShape="1"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711" r="31250" b="49414"/>
            <a:stretch/>
          </p:blipFill>
          <p:spPr bwMode="auto">
            <a:xfrm>
              <a:off x="3352800" y="2209800"/>
              <a:ext cx="3352800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Flowchart: Off-page Connector 1"/>
          <p:cNvSpPr/>
          <p:nvPr/>
        </p:nvSpPr>
        <p:spPr>
          <a:xfrm>
            <a:off x="10134600" y="0"/>
            <a:ext cx="1295400" cy="12192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610860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67171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Bodoni MT" panose="02070603080606020203" pitchFamily="18" charset="0"/>
              </a:rPr>
              <a:t>What is </a:t>
            </a:r>
            <a:r>
              <a:rPr lang="en-US" sz="8000" dirty="0">
                <a:solidFill>
                  <a:srgbClr val="FFC000"/>
                </a:solidFill>
                <a:latin typeface="Bodoni MT" panose="02070603080606020203" pitchFamily="18" charset="0"/>
              </a:rPr>
              <a:t>Operating System</a:t>
            </a:r>
            <a:r>
              <a:rPr lang="en-US" sz="8000" dirty="0">
                <a:solidFill>
                  <a:schemeClr val="bg1"/>
                </a:solidFill>
                <a:latin typeface="Bodoni MT" panose="02070603080606020203" pitchFamily="18" charset="0"/>
              </a:rPr>
              <a:t>?</a:t>
            </a:r>
            <a:endParaRPr lang="en-US" sz="8000" dirty="0">
              <a:solidFill>
                <a:schemeClr val="bg1"/>
              </a:solidFill>
              <a:latin typeface="Bodoni MT" panose="02070603080606020203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998907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2859</Words>
  <Application>Microsoft Office PowerPoint</Application>
  <PresentationFormat>Widescreen</PresentationFormat>
  <Paragraphs>606</Paragraphs>
  <Slides>80</Slides>
  <Notes>27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9" baseType="lpstr">
      <vt:lpstr>Arial</vt:lpstr>
      <vt:lpstr>Arial Rounded MT Bold</vt:lpstr>
      <vt:lpstr>Bodoni MT</vt:lpstr>
      <vt:lpstr>Calibri</vt:lpstr>
      <vt:lpstr>Consolas</vt:lpstr>
      <vt:lpstr>Montserrat-Regular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Stires</dc:creator>
  <cp:lastModifiedBy>kuna.shankar.baskey@gmail.com</cp:lastModifiedBy>
  <cp:revision>489</cp:revision>
  <dcterms:created xsi:type="dcterms:W3CDTF">2018-07-19T11:17:46Z</dcterms:created>
  <dcterms:modified xsi:type="dcterms:W3CDTF">2022-05-05T17:57:31Z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2018-07-10T00:00:00Z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2018-07-19T00:00:00Z</vt:filetime>
  </property>
  <property fmtid="{D5CDD505-2E9C-101B-9397-08002B2CF9AE}" pid="5" name="MSIP_Label_7f0ea3bf-098d-497f-9948-5e528bb54b39_Enabled">
    <vt:lpwstr>True</vt:lpwstr>
  </property>
  <property fmtid="{D5CDD505-2E9C-101B-9397-08002B2CF9AE}" pid="6" name="MSIP_Label_7f0ea3bf-098d-497f-9948-5e528bb54b39_SiteId">
    <vt:lpwstr>b3f4f7c2-72ce-4192-aba4-d6c7719b5766</vt:lpwstr>
  </property>
  <property fmtid="{D5CDD505-2E9C-101B-9397-08002B2CF9AE}" pid="7" name="MSIP_Label_7f0ea3bf-098d-497f-9948-5e528bb54b39_Owner">
    <vt:lpwstr>ravisankarreddy.ankireddypalli@amadeus.com</vt:lpwstr>
  </property>
  <property fmtid="{D5CDD505-2E9C-101B-9397-08002B2CF9AE}" pid="8" name="MSIP_Label_7f0ea3bf-098d-497f-9948-5e528bb54b39_SetDate">
    <vt:lpwstr>2020-05-30T11:26:05.2192267Z</vt:lpwstr>
  </property>
  <property fmtid="{D5CDD505-2E9C-101B-9397-08002B2CF9AE}" pid="9" name="MSIP_Label_7f0ea3bf-098d-497f-9948-5e528bb54b39_Name">
    <vt:lpwstr>Public</vt:lpwstr>
  </property>
  <property fmtid="{D5CDD505-2E9C-101B-9397-08002B2CF9AE}" pid="10" name="MSIP_Label_7f0ea3bf-098d-497f-9948-5e528bb54b39_Application">
    <vt:lpwstr>Microsoft Azure Information Protection</vt:lpwstr>
  </property>
  <property fmtid="{D5CDD505-2E9C-101B-9397-08002B2CF9AE}" pid="11" name="MSIP_Label_7f0ea3bf-098d-497f-9948-5e528bb54b39_ActionId">
    <vt:lpwstr>e8e351fd-a38e-41df-ba24-32bb002c2f7b</vt:lpwstr>
  </property>
  <property fmtid="{D5CDD505-2E9C-101B-9397-08002B2CF9AE}" pid="12" name="MSIP_Label_7f0ea3bf-098d-497f-9948-5e528bb54b39_Extended_MSFT_Method">
    <vt:lpwstr>Manual</vt:lpwstr>
  </property>
  <property fmtid="{D5CDD505-2E9C-101B-9397-08002B2CF9AE}" pid="13" name="Sensitivity">
    <vt:lpwstr>Public</vt:lpwstr>
  </property>
</Properties>
</file>