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1"/>
  </p:sldMasterIdLst>
  <p:sldIdLst>
    <p:sldId id="256" r:id="rId2"/>
    <p:sldId id="257" r:id="rId3"/>
    <p:sldId id="263" r:id="rId4"/>
    <p:sldId id="285" r:id="rId5"/>
    <p:sldId id="287" r:id="rId6"/>
    <p:sldId id="282" r:id="rId7"/>
    <p:sldId id="288" r:id="rId8"/>
    <p:sldId id="289" r:id="rId9"/>
    <p:sldId id="290" r:id="rId10"/>
    <p:sldId id="291" r:id="rId11"/>
    <p:sldId id="283" r:id="rId12"/>
    <p:sldId id="295" r:id="rId13"/>
    <p:sldId id="297" r:id="rId14"/>
    <p:sldId id="293" r:id="rId15"/>
    <p:sldId id="294" r:id="rId16"/>
    <p:sldId id="284" r:id="rId17"/>
    <p:sldId id="259" r:id="rId18"/>
    <p:sldId id="260" r:id="rId19"/>
    <p:sldId id="261" r:id="rId20"/>
    <p:sldId id="262" r:id="rId21"/>
    <p:sldId id="265" r:id="rId22"/>
    <p:sldId id="264" r:id="rId23"/>
    <p:sldId id="266" r:id="rId24"/>
    <p:sldId id="267" r:id="rId25"/>
    <p:sldId id="268" r:id="rId26"/>
    <p:sldId id="270" r:id="rId27"/>
    <p:sldId id="273" r:id="rId28"/>
    <p:sldId id="277" r:id="rId29"/>
    <p:sldId id="274" r:id="rId30"/>
    <p:sldId id="278" r:id="rId31"/>
    <p:sldId id="279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33D"/>
    <a:srgbClr val="01FF2B"/>
    <a:srgbClr val="7A04FC"/>
    <a:srgbClr val="F9B99F"/>
    <a:srgbClr val="F8D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1" autoAdjust="0"/>
    <p:restoredTop sz="94660"/>
  </p:normalViewPr>
  <p:slideViewPr>
    <p:cSldViewPr snapToGrid="0">
      <p:cViewPr varScale="1">
        <p:scale>
          <a:sx n="55" d="100"/>
          <a:sy n="55" d="100"/>
        </p:scale>
        <p:origin x="2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1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7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2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1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1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통신사 </a:t>
            </a:r>
            <a:r>
              <a:rPr lang="en-US" altLang="ko-KR"/>
              <a:t>DB </a:t>
            </a:r>
            <a:r>
              <a:rPr lang="ko-KR" altLang="en-US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294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08" y="259374"/>
            <a:ext cx="5829300" cy="6370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◾작성된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ERD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0690" y="1030625"/>
            <a:ext cx="4671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- </a:t>
            </a:r>
            <a:r>
              <a:rPr lang="ko-KR" altLang="ko-KR" dirty="0"/>
              <a:t>개체는 고객</a:t>
            </a:r>
            <a:r>
              <a:rPr lang="en-US" altLang="ko-KR" dirty="0"/>
              <a:t>, </a:t>
            </a:r>
            <a:r>
              <a:rPr lang="ko-KR" altLang="ko-KR" dirty="0"/>
              <a:t>통신사에서 판매하는 기기</a:t>
            </a:r>
            <a:r>
              <a:rPr lang="en-US" altLang="ko-KR" dirty="0"/>
              <a:t>, </a:t>
            </a:r>
            <a:r>
              <a:rPr lang="ko-KR" altLang="ko-KR" dirty="0"/>
              <a:t>서비스</a:t>
            </a:r>
            <a:r>
              <a:rPr lang="en-US" altLang="ko-KR" dirty="0"/>
              <a:t>, </a:t>
            </a:r>
            <a:r>
              <a:rPr lang="ko-KR" altLang="ko-KR" dirty="0"/>
              <a:t>고객이 구매한 기기가 있다</a:t>
            </a:r>
            <a:r>
              <a:rPr lang="en-US" altLang="ko-KR" dirty="0"/>
              <a:t>.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dirty="0"/>
              <a:t>- </a:t>
            </a:r>
            <a:r>
              <a:rPr lang="ko-KR" altLang="ko-KR" dirty="0"/>
              <a:t>고객은 자신의 </a:t>
            </a:r>
            <a:r>
              <a:rPr lang="ko-KR" altLang="ko-KR" dirty="0" err="1"/>
              <a:t>결합관계에</a:t>
            </a:r>
            <a:r>
              <a:rPr lang="ko-KR" altLang="ko-KR" dirty="0"/>
              <a:t> </a:t>
            </a:r>
            <a:r>
              <a:rPr lang="en-US" altLang="ko-KR" dirty="0"/>
              <a:t>n</a:t>
            </a:r>
            <a:r>
              <a:rPr lang="ko-KR" altLang="ko-KR" dirty="0"/>
              <a:t>명이 있으면</a:t>
            </a:r>
            <a:r>
              <a:rPr lang="en-US" altLang="ko-KR" dirty="0"/>
              <a:t>, </a:t>
            </a:r>
            <a:r>
              <a:rPr lang="ko-KR" altLang="ko-KR" dirty="0"/>
              <a:t>자신은 </a:t>
            </a:r>
            <a:r>
              <a:rPr lang="en-US" altLang="ko-KR" dirty="0"/>
              <a:t>n</a:t>
            </a:r>
            <a:r>
              <a:rPr lang="ko-KR" altLang="ko-KR" dirty="0"/>
              <a:t>명과 결합하고 동시에 </a:t>
            </a:r>
            <a:r>
              <a:rPr lang="en-US" altLang="ko-KR" dirty="0"/>
              <a:t>n</a:t>
            </a:r>
            <a:r>
              <a:rPr lang="ko-KR" altLang="ko-KR" dirty="0"/>
              <a:t>명에게 결합된 것을 의미하므로 </a:t>
            </a:r>
            <a:r>
              <a:rPr lang="en-US" altLang="ko-KR" dirty="0"/>
              <a:t>M:N </a:t>
            </a:r>
            <a:r>
              <a:rPr lang="ko-KR" altLang="ko-KR" dirty="0"/>
              <a:t>관계이다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- </a:t>
            </a:r>
            <a:r>
              <a:rPr lang="ko-KR" altLang="ko-KR" dirty="0"/>
              <a:t>고객은 여러</a:t>
            </a:r>
            <a:r>
              <a:rPr lang="en-US" altLang="ko-KR" dirty="0"/>
              <a:t> </a:t>
            </a:r>
            <a:r>
              <a:rPr lang="ko-KR" altLang="ko-KR" dirty="0"/>
              <a:t>대의 단말기를 동시에 사용</a:t>
            </a:r>
            <a:r>
              <a:rPr lang="en-US" altLang="ko-KR" dirty="0"/>
              <a:t> </a:t>
            </a:r>
            <a:r>
              <a:rPr lang="ko-KR" altLang="ko-KR" dirty="0"/>
              <a:t>가능하므로 </a:t>
            </a:r>
            <a:r>
              <a:rPr lang="en-US" altLang="ko-KR" dirty="0"/>
              <a:t>1:N</a:t>
            </a:r>
            <a:r>
              <a:rPr lang="ko-KR" altLang="ko-KR" dirty="0"/>
              <a:t>관계이다</a:t>
            </a:r>
            <a:r>
              <a:rPr lang="en-US" altLang="ko-KR" dirty="0"/>
              <a:t>.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dirty="0"/>
              <a:t>- 1</a:t>
            </a:r>
            <a:r>
              <a:rPr lang="ko-KR" altLang="ko-KR" dirty="0"/>
              <a:t>대의 기기를 추가하면 </a:t>
            </a:r>
            <a:r>
              <a:rPr lang="en-US" altLang="ko-KR" dirty="0"/>
              <a:t>1</a:t>
            </a:r>
            <a:r>
              <a:rPr lang="ko-KR" altLang="ko-KR" dirty="0"/>
              <a:t>대의 단말기가 추가되고</a:t>
            </a:r>
            <a:r>
              <a:rPr lang="en-US" altLang="ko-KR" dirty="0"/>
              <a:t>,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반대도 </a:t>
            </a:r>
            <a:r>
              <a:rPr lang="en-US" altLang="ko-KR" dirty="0"/>
              <a:t>1:1</a:t>
            </a:r>
            <a:r>
              <a:rPr lang="ko-KR" altLang="ko-KR" dirty="0"/>
              <a:t>이므로 구매한기기와 단말기</a:t>
            </a:r>
            <a:r>
              <a:rPr lang="en-US" altLang="ko-KR" dirty="0"/>
              <a:t> </a:t>
            </a:r>
            <a:r>
              <a:rPr lang="ko-KR" altLang="ko-KR" dirty="0"/>
              <a:t>간의 관계는 </a:t>
            </a:r>
            <a:r>
              <a:rPr lang="en-US" altLang="ko-KR" dirty="0"/>
              <a:t>1:1</a:t>
            </a:r>
            <a:r>
              <a:rPr lang="ko-KR" altLang="ko-KR" dirty="0"/>
              <a:t>이다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- m</a:t>
            </a:r>
            <a:r>
              <a:rPr lang="ko-KR" altLang="ko-KR" dirty="0"/>
              <a:t>대의 기기</a:t>
            </a:r>
            <a:r>
              <a:rPr lang="en-US" altLang="ko-KR" dirty="0"/>
              <a:t> </a:t>
            </a:r>
            <a:r>
              <a:rPr lang="ko-KR" altLang="ko-KR" dirty="0"/>
              <a:t>중 </a:t>
            </a:r>
            <a:r>
              <a:rPr lang="en-US" altLang="ko-KR" dirty="0"/>
              <a:t>1</a:t>
            </a:r>
            <a:r>
              <a:rPr lang="ko-KR" altLang="ko-KR" dirty="0"/>
              <a:t>대의 기기를 선택하는 관계이므로 구매한 기기</a:t>
            </a:r>
            <a:r>
              <a:rPr lang="ko-KR" altLang="en-US" dirty="0"/>
              <a:t>와</a:t>
            </a:r>
            <a:r>
              <a:rPr lang="ko-KR" altLang="ko-KR" dirty="0"/>
              <a:t> 판매하는 기기</a:t>
            </a:r>
            <a:r>
              <a:rPr lang="en-US" altLang="ko-KR" dirty="0"/>
              <a:t> </a:t>
            </a:r>
            <a:r>
              <a:rPr lang="ko-KR" altLang="ko-KR" dirty="0"/>
              <a:t>간의 관계는 </a:t>
            </a:r>
            <a:r>
              <a:rPr lang="en-US" altLang="ko-KR" dirty="0"/>
              <a:t>1:M</a:t>
            </a:r>
            <a:r>
              <a:rPr lang="ko-KR" altLang="ko-KR" dirty="0"/>
              <a:t>이다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- </a:t>
            </a:r>
            <a:r>
              <a:rPr lang="ko-KR" altLang="ko-KR" dirty="0"/>
              <a:t>서비스는 단말기 한 대당 한번에 하나의 서비스만 적용</a:t>
            </a:r>
            <a:r>
              <a:rPr lang="en-US" altLang="ko-KR" dirty="0"/>
              <a:t> </a:t>
            </a:r>
            <a:r>
              <a:rPr lang="ko-KR" altLang="ko-KR" dirty="0"/>
              <a:t>받으므로 </a:t>
            </a:r>
            <a:r>
              <a:rPr lang="en-US" altLang="ko-KR" dirty="0"/>
              <a:t>1:1</a:t>
            </a:r>
            <a:r>
              <a:rPr lang="ko-KR" altLang="ko-KR" dirty="0"/>
              <a:t>관계를 가진다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875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논리적 </a:t>
            </a:r>
            <a:r>
              <a:rPr lang="en-US" altLang="ko-KR" sz="2400" dirty="0"/>
              <a:t>DB</a:t>
            </a:r>
            <a:r>
              <a:rPr lang="ko-KR" altLang="en-US" sz="2400" dirty="0"/>
              <a:t>설계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9760" y="1402080"/>
            <a:ext cx="1099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논리적 설계는 선택한 </a:t>
            </a:r>
            <a:r>
              <a:rPr lang="en-US" altLang="ko-KR" dirty="0"/>
              <a:t>DBMS</a:t>
            </a:r>
            <a:r>
              <a:rPr lang="ko-KR" altLang="en-US" dirty="0"/>
              <a:t>의 데이터 모델을 사용하여 논리적 스키마</a:t>
            </a:r>
            <a:r>
              <a:rPr lang="en-US" altLang="ko-KR" dirty="0"/>
              <a:t>(</a:t>
            </a:r>
            <a:r>
              <a:rPr lang="ko-KR" altLang="en-US" dirty="0"/>
              <a:t>외부 스키마 포함</a:t>
            </a:r>
            <a:r>
              <a:rPr lang="en-US" altLang="ko-KR" dirty="0"/>
              <a:t>)</a:t>
            </a:r>
            <a:r>
              <a:rPr lang="ko-KR" altLang="en-US" dirty="0"/>
              <a:t>를 설계하는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760" y="2110112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ER </a:t>
            </a:r>
            <a:r>
              <a:rPr lang="ko-KR" altLang="en-US" dirty="0"/>
              <a:t>모델로 표현된 개념적 스키마를 관계 데이터베이스 스키마로 변환해야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43000" y="2813538"/>
            <a:ext cx="3147646" cy="167053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476474" y="3446556"/>
            <a:ext cx="2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개체와 단순 속성 변환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4917830" y="2813538"/>
            <a:ext cx="3147646" cy="167053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705158" y="3476953"/>
            <a:ext cx="21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복합 속성 변환</a:t>
            </a:r>
          </a:p>
        </p:txBody>
      </p:sp>
      <p:sp>
        <p:nvSpPr>
          <p:cNvPr id="75" name="타원 74"/>
          <p:cNvSpPr/>
          <p:nvPr/>
        </p:nvSpPr>
        <p:spPr>
          <a:xfrm>
            <a:off x="3677481" y="4701629"/>
            <a:ext cx="3147646" cy="167053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23050" y="5369817"/>
            <a:ext cx="169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관계 변환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7520355" y="4701629"/>
            <a:ext cx="3147646" cy="167053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120747" y="5369817"/>
            <a:ext cx="2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다중값</a:t>
            </a:r>
            <a:r>
              <a:rPr lang="ko-KR" altLang="en-US" dirty="0"/>
              <a:t> 속성 변환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4075431" y="3631222"/>
            <a:ext cx="10297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6704113" y="5519312"/>
            <a:ext cx="10297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604485" y="4288085"/>
            <a:ext cx="637589" cy="713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4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◾관계 변환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논리적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9837" y="2140739"/>
            <a:ext cx="3836263" cy="13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dirty="0"/>
              <a:t>- ERD</a:t>
            </a:r>
            <a:r>
              <a:rPr lang="ko-KR" altLang="en-US" dirty="0"/>
              <a:t>에서 </a:t>
            </a:r>
            <a:r>
              <a:rPr lang="ko-KR" altLang="en-US" dirty="0" err="1"/>
              <a:t>일측의</a:t>
            </a:r>
            <a:r>
              <a:rPr lang="ko-KR" altLang="en-US" dirty="0"/>
              <a:t> 개체에 대응하는 테이블의 기본 키를 </a:t>
            </a:r>
            <a:r>
              <a:rPr lang="ko-KR" altLang="en-US" dirty="0" err="1"/>
              <a:t>다측의</a:t>
            </a:r>
            <a:r>
              <a:rPr lang="ko-KR" altLang="en-US" dirty="0"/>
              <a:t> 개체에 대응하는 테이블의 속성으로 복사한 다음에 이 속성을 외래 키로 지정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399" y="1693593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 대 다 관계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10" y="1695725"/>
            <a:ext cx="4114800" cy="39052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t="50279"/>
          <a:stretch/>
        </p:blipFill>
        <p:spPr>
          <a:xfrm>
            <a:off x="953770" y="4044462"/>
            <a:ext cx="5162550" cy="17712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24354" y="5600975"/>
            <a:ext cx="4691966" cy="201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5826391" y="4431323"/>
            <a:ext cx="1383301" cy="11568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◾관계 변환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논리적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399" y="1693593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 대 일 관계 변환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0374" y="2140739"/>
            <a:ext cx="4472289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dirty="0"/>
              <a:t>- </a:t>
            </a:r>
            <a:r>
              <a:rPr lang="ko-KR" altLang="en-US" dirty="0"/>
              <a:t>두 개체 중에서 부모 역할을 하는 한 개체를 선택하는 것이 중요</a:t>
            </a:r>
            <a:endParaRPr lang="en-US" altLang="ko-KR" dirty="0"/>
          </a:p>
          <a:p>
            <a:pPr marL="285750" indent="-285750">
              <a:lnSpc>
                <a:spcPts val="25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dirty="0"/>
              <a:t>- </a:t>
            </a:r>
            <a:r>
              <a:rPr lang="ko-KR" altLang="en-US" dirty="0"/>
              <a:t>만약 부모 역할을 하는 개체를 선택했으면</a:t>
            </a:r>
            <a:r>
              <a:rPr lang="en-US" altLang="ko-KR" dirty="0"/>
              <a:t>, </a:t>
            </a:r>
            <a:r>
              <a:rPr lang="ko-KR" altLang="en-US" dirty="0"/>
              <a:t>이후 과정은 일 대 다 변환 규칙을 따름</a:t>
            </a:r>
            <a:endParaRPr lang="en-US" altLang="ko-KR" dirty="0"/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dirty="0"/>
              <a:t>- </a:t>
            </a:r>
            <a:r>
              <a:rPr lang="ko-KR" altLang="en-US" dirty="0"/>
              <a:t>데이터베이스 실무에서는 두 개체를 하나의 개체로 합치기도 함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006484" y="2140739"/>
            <a:ext cx="40003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dirty="0"/>
              <a:t>- ERD</a:t>
            </a:r>
            <a:r>
              <a:rPr lang="ko-KR" altLang="en-US" dirty="0"/>
              <a:t>상의 관계를 교차 개체로 생성한 후</a:t>
            </a:r>
            <a:r>
              <a:rPr lang="en-US" altLang="ko-KR" dirty="0"/>
              <a:t>, </a:t>
            </a:r>
            <a:r>
              <a:rPr lang="ko-KR" altLang="en-US" dirty="0"/>
              <a:t>생성된 교차 개체를 테이블로 변환</a:t>
            </a:r>
            <a:endParaRPr lang="en-US" altLang="ko-KR" dirty="0"/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dirty="0"/>
              <a:t>- </a:t>
            </a:r>
            <a:r>
              <a:rPr lang="ko-KR" altLang="en-US" dirty="0"/>
              <a:t>참여 개체들의 </a:t>
            </a:r>
            <a:r>
              <a:rPr lang="ko-KR" altLang="en-US" dirty="0" err="1"/>
              <a:t>식별자들을</a:t>
            </a:r>
            <a:r>
              <a:rPr lang="ko-KR" altLang="en-US" dirty="0"/>
              <a:t> 교차 개체에 대응하는 테이블에 포함시키고 외래 키로 지정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4046" y="1693593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 대 다 관계 변환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094046" y="1323548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28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◾작성된 테이블 명세서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논리적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8" y="1712301"/>
            <a:ext cx="5162550" cy="4171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56" y="2140194"/>
            <a:ext cx="51625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6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◾작성된 테이블 명세서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논리적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94" y="2016369"/>
            <a:ext cx="5162550" cy="335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47" y="1830265"/>
            <a:ext cx="5172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4013200" y="4669135"/>
            <a:ext cx="3728720" cy="655551"/>
            <a:chOff x="4013200" y="4669135"/>
            <a:chExt cx="3728720" cy="655551"/>
          </a:xfrm>
        </p:grpSpPr>
        <p:sp>
          <p:nvSpPr>
            <p:cNvPr id="41" name="직사각형 40"/>
            <p:cNvSpPr/>
            <p:nvPr/>
          </p:nvSpPr>
          <p:spPr>
            <a:xfrm>
              <a:off x="4013200" y="5093884"/>
              <a:ext cx="3728720" cy="2308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17160" y="4669135"/>
              <a:ext cx="1275080" cy="28471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84320" y="4683760"/>
              <a:ext cx="2407920" cy="2590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4. </a:t>
            </a:r>
            <a:r>
              <a:rPr lang="ko-KR" altLang="en-US" sz="2400"/>
              <a:t>릴레이션 정규화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9760" y="1402080"/>
            <a:ext cx="1060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정규화란</a:t>
            </a:r>
            <a:r>
              <a:rPr lang="ko-KR" altLang="en-US" dirty="0"/>
              <a:t>  정보의 중복이나 </a:t>
            </a:r>
            <a:r>
              <a:rPr lang="ko-KR" altLang="en-US" dirty="0" err="1"/>
              <a:t>갱신이상</a:t>
            </a:r>
            <a:r>
              <a:rPr lang="ko-KR" altLang="en-US" dirty="0"/>
              <a:t> 등의 문제가 발생하지 않도록 </a:t>
            </a:r>
            <a:r>
              <a:rPr lang="ko-KR" altLang="en-US" dirty="0" err="1"/>
              <a:t>릴레이션을</a:t>
            </a:r>
            <a:r>
              <a:rPr lang="ko-KR" altLang="en-US" dirty="0"/>
              <a:t> 적절한 단위로 나눠주는 것을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760" y="2221130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릴레이션을 분해하는 기준으로 크게 함수적 종속성 유무가 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12800" y="3098800"/>
            <a:ext cx="3342640" cy="1473200"/>
            <a:chOff x="812800" y="3098800"/>
            <a:chExt cx="3342640" cy="1473200"/>
          </a:xfrm>
        </p:grpSpPr>
        <p:sp>
          <p:nvSpPr>
            <p:cNvPr id="7" name="직사각형 6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66800" y="3657600"/>
              <a:ext cx="2865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22120" y="3235791"/>
              <a:ext cx="1554480" cy="3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제 </a:t>
              </a:r>
              <a:r>
                <a:rPr lang="en-US" altLang="ko-KR"/>
                <a:t>1 </a:t>
              </a:r>
              <a:r>
                <a:rPr lang="ko-KR" altLang="en-US"/>
                <a:t>정규형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720" y="3748702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- </a:t>
              </a:r>
              <a:r>
                <a:rPr lang="ko-KR" altLang="en-US"/>
                <a:t>모든 애트리뷰트가 원자             </a:t>
              </a:r>
              <a:r>
                <a:rPr lang="en-US" altLang="ko-KR"/>
                <a:t>    </a:t>
              </a:r>
              <a:r>
                <a:rPr lang="ko-KR" altLang="en-US"/>
                <a:t>값을 갖는다</a:t>
              </a:r>
              <a:r>
                <a:rPr lang="en-US" altLang="ko-KR"/>
                <a:t>.</a:t>
              </a:r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05960" y="3098800"/>
            <a:ext cx="3342640" cy="1473200"/>
            <a:chOff x="812800" y="3098800"/>
            <a:chExt cx="3342640" cy="1473200"/>
          </a:xfrm>
        </p:grpSpPr>
        <p:sp>
          <p:nvSpPr>
            <p:cNvPr id="14" name="직사각형 13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66800" y="3657600"/>
              <a:ext cx="2865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22120" y="3235791"/>
              <a:ext cx="1554480" cy="3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제 </a:t>
              </a:r>
              <a:r>
                <a:rPr lang="en-US" altLang="ko-KR"/>
                <a:t>2</a:t>
              </a:r>
              <a:r>
                <a:rPr lang="ko-KR" altLang="en-US"/>
                <a:t>정규형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9320" y="3754736"/>
              <a:ext cx="3139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- </a:t>
              </a:r>
              <a:r>
                <a:rPr lang="ko-KR" altLang="en-US"/>
                <a:t>부분 함수적 종속성을 갖지 않는다</a:t>
              </a:r>
              <a:r>
                <a:rPr lang="en-US" altLang="ko-KR" sz="1400"/>
                <a:t>.(</a:t>
              </a:r>
              <a:r>
                <a:rPr lang="ko-KR" altLang="en-US" sz="1400"/>
                <a:t>기본키가 두 개 이상 일 때</a:t>
              </a:r>
              <a:r>
                <a:rPr lang="en-US" altLang="ko-KR" sz="1400"/>
                <a:t>)</a:t>
              </a:r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102600" y="3098800"/>
            <a:ext cx="3342640" cy="1473200"/>
            <a:chOff x="812800" y="3098800"/>
            <a:chExt cx="3342640" cy="1473200"/>
          </a:xfrm>
        </p:grpSpPr>
        <p:sp>
          <p:nvSpPr>
            <p:cNvPr id="19" name="직사각형 18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66800" y="3657600"/>
              <a:ext cx="2865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22120" y="3235791"/>
              <a:ext cx="1554480" cy="3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제 </a:t>
              </a:r>
              <a:r>
                <a:rPr lang="en-US" altLang="ko-KR"/>
                <a:t>3</a:t>
              </a:r>
              <a:r>
                <a:rPr lang="ko-KR" altLang="en-US"/>
                <a:t>정규형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9320" y="3794422"/>
              <a:ext cx="3246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- </a:t>
              </a:r>
              <a:r>
                <a:rPr lang="ko-KR" altLang="en-US"/>
                <a:t>이행적 종속성을 갖지 않는다</a:t>
              </a:r>
              <a:r>
                <a:rPr lang="en-US" altLang="ko-KR" sz="1400"/>
                <a:t>.</a:t>
              </a:r>
              <a:endParaRPr lang="ko-KR" altLang="en-US"/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375920" y="5251026"/>
          <a:ext cx="1402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148278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기기종류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0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핸드폰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노트북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9682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255520" y="5065606"/>
          <a:ext cx="944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64584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기기종류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핸드폰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7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노트북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69527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515360" y="4880186"/>
          <a:ext cx="4841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0">
                  <a:extLst>
                    <a:ext uri="{9D8B030D-6E8A-4147-A177-3AD203B41FA5}">
                      <a16:colId xmlns:a16="http://schemas.microsoft.com/office/drawing/2014/main" val="3341605085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66518908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690428297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653092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/>
                        <a:t>기기번호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기기별 요금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성명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6063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287520" y="5618313"/>
          <a:ext cx="3281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34">
                  <a:extLst>
                    <a:ext uri="{9D8B030D-6E8A-4147-A177-3AD203B41FA5}">
                      <a16:colId xmlns:a16="http://schemas.microsoft.com/office/drawing/2014/main" val="2563015306"/>
                    </a:ext>
                  </a:extLst>
                </a:gridCol>
                <a:gridCol w="991561">
                  <a:extLst>
                    <a:ext uri="{9D8B030D-6E8A-4147-A177-3AD203B41FA5}">
                      <a16:colId xmlns:a16="http://schemas.microsoft.com/office/drawing/2014/main" val="1698892169"/>
                    </a:ext>
                  </a:extLst>
                </a:gridCol>
                <a:gridCol w="1314485">
                  <a:extLst>
                    <a:ext uri="{9D8B030D-6E8A-4147-A177-3AD203B41FA5}">
                      <a16:colId xmlns:a16="http://schemas.microsoft.com/office/drawing/2014/main" val="32360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/>
                        <a:t>기기번호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기기별 요금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75887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277360" y="6100913"/>
          <a:ext cx="2194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6863115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2544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성명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77687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8615680" y="4859376"/>
          <a:ext cx="272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217167881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3226739836"/>
                    </a:ext>
                  </a:extLst>
                </a:gridCol>
                <a:gridCol w="909320">
                  <a:extLst>
                    <a:ext uri="{9D8B030D-6E8A-4147-A177-3AD203B41FA5}">
                      <a16:colId xmlns:a16="http://schemas.microsoft.com/office/drawing/2014/main" val="54303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기기번호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고객성명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00119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9560560" y="6070599"/>
          <a:ext cx="1884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338344469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904234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/>
                        <a:t>기기번호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고객성명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7939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615680" y="5699759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83444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4234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기기번호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37939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548640" y="5065606"/>
            <a:ext cx="924560" cy="1112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51500" y="4598802"/>
            <a:ext cx="637540" cy="962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598660" y="4705839"/>
            <a:ext cx="607060" cy="6714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643890" y="5065606"/>
            <a:ext cx="748030" cy="1112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5580380" y="4616196"/>
            <a:ext cx="774700" cy="971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9650730" y="4705839"/>
            <a:ext cx="562610" cy="6714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032000" y="4859376"/>
            <a:ext cx="1351280" cy="143051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914140" y="5476576"/>
            <a:ext cx="3881120" cy="1117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421370" y="5476574"/>
            <a:ext cx="3141980" cy="10474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</a:t>
            </a:r>
            <a:r>
              <a:rPr lang="ko-KR" altLang="en-US" sz="2400"/>
              <a:t>논리적 설계 결과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72089"/>
              </p:ext>
            </p:extLst>
          </p:nvPr>
        </p:nvGraphicFramePr>
        <p:xfrm>
          <a:off x="674208" y="1918387"/>
          <a:ext cx="7820661" cy="25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664">
                  <a:extLst>
                    <a:ext uri="{9D8B030D-6E8A-4147-A177-3AD203B41FA5}">
                      <a16:colId xmlns:a16="http://schemas.microsoft.com/office/drawing/2014/main" val="3548076713"/>
                    </a:ext>
                  </a:extLst>
                </a:gridCol>
                <a:gridCol w="952428">
                  <a:extLst>
                    <a:ext uri="{9D8B030D-6E8A-4147-A177-3AD203B41FA5}">
                      <a16:colId xmlns:a16="http://schemas.microsoft.com/office/drawing/2014/main" val="2641301278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549301156"/>
                    </a:ext>
                  </a:extLst>
                </a:gridCol>
                <a:gridCol w="916863">
                  <a:extLst>
                    <a:ext uri="{9D8B030D-6E8A-4147-A177-3AD203B41FA5}">
                      <a16:colId xmlns:a16="http://schemas.microsoft.com/office/drawing/2014/main" val="500344912"/>
                    </a:ext>
                  </a:extLst>
                </a:gridCol>
                <a:gridCol w="927272">
                  <a:extLst>
                    <a:ext uri="{9D8B030D-6E8A-4147-A177-3AD203B41FA5}">
                      <a16:colId xmlns:a16="http://schemas.microsoft.com/office/drawing/2014/main" val="3631204208"/>
                    </a:ext>
                  </a:extLst>
                </a:gridCol>
                <a:gridCol w="637554">
                  <a:extLst>
                    <a:ext uri="{9D8B030D-6E8A-4147-A177-3AD203B41FA5}">
                      <a16:colId xmlns:a16="http://schemas.microsoft.com/office/drawing/2014/main" val="73281721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3633293741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3609555578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4173887203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245825368"/>
                    </a:ext>
                  </a:extLst>
                </a:gridCol>
              </a:tblGrid>
              <a:tr h="254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고객번호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주민번호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생년월일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연락처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이메일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가입일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15314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02494"/>
              </p:ext>
            </p:extLst>
          </p:nvPr>
        </p:nvGraphicFramePr>
        <p:xfrm>
          <a:off x="674210" y="2369871"/>
          <a:ext cx="7820659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237">
                  <a:extLst>
                    <a:ext uri="{9D8B030D-6E8A-4147-A177-3AD203B41FA5}">
                      <a16:colId xmlns:a16="http://schemas.microsoft.com/office/drawing/2014/main" val="2286997262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1833978882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839227584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4241436005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933079753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4163342978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369419301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납부자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은행명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계좌번호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842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65142"/>
              </p:ext>
            </p:extLst>
          </p:nvPr>
        </p:nvGraphicFramePr>
        <p:xfrm>
          <a:off x="674211" y="2792967"/>
          <a:ext cx="7820658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865">
                  <a:extLst>
                    <a:ext uri="{9D8B030D-6E8A-4147-A177-3AD203B41FA5}">
                      <a16:colId xmlns:a16="http://schemas.microsoft.com/office/drawing/2014/main" val="2565370197"/>
                    </a:ext>
                  </a:extLst>
                </a:gridCol>
                <a:gridCol w="1302865">
                  <a:extLst>
                    <a:ext uri="{9D8B030D-6E8A-4147-A177-3AD203B41FA5}">
                      <a16:colId xmlns:a16="http://schemas.microsoft.com/office/drawing/2014/main" val="2361088108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1945703588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1478658413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1429308482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2004392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결합관계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결합고객번호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할인율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6507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33809"/>
              </p:ext>
            </p:extLst>
          </p:nvPr>
        </p:nvGraphicFramePr>
        <p:xfrm>
          <a:off x="674205" y="3219306"/>
          <a:ext cx="7799230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295">
                  <a:extLst>
                    <a:ext uri="{9D8B030D-6E8A-4147-A177-3AD203B41FA5}">
                      <a16:colId xmlns:a16="http://schemas.microsoft.com/office/drawing/2014/main" val="3944112520"/>
                    </a:ext>
                  </a:extLst>
                </a:gridCol>
                <a:gridCol w="1299295">
                  <a:extLst>
                    <a:ext uri="{9D8B030D-6E8A-4147-A177-3AD203B41FA5}">
                      <a16:colId xmlns:a16="http://schemas.microsoft.com/office/drawing/2014/main" val="3836601301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103476198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639196400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3207940200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3786172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단말기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단말기 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결제일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합계요금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적용요금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8735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48065"/>
              </p:ext>
            </p:extLst>
          </p:nvPr>
        </p:nvGraphicFramePr>
        <p:xfrm>
          <a:off x="674207" y="4065498"/>
          <a:ext cx="7820658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150">
                  <a:extLst>
                    <a:ext uri="{9D8B030D-6E8A-4147-A177-3AD203B41FA5}">
                      <a16:colId xmlns:a16="http://schemas.microsoft.com/office/drawing/2014/main" val="3793992083"/>
                    </a:ext>
                  </a:extLst>
                </a:gridCol>
                <a:gridCol w="1128950">
                  <a:extLst>
                    <a:ext uri="{9D8B030D-6E8A-4147-A177-3AD203B41FA5}">
                      <a16:colId xmlns:a16="http://schemas.microsoft.com/office/drawing/2014/main" val="204060118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886061312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49769311"/>
                    </a:ext>
                  </a:extLst>
                </a:gridCol>
                <a:gridCol w="1157174">
                  <a:extLst>
                    <a:ext uri="{9D8B030D-6E8A-4147-A177-3AD203B41FA5}">
                      <a16:colId xmlns:a16="http://schemas.microsoft.com/office/drawing/2014/main" val="1516213475"/>
                    </a:ext>
                  </a:extLst>
                </a:gridCol>
                <a:gridCol w="1413304">
                  <a:extLst>
                    <a:ext uri="{9D8B030D-6E8A-4147-A177-3AD203B41FA5}">
                      <a16:colId xmlns:a16="http://schemas.microsoft.com/office/drawing/2014/main" val="7628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구매서비스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제공시작일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남은서비스기간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종료일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단말기번호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0546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03065"/>
              </p:ext>
            </p:extLst>
          </p:nvPr>
        </p:nvGraphicFramePr>
        <p:xfrm>
          <a:off x="674205" y="4491668"/>
          <a:ext cx="5878996" cy="227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49">
                  <a:extLst>
                    <a:ext uri="{9D8B030D-6E8A-4147-A177-3AD203B41FA5}">
                      <a16:colId xmlns:a16="http://schemas.microsoft.com/office/drawing/2014/main" val="4024006761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4261329362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3127066957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787832446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기기번호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기기종류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가격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09339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01778"/>
              </p:ext>
            </p:extLst>
          </p:nvPr>
        </p:nvGraphicFramePr>
        <p:xfrm>
          <a:off x="674208" y="4914764"/>
          <a:ext cx="7799225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175">
                  <a:extLst>
                    <a:ext uri="{9D8B030D-6E8A-4147-A177-3AD203B41FA5}">
                      <a16:colId xmlns:a16="http://schemas.microsoft.com/office/drawing/2014/main" val="3024529872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294113731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155664545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1511481124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2954071332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2478764597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10689558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스펙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메모리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배터리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색상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무게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63111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686800" y="1615440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2">
                    <a:lumMod val="1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◼</a:t>
            </a:r>
            <a:r>
              <a:rPr lang="ko-KR" altLang="en-US">
                <a:solidFill>
                  <a:schemeClr val="bg2">
                    <a:lumMod val="10000"/>
                  </a:schemeClr>
                </a:solidFill>
              </a:rPr>
              <a:t>테이블명  </a:t>
            </a:r>
            <a:endParaRPr lang="en-US" altLang="ko-KR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◼ </a:t>
            </a:r>
            <a:r>
              <a:rPr lang="ko-KR" altLang="en-US">
                <a:solidFill>
                  <a:srgbClr val="FF0000"/>
                </a:solidFill>
              </a:rPr>
              <a:t>기본키  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◼ </a:t>
            </a:r>
            <a:r>
              <a:rPr lang="ko-KR" altLang="en-US">
                <a:solidFill>
                  <a:srgbClr val="FFC000"/>
                </a:solidFill>
              </a:rPr>
              <a:t>외래키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74690"/>
              </p:ext>
            </p:extLst>
          </p:nvPr>
        </p:nvGraphicFramePr>
        <p:xfrm>
          <a:off x="674205" y="5337860"/>
          <a:ext cx="7820660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4132">
                  <a:extLst>
                    <a:ext uri="{9D8B030D-6E8A-4147-A177-3AD203B41FA5}">
                      <a16:colId xmlns:a16="http://schemas.microsoft.com/office/drawing/2014/main" val="3526835457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3031259831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987792999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826889790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2273995101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서비스명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제공기간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 종류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368485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01458"/>
              </p:ext>
            </p:extLst>
          </p:nvPr>
        </p:nvGraphicFramePr>
        <p:xfrm>
          <a:off x="674205" y="3640227"/>
          <a:ext cx="4608992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248">
                  <a:extLst>
                    <a:ext uri="{9D8B030D-6E8A-4147-A177-3AD203B41FA5}">
                      <a16:colId xmlns:a16="http://schemas.microsoft.com/office/drawing/2014/main" val="2522170156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2953180701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986813719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1024396609"/>
                    </a:ext>
                  </a:extLst>
                </a:gridCol>
              </a:tblGrid>
              <a:tr h="1012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구매기기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주문번호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구매일자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2140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19760" y="1838167"/>
            <a:ext cx="8067040" cy="122105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9760" y="3156678"/>
            <a:ext cx="8067040" cy="12222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9760" y="4418378"/>
            <a:ext cx="8067040" cy="12210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4" idx="3"/>
            <a:endCxn id="39" idx="1"/>
          </p:cNvCxnSpPr>
          <p:nvPr/>
        </p:nvCxnSpPr>
        <p:spPr>
          <a:xfrm>
            <a:off x="8686800" y="2448694"/>
            <a:ext cx="741680" cy="2670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428480" y="2531037"/>
            <a:ext cx="1920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고객정보 테이블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686800" y="3793196"/>
            <a:ext cx="812800" cy="227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99600" y="3619915"/>
            <a:ext cx="2398868" cy="369332"/>
          </a:xfrm>
          <a:prstGeom prst="rect">
            <a:avLst/>
          </a:prstGeom>
          <a:solidFill>
            <a:srgbClr val="F8D9A0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고객에게 소속된 정보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686800" y="4914764"/>
            <a:ext cx="812800" cy="1723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99600" y="4769521"/>
            <a:ext cx="2398868" cy="369332"/>
          </a:xfrm>
          <a:prstGeom prst="rect">
            <a:avLst/>
          </a:prstGeom>
          <a:solidFill>
            <a:srgbClr val="F9B99F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통신사에 소속된 정보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릴레이션 정규화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6164"/>
              </p:ext>
            </p:extLst>
          </p:nvPr>
        </p:nvGraphicFramePr>
        <p:xfrm>
          <a:off x="5283197" y="3641615"/>
          <a:ext cx="1330959" cy="231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959">
                  <a:extLst>
                    <a:ext uri="{9D8B030D-6E8A-4147-A177-3AD203B41FA5}">
                      <a16:colId xmlns:a16="http://schemas.microsoft.com/office/drawing/2014/main" val="4290100235"/>
                    </a:ext>
                  </a:extLst>
                </a:gridCol>
              </a:tblGrid>
              <a:tr h="2313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>
                          <a:effectLst/>
                        </a:rPr>
                        <a:t>단말기</a:t>
                      </a:r>
                      <a:r>
                        <a:rPr lang="ko-KR" sz="1400" kern="100">
                          <a:effectLst/>
                        </a:rPr>
                        <a:t>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4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686800" y="4992131"/>
            <a:ext cx="2570480" cy="589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72480" y="4992131"/>
            <a:ext cx="2814320" cy="589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74560" y="4847810"/>
            <a:ext cx="3982720" cy="589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릴레이션 정규화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 정보 테이블의 정규화</a:t>
            </a:r>
            <a:endParaRPr lang="ko-KR" altLang="en-US" sz="24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50220"/>
              </p:ext>
            </p:extLst>
          </p:nvPr>
        </p:nvGraphicFramePr>
        <p:xfrm>
          <a:off x="619760" y="1440422"/>
          <a:ext cx="7820661" cy="25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664">
                  <a:extLst>
                    <a:ext uri="{9D8B030D-6E8A-4147-A177-3AD203B41FA5}">
                      <a16:colId xmlns:a16="http://schemas.microsoft.com/office/drawing/2014/main" val="3548076713"/>
                    </a:ext>
                  </a:extLst>
                </a:gridCol>
                <a:gridCol w="952428">
                  <a:extLst>
                    <a:ext uri="{9D8B030D-6E8A-4147-A177-3AD203B41FA5}">
                      <a16:colId xmlns:a16="http://schemas.microsoft.com/office/drawing/2014/main" val="2641301278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549301156"/>
                    </a:ext>
                  </a:extLst>
                </a:gridCol>
                <a:gridCol w="916863">
                  <a:extLst>
                    <a:ext uri="{9D8B030D-6E8A-4147-A177-3AD203B41FA5}">
                      <a16:colId xmlns:a16="http://schemas.microsoft.com/office/drawing/2014/main" val="500344912"/>
                    </a:ext>
                  </a:extLst>
                </a:gridCol>
                <a:gridCol w="927272">
                  <a:extLst>
                    <a:ext uri="{9D8B030D-6E8A-4147-A177-3AD203B41FA5}">
                      <a16:colId xmlns:a16="http://schemas.microsoft.com/office/drawing/2014/main" val="3631204208"/>
                    </a:ext>
                  </a:extLst>
                </a:gridCol>
                <a:gridCol w="637554">
                  <a:extLst>
                    <a:ext uri="{9D8B030D-6E8A-4147-A177-3AD203B41FA5}">
                      <a16:colId xmlns:a16="http://schemas.microsoft.com/office/drawing/2014/main" val="73281721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3633293741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3609555578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4173887203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245825368"/>
                    </a:ext>
                  </a:extLst>
                </a:gridCol>
              </a:tblGrid>
              <a:tr h="254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고객번호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주민번호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생년월일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연락처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이메일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가입일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15314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37335"/>
              </p:ext>
            </p:extLst>
          </p:nvPr>
        </p:nvGraphicFramePr>
        <p:xfrm>
          <a:off x="619762" y="2581829"/>
          <a:ext cx="7820659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237">
                  <a:extLst>
                    <a:ext uri="{9D8B030D-6E8A-4147-A177-3AD203B41FA5}">
                      <a16:colId xmlns:a16="http://schemas.microsoft.com/office/drawing/2014/main" val="2286997262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1833978882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839227584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4241436005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933079753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4163342978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369419301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납부자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은행명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계좌번호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842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71549"/>
              </p:ext>
            </p:extLst>
          </p:nvPr>
        </p:nvGraphicFramePr>
        <p:xfrm>
          <a:off x="619760" y="3464558"/>
          <a:ext cx="7820658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865">
                  <a:extLst>
                    <a:ext uri="{9D8B030D-6E8A-4147-A177-3AD203B41FA5}">
                      <a16:colId xmlns:a16="http://schemas.microsoft.com/office/drawing/2014/main" val="2565370197"/>
                    </a:ext>
                  </a:extLst>
                </a:gridCol>
                <a:gridCol w="1302865">
                  <a:extLst>
                    <a:ext uri="{9D8B030D-6E8A-4147-A177-3AD203B41FA5}">
                      <a16:colId xmlns:a16="http://schemas.microsoft.com/office/drawing/2014/main" val="2361088108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1945703588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1478658413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1429308482"/>
                    </a:ext>
                  </a:extLst>
                </a:gridCol>
                <a:gridCol w="1303732">
                  <a:extLst>
                    <a:ext uri="{9D8B030D-6E8A-4147-A177-3AD203B41FA5}">
                      <a16:colId xmlns:a16="http://schemas.microsoft.com/office/drawing/2014/main" val="2004392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결합관계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결합고객번호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할인율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650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9760" y="1778000"/>
            <a:ext cx="1071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고객 테이블에서 기본키인 고객번호가 유일한 결정자이므로 추가적인 정규화가 필요하지 않다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1830" y="2915920"/>
            <a:ext cx="110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납부자 테이블 또한 외래키인 고객번호가 유일한 결정자로 다른 애트리뷰트 값을 고유하게 결정한다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1830" y="3810000"/>
            <a:ext cx="949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결합관계 테이블의 경우 기본키인 결합고객번호를 기준으로 결합관계를 살펴본다 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예를 들어  </a:t>
            </a:r>
            <a:r>
              <a:rPr lang="en-US" altLang="ko-KR"/>
              <a:t>A</a:t>
            </a:r>
            <a:r>
              <a:rPr lang="ko-KR" altLang="en-US"/>
              <a:t>가  </a:t>
            </a:r>
            <a:r>
              <a:rPr lang="en-US" altLang="ko-KR"/>
              <a:t>B,C</a:t>
            </a:r>
            <a:r>
              <a:rPr lang="ko-KR" altLang="en-US"/>
              <a:t>와 결합관계를 맺고 있는 경우 </a:t>
            </a:r>
            <a:r>
              <a:rPr lang="en-US" altLang="ko-KR"/>
              <a:t> </a:t>
            </a:r>
            <a:r>
              <a:rPr lang="ko-KR" altLang="en-US"/>
              <a:t>아래와 같은 테이블이 만들어 진다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따라서 이행적 종속성이 발생하는 성명 애트리뷰트는 굳이 필요하지 않으므로 제거한다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69061"/>
              </p:ext>
            </p:extLst>
          </p:nvPr>
        </p:nvGraphicFramePr>
        <p:xfrm>
          <a:off x="5304790" y="5142450"/>
          <a:ext cx="6502400" cy="12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5051780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0194435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87014206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5476933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51560715"/>
                    </a:ext>
                  </a:extLst>
                </a:gridCol>
              </a:tblGrid>
              <a:tr h="423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/>
                        <a:t>결합고객번호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할인율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고객번호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08358"/>
                  </a:ext>
                </a:extLst>
              </a:tr>
              <a:tr h="42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</a:t>
                      </a:r>
                      <a:r>
                        <a:rPr lang="ko-KR" altLang="en-US" sz="1400"/>
                        <a:t>의 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</a:t>
                      </a:r>
                      <a:r>
                        <a:rPr lang="ko-KR" altLang="en-US" sz="1400"/>
                        <a:t>의 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3%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B</a:t>
                      </a:r>
                      <a:r>
                        <a:rPr lang="ko-KR" altLang="en-US" sz="1400"/>
                        <a:t>의 고객번호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94123"/>
                  </a:ext>
                </a:extLst>
              </a:tr>
              <a:tr h="423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</a:t>
                      </a:r>
                      <a:r>
                        <a:rPr lang="ko-KR" altLang="en-US" sz="1400"/>
                        <a:t>의 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</a:t>
                      </a:r>
                      <a:r>
                        <a:rPr lang="ko-KR" altLang="en-US" sz="1400"/>
                        <a:t>의 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3%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</a:t>
                      </a:r>
                      <a:r>
                        <a:rPr lang="ko-KR" altLang="en-US" sz="1400"/>
                        <a:t>의 고객번호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2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0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릴레이션 정규화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고객에게 소속된 정보 테이블의 정규화</a:t>
            </a:r>
            <a:endParaRPr lang="ko-KR" altLang="en-US" sz="24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32692"/>
              </p:ext>
            </p:extLst>
          </p:nvPr>
        </p:nvGraphicFramePr>
        <p:xfrm>
          <a:off x="619760" y="1567915"/>
          <a:ext cx="7799230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295">
                  <a:extLst>
                    <a:ext uri="{9D8B030D-6E8A-4147-A177-3AD203B41FA5}">
                      <a16:colId xmlns:a16="http://schemas.microsoft.com/office/drawing/2014/main" val="3944112520"/>
                    </a:ext>
                  </a:extLst>
                </a:gridCol>
                <a:gridCol w="1299295">
                  <a:extLst>
                    <a:ext uri="{9D8B030D-6E8A-4147-A177-3AD203B41FA5}">
                      <a16:colId xmlns:a16="http://schemas.microsoft.com/office/drawing/2014/main" val="3836601301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103476198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639196400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3207940200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3786172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단말기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단말기 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결제일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합계요금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적용요금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8735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27149"/>
              </p:ext>
            </p:extLst>
          </p:nvPr>
        </p:nvGraphicFramePr>
        <p:xfrm>
          <a:off x="671831" y="5141122"/>
          <a:ext cx="7820658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150">
                  <a:extLst>
                    <a:ext uri="{9D8B030D-6E8A-4147-A177-3AD203B41FA5}">
                      <a16:colId xmlns:a16="http://schemas.microsoft.com/office/drawing/2014/main" val="3793992083"/>
                    </a:ext>
                  </a:extLst>
                </a:gridCol>
                <a:gridCol w="1128950">
                  <a:extLst>
                    <a:ext uri="{9D8B030D-6E8A-4147-A177-3AD203B41FA5}">
                      <a16:colId xmlns:a16="http://schemas.microsoft.com/office/drawing/2014/main" val="204060118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886061312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49769311"/>
                    </a:ext>
                  </a:extLst>
                </a:gridCol>
                <a:gridCol w="1157174">
                  <a:extLst>
                    <a:ext uri="{9D8B030D-6E8A-4147-A177-3AD203B41FA5}">
                      <a16:colId xmlns:a16="http://schemas.microsoft.com/office/drawing/2014/main" val="1516213475"/>
                    </a:ext>
                  </a:extLst>
                </a:gridCol>
                <a:gridCol w="1413304">
                  <a:extLst>
                    <a:ext uri="{9D8B030D-6E8A-4147-A177-3AD203B41FA5}">
                      <a16:colId xmlns:a16="http://schemas.microsoft.com/office/drawing/2014/main" val="7628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구매서비스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제공시작일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남은서비스기간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종료일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단말기번호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0546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74442"/>
              </p:ext>
            </p:extLst>
          </p:nvPr>
        </p:nvGraphicFramePr>
        <p:xfrm>
          <a:off x="619760" y="2421343"/>
          <a:ext cx="4608992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248">
                  <a:extLst>
                    <a:ext uri="{9D8B030D-6E8A-4147-A177-3AD203B41FA5}">
                      <a16:colId xmlns:a16="http://schemas.microsoft.com/office/drawing/2014/main" val="2522170156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2953180701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986813719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1024396609"/>
                    </a:ext>
                  </a:extLst>
                </a:gridCol>
              </a:tblGrid>
              <a:tr h="1012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구매기기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주문번호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구매일자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214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9760" y="1893770"/>
            <a:ext cx="1099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 </a:t>
            </a:r>
            <a:r>
              <a:rPr lang="ko-KR" altLang="en-US" sz="1600"/>
              <a:t>결제일 </a:t>
            </a:r>
            <a:r>
              <a:rPr lang="en-US" altLang="ko-KR" sz="1600"/>
              <a:t>, </a:t>
            </a:r>
            <a:r>
              <a:rPr lang="ko-KR" altLang="en-US" sz="1600"/>
              <a:t>합계요금</a:t>
            </a:r>
            <a:r>
              <a:rPr lang="en-US" altLang="ko-KR" sz="1600"/>
              <a:t>, </a:t>
            </a:r>
            <a:r>
              <a:rPr lang="ko-KR" altLang="en-US" sz="1600"/>
              <a:t>적용요금은 모두 단말기번호와 고객번호 조합을 결정자로 가지므로 추가적인 정규화가  필요하지 않다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619207" y="2799162"/>
            <a:ext cx="10938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여기서 기기번호는 기기명과 같은 중복 가능한 값이다</a:t>
            </a:r>
            <a:r>
              <a:rPr lang="en-US" altLang="ko-KR" sz="160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/>
              <a:t>기기번호는 기기에 대한 정보를 단말기번호는 구매자에 대한 정보를 제공한다</a:t>
            </a:r>
            <a:r>
              <a:rPr lang="en-US" altLang="ko-KR" sz="1600"/>
              <a:t>. </a:t>
            </a:r>
            <a:endParaRPr lang="ko-KR" altLang="en-US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주문번호</a:t>
            </a:r>
            <a:r>
              <a:rPr lang="en-US" altLang="ko-KR" sz="1600"/>
              <a:t>, </a:t>
            </a:r>
            <a:r>
              <a:rPr lang="ko-KR" altLang="en-US" sz="1600"/>
              <a:t>단말기번호가 각각 결정자가 될 수 있어 아래와 같이 정규화가 가능하나 사용의 편의를 위하여 원래의 테이블을 구현한다</a:t>
            </a:r>
            <a:r>
              <a:rPr lang="en-US" altLang="ko-KR" sz="160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48079"/>
              </p:ext>
            </p:extLst>
          </p:nvPr>
        </p:nvGraphicFramePr>
        <p:xfrm>
          <a:off x="5228752" y="2420415"/>
          <a:ext cx="1330959" cy="231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959">
                  <a:extLst>
                    <a:ext uri="{9D8B030D-6E8A-4147-A177-3AD203B41FA5}">
                      <a16:colId xmlns:a16="http://schemas.microsoft.com/office/drawing/2014/main" val="4290100235"/>
                    </a:ext>
                  </a:extLst>
                </a:gridCol>
              </a:tblGrid>
              <a:tr h="2313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>
                          <a:effectLst/>
                        </a:rPr>
                        <a:t>단말기 </a:t>
                      </a:r>
                      <a:r>
                        <a:rPr lang="ko-KR" sz="1400" kern="100">
                          <a:effectLst/>
                        </a:rPr>
                        <a:t>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4651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9207" y="5537389"/>
            <a:ext cx="10268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</a:t>
            </a:r>
            <a:r>
              <a:rPr lang="ko-KR" altLang="en-US" sz="1600"/>
              <a:t>제공시작일</a:t>
            </a:r>
            <a:r>
              <a:rPr lang="en-US" altLang="ko-KR" sz="1600"/>
              <a:t>, </a:t>
            </a:r>
            <a:r>
              <a:rPr lang="ko-KR" altLang="en-US" sz="1600"/>
              <a:t>남은 서비스기간</a:t>
            </a:r>
            <a:r>
              <a:rPr lang="en-US" altLang="ko-KR" sz="1600"/>
              <a:t>, </a:t>
            </a:r>
            <a:r>
              <a:rPr lang="ko-KR" altLang="en-US" sz="1600"/>
              <a:t>종료일은 두 외래키를 결정자로하므로 추가적인 정규화가 필요하지 않다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75879"/>
              </p:ext>
            </p:extLst>
          </p:nvPr>
        </p:nvGraphicFramePr>
        <p:xfrm>
          <a:off x="819313" y="4032453"/>
          <a:ext cx="33767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9">
                  <a:extLst>
                    <a:ext uri="{9D8B030D-6E8A-4147-A177-3AD203B41FA5}">
                      <a16:colId xmlns:a16="http://schemas.microsoft.com/office/drawing/2014/main" val="3244837230"/>
                    </a:ext>
                  </a:extLst>
                </a:gridCol>
                <a:gridCol w="1125589">
                  <a:extLst>
                    <a:ext uri="{9D8B030D-6E8A-4147-A177-3AD203B41FA5}">
                      <a16:colId xmlns:a16="http://schemas.microsoft.com/office/drawing/2014/main" val="554998298"/>
                    </a:ext>
                  </a:extLst>
                </a:gridCol>
                <a:gridCol w="1125589">
                  <a:extLst>
                    <a:ext uri="{9D8B030D-6E8A-4147-A177-3AD203B41FA5}">
                      <a16:colId xmlns:a16="http://schemas.microsoft.com/office/drawing/2014/main" val="1540722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구매일자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기기번호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4914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08758"/>
              </p:ext>
            </p:extLst>
          </p:nvPr>
        </p:nvGraphicFramePr>
        <p:xfrm>
          <a:off x="4582160" y="4047323"/>
          <a:ext cx="241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25">
                  <a:extLst>
                    <a:ext uri="{9D8B030D-6E8A-4147-A177-3AD203B41FA5}">
                      <a16:colId xmlns:a16="http://schemas.microsoft.com/office/drawing/2014/main" val="1108102880"/>
                    </a:ext>
                  </a:extLst>
                </a:gridCol>
                <a:gridCol w="1208325">
                  <a:extLst>
                    <a:ext uri="{9D8B030D-6E8A-4147-A177-3AD203B41FA5}">
                      <a16:colId xmlns:a16="http://schemas.microsoft.com/office/drawing/2014/main" val="92212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/>
                        <a:t>주문번호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단말기번호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5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529862" cy="1356360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214880"/>
            <a:ext cx="512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요구사항 명세서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2682240"/>
            <a:ext cx="512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개념적 </a:t>
            </a:r>
            <a:r>
              <a:rPr lang="en-US" altLang="ko-KR"/>
              <a:t>DB</a:t>
            </a:r>
            <a:r>
              <a:rPr lang="ko-KR" altLang="en-US"/>
              <a:t>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149600"/>
            <a:ext cx="512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논리적 </a:t>
            </a:r>
            <a:r>
              <a:rPr lang="en-US" altLang="ko-KR"/>
              <a:t>DB</a:t>
            </a:r>
            <a:r>
              <a:rPr lang="ko-KR" altLang="en-US"/>
              <a:t>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616960"/>
            <a:ext cx="512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정규화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4084320"/>
            <a:ext cx="512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5. DB </a:t>
            </a:r>
            <a:r>
              <a:rPr lang="ko-KR" altLang="en-US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80890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릴레이션 정규화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통신사에 소속된 정보 테이블의 정규화</a:t>
            </a:r>
            <a:endParaRPr lang="ko-KR" altLang="en-US" sz="24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92810"/>
              </p:ext>
            </p:extLst>
          </p:nvPr>
        </p:nvGraphicFramePr>
        <p:xfrm>
          <a:off x="674205" y="1707828"/>
          <a:ext cx="5878996" cy="227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49">
                  <a:extLst>
                    <a:ext uri="{9D8B030D-6E8A-4147-A177-3AD203B41FA5}">
                      <a16:colId xmlns:a16="http://schemas.microsoft.com/office/drawing/2014/main" val="4024006761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4261329362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3127066957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787832446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기기번호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기기종류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가격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09339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07286"/>
              </p:ext>
            </p:extLst>
          </p:nvPr>
        </p:nvGraphicFramePr>
        <p:xfrm>
          <a:off x="695640" y="2856591"/>
          <a:ext cx="7799225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175">
                  <a:extLst>
                    <a:ext uri="{9D8B030D-6E8A-4147-A177-3AD203B41FA5}">
                      <a16:colId xmlns:a16="http://schemas.microsoft.com/office/drawing/2014/main" val="3024529872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294113731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155664545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1511481124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2954071332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2478764597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10689558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스펙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메모리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배터리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색상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무게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63111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17856"/>
              </p:ext>
            </p:extLst>
          </p:nvPr>
        </p:nvGraphicFramePr>
        <p:xfrm>
          <a:off x="671830" y="4199940"/>
          <a:ext cx="7820660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4132">
                  <a:extLst>
                    <a:ext uri="{9D8B030D-6E8A-4147-A177-3AD203B41FA5}">
                      <a16:colId xmlns:a16="http://schemas.microsoft.com/office/drawing/2014/main" val="3526835457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3031259831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987792999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826889790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2273995101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서비스명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제공기간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 종류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36848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4205" y="2123440"/>
            <a:ext cx="63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기기번호가 유일한 결정자이므로 정규화가 필요하지 않다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5640" y="3241040"/>
            <a:ext cx="80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기기번호가 유일한 결정자이므로 정규화가 필요하지 않다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1830" y="4582160"/>
            <a:ext cx="66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서비스명이 유일한 결정자이므로 정규화가 필요하지 않다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9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>
            <a:off x="619760" y="1772853"/>
            <a:ext cx="2570480" cy="2113130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5. DB </a:t>
            </a:r>
            <a:r>
              <a:rPr lang="ko-KR" altLang="en-US" sz="2400"/>
              <a:t>구현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20670"/>
              </p:ext>
            </p:extLst>
          </p:nvPr>
        </p:nvGraphicFramePr>
        <p:xfrm>
          <a:off x="3864448" y="2253667"/>
          <a:ext cx="7820661" cy="254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0664">
                  <a:extLst>
                    <a:ext uri="{9D8B030D-6E8A-4147-A177-3AD203B41FA5}">
                      <a16:colId xmlns:a16="http://schemas.microsoft.com/office/drawing/2014/main" val="3548076713"/>
                    </a:ext>
                  </a:extLst>
                </a:gridCol>
                <a:gridCol w="952428">
                  <a:extLst>
                    <a:ext uri="{9D8B030D-6E8A-4147-A177-3AD203B41FA5}">
                      <a16:colId xmlns:a16="http://schemas.microsoft.com/office/drawing/2014/main" val="2641301278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549301156"/>
                    </a:ext>
                  </a:extLst>
                </a:gridCol>
                <a:gridCol w="916863">
                  <a:extLst>
                    <a:ext uri="{9D8B030D-6E8A-4147-A177-3AD203B41FA5}">
                      <a16:colId xmlns:a16="http://schemas.microsoft.com/office/drawing/2014/main" val="500344912"/>
                    </a:ext>
                  </a:extLst>
                </a:gridCol>
                <a:gridCol w="927272">
                  <a:extLst>
                    <a:ext uri="{9D8B030D-6E8A-4147-A177-3AD203B41FA5}">
                      <a16:colId xmlns:a16="http://schemas.microsoft.com/office/drawing/2014/main" val="3631204208"/>
                    </a:ext>
                  </a:extLst>
                </a:gridCol>
                <a:gridCol w="637554">
                  <a:extLst>
                    <a:ext uri="{9D8B030D-6E8A-4147-A177-3AD203B41FA5}">
                      <a16:colId xmlns:a16="http://schemas.microsoft.com/office/drawing/2014/main" val="73281721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3633293741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3609555578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4173887203"/>
                    </a:ext>
                  </a:extLst>
                </a:gridCol>
                <a:gridCol w="782413">
                  <a:extLst>
                    <a:ext uri="{9D8B030D-6E8A-4147-A177-3AD203B41FA5}">
                      <a16:colId xmlns:a16="http://schemas.microsoft.com/office/drawing/2014/main" val="245825368"/>
                    </a:ext>
                  </a:extLst>
                </a:gridCol>
              </a:tblGrid>
              <a:tr h="254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고객번호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주민번호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생년월일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연락처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이메일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가입일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1531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2607"/>
              </p:ext>
            </p:extLst>
          </p:nvPr>
        </p:nvGraphicFramePr>
        <p:xfrm>
          <a:off x="3864450" y="2705151"/>
          <a:ext cx="7820659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237">
                  <a:extLst>
                    <a:ext uri="{9D8B030D-6E8A-4147-A177-3AD203B41FA5}">
                      <a16:colId xmlns:a16="http://schemas.microsoft.com/office/drawing/2014/main" val="2286997262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1833978882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839227584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4241436005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933079753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4163342978"/>
                    </a:ext>
                  </a:extLst>
                </a:gridCol>
                <a:gridCol w="1117237">
                  <a:extLst>
                    <a:ext uri="{9D8B030D-6E8A-4147-A177-3AD203B41FA5}">
                      <a16:colId xmlns:a16="http://schemas.microsoft.com/office/drawing/2014/main" val="369419301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납부자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성명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은행명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계좌번호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주소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842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14851"/>
              </p:ext>
            </p:extLst>
          </p:nvPr>
        </p:nvGraphicFramePr>
        <p:xfrm>
          <a:off x="3864451" y="3128247"/>
          <a:ext cx="5066189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865">
                  <a:extLst>
                    <a:ext uri="{9D8B030D-6E8A-4147-A177-3AD203B41FA5}">
                      <a16:colId xmlns:a16="http://schemas.microsoft.com/office/drawing/2014/main" val="2565370197"/>
                    </a:ext>
                  </a:extLst>
                </a:gridCol>
                <a:gridCol w="1302865">
                  <a:extLst>
                    <a:ext uri="{9D8B030D-6E8A-4147-A177-3AD203B41FA5}">
                      <a16:colId xmlns:a16="http://schemas.microsoft.com/office/drawing/2014/main" val="23610881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945703588"/>
                    </a:ext>
                  </a:extLst>
                </a:gridCol>
                <a:gridCol w="580859">
                  <a:extLst>
                    <a:ext uri="{9D8B030D-6E8A-4147-A177-3AD203B41FA5}">
                      <a16:colId xmlns:a16="http://schemas.microsoft.com/office/drawing/2014/main" val="147865841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29308482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4392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결합관계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결합고객번호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관계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할인율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6507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86726"/>
              </p:ext>
            </p:extLst>
          </p:nvPr>
        </p:nvGraphicFramePr>
        <p:xfrm>
          <a:off x="3864445" y="3554586"/>
          <a:ext cx="7799230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295">
                  <a:extLst>
                    <a:ext uri="{9D8B030D-6E8A-4147-A177-3AD203B41FA5}">
                      <a16:colId xmlns:a16="http://schemas.microsoft.com/office/drawing/2014/main" val="3944112520"/>
                    </a:ext>
                  </a:extLst>
                </a:gridCol>
                <a:gridCol w="1299295">
                  <a:extLst>
                    <a:ext uri="{9D8B030D-6E8A-4147-A177-3AD203B41FA5}">
                      <a16:colId xmlns:a16="http://schemas.microsoft.com/office/drawing/2014/main" val="3836601301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103476198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639196400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3207940200"/>
                    </a:ext>
                  </a:extLst>
                </a:gridCol>
                <a:gridCol w="1300160">
                  <a:extLst>
                    <a:ext uri="{9D8B030D-6E8A-4147-A177-3AD203B41FA5}">
                      <a16:colId xmlns:a16="http://schemas.microsoft.com/office/drawing/2014/main" val="3786172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단말기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단말기 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결제일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합계요금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적용요금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고객번호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8735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03742"/>
              </p:ext>
            </p:extLst>
          </p:nvPr>
        </p:nvGraphicFramePr>
        <p:xfrm>
          <a:off x="3864447" y="4400778"/>
          <a:ext cx="7820658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150">
                  <a:extLst>
                    <a:ext uri="{9D8B030D-6E8A-4147-A177-3AD203B41FA5}">
                      <a16:colId xmlns:a16="http://schemas.microsoft.com/office/drawing/2014/main" val="3793992083"/>
                    </a:ext>
                  </a:extLst>
                </a:gridCol>
                <a:gridCol w="1128950">
                  <a:extLst>
                    <a:ext uri="{9D8B030D-6E8A-4147-A177-3AD203B41FA5}">
                      <a16:colId xmlns:a16="http://schemas.microsoft.com/office/drawing/2014/main" val="2040601186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886061312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49769311"/>
                    </a:ext>
                  </a:extLst>
                </a:gridCol>
                <a:gridCol w="1157174">
                  <a:extLst>
                    <a:ext uri="{9D8B030D-6E8A-4147-A177-3AD203B41FA5}">
                      <a16:colId xmlns:a16="http://schemas.microsoft.com/office/drawing/2014/main" val="1516213475"/>
                    </a:ext>
                  </a:extLst>
                </a:gridCol>
                <a:gridCol w="1413304">
                  <a:extLst>
                    <a:ext uri="{9D8B030D-6E8A-4147-A177-3AD203B41FA5}">
                      <a16:colId xmlns:a16="http://schemas.microsoft.com/office/drawing/2014/main" val="762812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구매서비스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제공시작일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남은서비스기간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종료일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단말기번호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0546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7715"/>
              </p:ext>
            </p:extLst>
          </p:nvPr>
        </p:nvGraphicFramePr>
        <p:xfrm>
          <a:off x="3864445" y="4826948"/>
          <a:ext cx="5878996" cy="227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49">
                  <a:extLst>
                    <a:ext uri="{9D8B030D-6E8A-4147-A177-3AD203B41FA5}">
                      <a16:colId xmlns:a16="http://schemas.microsoft.com/office/drawing/2014/main" val="4024006761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4261329362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3127066957"/>
                    </a:ext>
                  </a:extLst>
                </a:gridCol>
                <a:gridCol w="1469749">
                  <a:extLst>
                    <a:ext uri="{9D8B030D-6E8A-4147-A177-3AD203B41FA5}">
                      <a16:colId xmlns:a16="http://schemas.microsoft.com/office/drawing/2014/main" val="787832446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기기번호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기기종류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가격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09339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86272"/>
              </p:ext>
            </p:extLst>
          </p:nvPr>
        </p:nvGraphicFramePr>
        <p:xfrm>
          <a:off x="3864448" y="5250044"/>
          <a:ext cx="7799225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175">
                  <a:extLst>
                    <a:ext uri="{9D8B030D-6E8A-4147-A177-3AD203B41FA5}">
                      <a16:colId xmlns:a16="http://schemas.microsoft.com/office/drawing/2014/main" val="3024529872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294113731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155664545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1511481124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2954071332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2478764597"/>
                    </a:ext>
                  </a:extLst>
                </a:gridCol>
                <a:gridCol w="1114175">
                  <a:extLst>
                    <a:ext uri="{9D8B030D-6E8A-4147-A177-3AD203B41FA5}">
                      <a16:colId xmlns:a16="http://schemas.microsoft.com/office/drawing/2014/main" val="410689558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스펙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cpu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메모리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배터리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색상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무게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63111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87117"/>
              </p:ext>
            </p:extLst>
          </p:nvPr>
        </p:nvGraphicFramePr>
        <p:xfrm>
          <a:off x="3864445" y="5673140"/>
          <a:ext cx="7820660" cy="21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4132">
                  <a:extLst>
                    <a:ext uri="{9D8B030D-6E8A-4147-A177-3AD203B41FA5}">
                      <a16:colId xmlns:a16="http://schemas.microsoft.com/office/drawing/2014/main" val="3526835457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3031259831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987792999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826889790"/>
                    </a:ext>
                  </a:extLst>
                </a:gridCol>
                <a:gridCol w="1564132">
                  <a:extLst>
                    <a:ext uri="{9D8B030D-6E8A-4147-A177-3AD203B41FA5}">
                      <a16:colId xmlns:a16="http://schemas.microsoft.com/office/drawing/2014/main" val="2273995101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서비스명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요금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제공기간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서비스 종류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36848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91047"/>
              </p:ext>
            </p:extLst>
          </p:nvPr>
        </p:nvGraphicFramePr>
        <p:xfrm>
          <a:off x="3864445" y="3975507"/>
          <a:ext cx="4608992" cy="210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248">
                  <a:extLst>
                    <a:ext uri="{9D8B030D-6E8A-4147-A177-3AD203B41FA5}">
                      <a16:colId xmlns:a16="http://schemas.microsoft.com/office/drawing/2014/main" val="2522170156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2953180701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986813719"/>
                    </a:ext>
                  </a:extLst>
                </a:gridCol>
                <a:gridCol w="1152248">
                  <a:extLst>
                    <a:ext uri="{9D8B030D-6E8A-4147-A177-3AD203B41FA5}">
                      <a16:colId xmlns:a16="http://schemas.microsoft.com/office/drawing/2014/main" val="1024396609"/>
                    </a:ext>
                  </a:extLst>
                </a:gridCol>
              </a:tblGrid>
              <a:tr h="1012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구매기기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u="sng" kern="100">
                          <a:effectLst/>
                        </a:rPr>
                        <a:t>주문번호</a:t>
                      </a:r>
                      <a:endParaRPr lang="ko-KR" sz="1400" u="sng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구매일자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기기번호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2140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38716"/>
              </p:ext>
            </p:extLst>
          </p:nvPr>
        </p:nvGraphicFramePr>
        <p:xfrm>
          <a:off x="8473437" y="3976895"/>
          <a:ext cx="1330959" cy="231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959">
                  <a:extLst>
                    <a:ext uri="{9D8B030D-6E8A-4147-A177-3AD203B41FA5}">
                      <a16:colId xmlns:a16="http://schemas.microsoft.com/office/drawing/2014/main" val="4290100235"/>
                    </a:ext>
                  </a:extLst>
                </a:gridCol>
              </a:tblGrid>
              <a:tr h="2313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>
                          <a:effectLst/>
                        </a:rPr>
                        <a:t>단말기</a:t>
                      </a:r>
                      <a:r>
                        <a:rPr lang="ko-KR" sz="1400" kern="100">
                          <a:effectLst/>
                        </a:rPr>
                        <a:t>번호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4651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50023" y="1677711"/>
            <a:ext cx="64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아래와 같이 정규화 여부를 고려한 릴레이션의 </a:t>
            </a:r>
            <a:r>
              <a:rPr lang="en-US" altLang="ko-KR"/>
              <a:t>DB</a:t>
            </a:r>
            <a:r>
              <a:rPr lang="ko-KR" altLang="en-US"/>
              <a:t>를 구현한다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4623" y="2466218"/>
            <a:ext cx="1808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/>
              <a:t>테이블</a:t>
            </a:r>
            <a:r>
              <a:rPr lang="en-US" altLang="ko-KR" sz="2000"/>
              <a:t> </a:t>
            </a:r>
            <a:r>
              <a:rPr lang="ko-KR" altLang="en-US" sz="2000"/>
              <a:t>구현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data </a:t>
            </a:r>
            <a:r>
              <a:rPr lang="ko-KR" altLang="en-US" sz="2000"/>
              <a:t>삽입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질의 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1919481"/>
            <a:ext cx="127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구현 과정</a:t>
            </a:r>
          </a:p>
        </p:txBody>
      </p:sp>
    </p:spTree>
    <p:extLst>
      <p:ext uri="{BB962C8B-B14F-4D97-AF65-F5344CB8AC3E}">
        <p14:creationId xmlns:p14="http://schemas.microsoft.com/office/powerpoint/2010/main" val="383723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고객 </a:t>
            </a:r>
            <a:r>
              <a:rPr lang="en-US" altLang="ko-KR" sz="2400"/>
              <a:t>&amp; </a:t>
            </a:r>
            <a:r>
              <a:rPr lang="ko-KR" altLang="en-US" sz="2400"/>
              <a:t>납부자 테이블 구현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428096"/>
            <a:ext cx="2467319" cy="3972479"/>
          </a:xfrm>
          <a:prstGeom prst="rect">
            <a:avLst/>
          </a:prstGeom>
          <a:ln w="69850">
            <a:gradFill>
              <a:gsLst>
                <a:gs pos="0">
                  <a:schemeClr val="accent4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7" name="TextBox 6"/>
          <p:cNvSpPr txBox="1"/>
          <p:nvPr/>
        </p:nvSpPr>
        <p:spPr>
          <a:xfrm>
            <a:off x="9753600" y="89080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테이블구현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73" y="1428096"/>
            <a:ext cx="3991532" cy="2076740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61" y="1511586"/>
            <a:ext cx="3848637" cy="3048425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61" y="4842238"/>
            <a:ext cx="3972479" cy="1476581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cxnSp>
        <p:nvCxnSpPr>
          <p:cNvPr id="17" name="직선 연결선 16"/>
          <p:cNvCxnSpPr/>
          <p:nvPr/>
        </p:nvCxnSpPr>
        <p:spPr>
          <a:xfrm>
            <a:off x="7518400" y="1361440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0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결합관계 </a:t>
            </a:r>
            <a:r>
              <a:rPr lang="en-US" altLang="ko-KR" sz="2400"/>
              <a:t>&amp; </a:t>
            </a:r>
            <a:r>
              <a:rPr lang="ko-KR" altLang="en-US" sz="2400"/>
              <a:t>단말기</a:t>
            </a:r>
            <a:r>
              <a:rPr lang="en-US" altLang="ko-KR" sz="2400"/>
              <a:t>&amp;</a:t>
            </a:r>
            <a:r>
              <a:rPr lang="ko-KR" altLang="en-US" sz="2400"/>
              <a:t>구매기기  테이블 구현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4" name="직선 연결선 3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41" y="1369179"/>
            <a:ext cx="3678017" cy="3202821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4654"/>
          <a:stretch/>
        </p:blipFill>
        <p:spPr>
          <a:xfrm>
            <a:off x="4153940" y="4832628"/>
            <a:ext cx="3678017" cy="1513280"/>
          </a:xfrm>
          <a:prstGeom prst="rect">
            <a:avLst/>
          </a:prstGeom>
          <a:ln w="698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69" y="1369179"/>
            <a:ext cx="3580061" cy="3000794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11679"/>
          <a:stretch/>
        </p:blipFill>
        <p:spPr>
          <a:xfrm>
            <a:off x="346869" y="4861207"/>
            <a:ext cx="3580061" cy="1006504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r="4964"/>
          <a:stretch/>
        </p:blipFill>
        <p:spPr>
          <a:xfrm>
            <a:off x="8058969" y="1369179"/>
            <a:ext cx="3768404" cy="2898021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967" y="4832627"/>
            <a:ext cx="3768406" cy="1293299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cxnSp>
        <p:nvCxnSpPr>
          <p:cNvPr id="13" name="직선 연결선 12"/>
          <p:cNvCxnSpPr/>
          <p:nvPr/>
        </p:nvCxnSpPr>
        <p:spPr>
          <a:xfrm>
            <a:off x="4036646" y="1276068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958016" y="1276068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3600" y="89080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테이블구현</a:t>
            </a:r>
          </a:p>
        </p:txBody>
      </p:sp>
    </p:spTree>
    <p:extLst>
      <p:ext uri="{BB962C8B-B14F-4D97-AF65-F5344CB8AC3E}">
        <p14:creationId xmlns:p14="http://schemas.microsoft.com/office/powerpoint/2010/main" val="411636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구매서비스 </a:t>
            </a:r>
            <a:r>
              <a:rPr lang="en-US" altLang="ko-KR" sz="2400"/>
              <a:t>&amp; </a:t>
            </a:r>
            <a:r>
              <a:rPr lang="ko-KR" altLang="en-US" sz="2400"/>
              <a:t>기기 </a:t>
            </a:r>
            <a:r>
              <a:rPr lang="en-US" altLang="ko-KR" sz="2400"/>
              <a:t>&amp; </a:t>
            </a:r>
            <a:r>
              <a:rPr lang="ko-KR" altLang="en-US" sz="2400"/>
              <a:t>스펙 테이블 구현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0" y="1423275"/>
            <a:ext cx="3877216" cy="2914852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0" y="4540317"/>
            <a:ext cx="3877216" cy="1267002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081" y="1423275"/>
            <a:ext cx="2248214" cy="2210108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290" y="4522733"/>
            <a:ext cx="3282946" cy="829856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718" y="1423275"/>
            <a:ext cx="3496163" cy="2981741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1718" y="4609184"/>
            <a:ext cx="3531162" cy="1395826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cxnSp>
        <p:nvCxnSpPr>
          <p:cNvPr id="13" name="직선 연결선 12"/>
          <p:cNvCxnSpPr/>
          <p:nvPr/>
        </p:nvCxnSpPr>
        <p:spPr>
          <a:xfrm>
            <a:off x="4414715" y="1317478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935184" y="1317478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53600" y="89080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테이블구현</a:t>
            </a:r>
          </a:p>
        </p:txBody>
      </p:sp>
    </p:spTree>
    <p:extLst>
      <p:ext uri="{BB962C8B-B14F-4D97-AF65-F5344CB8AC3E}">
        <p14:creationId xmlns:p14="http://schemas.microsoft.com/office/powerpoint/2010/main" val="164806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서비스 테이블 구현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60" y="1428096"/>
            <a:ext cx="2467319" cy="2438740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1059"/>
          <a:stretch/>
        </p:blipFill>
        <p:spPr>
          <a:xfrm>
            <a:off x="4294678" y="4180029"/>
            <a:ext cx="3643281" cy="1038370"/>
          </a:xfrm>
          <a:prstGeom prst="rect">
            <a:avLst/>
          </a:prstGeom>
          <a:ln w="6985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7" name="TextBox 6"/>
          <p:cNvSpPr txBox="1"/>
          <p:nvPr/>
        </p:nvSpPr>
        <p:spPr>
          <a:xfrm>
            <a:off x="9753600" y="89080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테이블구현</a:t>
            </a:r>
          </a:p>
        </p:txBody>
      </p:sp>
    </p:spTree>
    <p:extLst>
      <p:ext uri="{BB962C8B-B14F-4D97-AF65-F5344CB8AC3E}">
        <p14:creationId xmlns:p14="http://schemas.microsoft.com/office/powerpoint/2010/main" val="325346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7" y="1567914"/>
            <a:ext cx="7959686" cy="2029108"/>
          </a:xfrm>
          <a:prstGeom prst="rect">
            <a:avLst/>
          </a:prstGeom>
          <a:ln w="69850"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57" y="3905921"/>
            <a:ext cx="7354326" cy="1619476"/>
          </a:xfrm>
          <a:prstGeom prst="rect">
            <a:avLst/>
          </a:prstGeom>
          <a:ln w="69850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고객 테이블 결과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5" name="직선 연결선 4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53600" y="890806"/>
            <a:ext cx="20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–data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4590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4" y="3583194"/>
            <a:ext cx="4001058" cy="1562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4" y="1311367"/>
            <a:ext cx="7154273" cy="2076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납부자 </a:t>
            </a:r>
            <a:r>
              <a:rPr lang="en-US" altLang="ko-KR" sz="2400"/>
              <a:t>&amp; </a:t>
            </a:r>
            <a:r>
              <a:rPr lang="ko-KR" altLang="en-US" sz="2400"/>
              <a:t>결합관계</a:t>
            </a:r>
            <a:r>
              <a:rPr lang="en-US" altLang="ko-KR" sz="2400"/>
              <a:t> </a:t>
            </a:r>
            <a:r>
              <a:rPr lang="ko-KR" altLang="en-US" sz="2400"/>
              <a:t> 테이블 결과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5" name="직선 연결선 4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53600" y="890806"/>
            <a:ext cx="20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–data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삽입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623" y="1311367"/>
            <a:ext cx="4143953" cy="18100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623" y="3388107"/>
            <a:ext cx="3105583" cy="154326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518400" y="1361440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2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단말기 테이블 결과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53600" y="890806"/>
            <a:ext cx="207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–data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삽입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10261"/>
            <a:ext cx="4906060" cy="1667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137113"/>
            <a:ext cx="5096586" cy="3057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26" y="1310261"/>
            <a:ext cx="6249272" cy="2638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225" y="4293946"/>
            <a:ext cx="3831909" cy="13770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8423" y="2382715"/>
            <a:ext cx="3165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88422" y="4542923"/>
            <a:ext cx="3165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393024" y="1655642"/>
            <a:ext cx="3165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15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구매기기 </a:t>
            </a:r>
            <a:r>
              <a:rPr lang="en-US" altLang="ko-KR" sz="2400"/>
              <a:t>&amp; </a:t>
            </a:r>
            <a:r>
              <a:rPr lang="ko-KR" altLang="en-US" sz="2400"/>
              <a:t>구매서비스 테이블 결과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5" name="직선 연결선 4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53600" y="890806"/>
            <a:ext cx="20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–data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삽입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2" y="1567915"/>
            <a:ext cx="4296375" cy="1743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62" y="3416650"/>
            <a:ext cx="2818337" cy="13362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967" y="5027635"/>
            <a:ext cx="4421778" cy="12560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967" y="1567914"/>
            <a:ext cx="4384080" cy="318495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830277" y="1357882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요구사항 명세서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2495" y="1596012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요구사항 명세서는 시스템에 대한 조직과 사용자의 요구사항을 찾고 분석하여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760" y="2221130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통신사 </a:t>
            </a:r>
            <a:r>
              <a:rPr lang="en-US" altLang="ko-KR" dirty="0"/>
              <a:t>DB</a:t>
            </a:r>
            <a:r>
              <a:rPr lang="ko-KR" altLang="en-US" dirty="0"/>
              <a:t>를 주제로 정하고 </a:t>
            </a:r>
            <a:r>
              <a:rPr lang="en-US" altLang="ko-KR" dirty="0"/>
              <a:t>KT, SKT</a:t>
            </a:r>
            <a:r>
              <a:rPr lang="ko-KR" altLang="en-US" dirty="0"/>
              <a:t>와 같은 기존 통신사 홈페이지를 조사하여 요구사항을 수집하였다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12800" y="3098800"/>
            <a:ext cx="10414000" cy="3003062"/>
            <a:chOff x="812800" y="3098800"/>
            <a:chExt cx="3342640" cy="1473200"/>
          </a:xfrm>
        </p:grpSpPr>
        <p:sp>
          <p:nvSpPr>
            <p:cNvPr id="47" name="직사각형 46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1066800" y="3386826"/>
              <a:ext cx="2865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65351" y="3197018"/>
              <a:ext cx="608792" cy="18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요구사항 명세서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5833" y="3489223"/>
              <a:ext cx="2974614" cy="102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2600"/>
                </a:lnSpc>
                <a:buAutoNum type="arabicPeriod"/>
              </a:pPr>
              <a:r>
                <a:rPr lang="ko-KR" altLang="en-US" dirty="0"/>
                <a:t>통신사 </a:t>
              </a:r>
              <a:r>
                <a:rPr lang="en-US" altLang="ko-KR" dirty="0"/>
                <a:t>A</a:t>
              </a:r>
              <a:r>
                <a:rPr lang="ko-KR" altLang="en-US" dirty="0"/>
                <a:t>에서는 고객</a:t>
              </a:r>
              <a:r>
                <a:rPr lang="en-US" altLang="ko-KR" dirty="0"/>
                <a:t>, </a:t>
              </a:r>
              <a:r>
                <a:rPr lang="ko-KR" altLang="en-US" dirty="0"/>
                <a:t>기기</a:t>
              </a:r>
              <a:r>
                <a:rPr lang="en-US" altLang="ko-KR" dirty="0"/>
                <a:t>,</a:t>
              </a:r>
              <a:r>
                <a:rPr lang="ko-KR" altLang="en-US" dirty="0"/>
                <a:t>서비스</a:t>
              </a:r>
              <a:r>
                <a:rPr lang="en-US" altLang="ko-KR" dirty="0"/>
                <a:t>, </a:t>
              </a:r>
              <a:r>
                <a:rPr lang="ko-KR" altLang="en-US" dirty="0"/>
                <a:t>구매 기기</a:t>
              </a:r>
              <a:r>
                <a:rPr lang="en-US" altLang="ko-KR" dirty="0"/>
                <a:t>, </a:t>
              </a:r>
              <a:r>
                <a:rPr lang="ko-KR" altLang="en-US" dirty="0"/>
                <a:t>구매 서비스를 관리하는 공간을 제공한다</a:t>
              </a:r>
              <a:r>
                <a:rPr lang="en-US" altLang="ko-KR" dirty="0"/>
                <a:t>.</a:t>
              </a:r>
            </a:p>
            <a:p>
              <a:pPr marL="342900" indent="-342900">
                <a:lnSpc>
                  <a:spcPts val="2600"/>
                </a:lnSpc>
                <a:buAutoNum type="arabicPeriod"/>
              </a:pPr>
              <a:endParaRPr lang="en-US" altLang="ko-KR" dirty="0"/>
            </a:p>
            <a:p>
              <a:pPr>
                <a:lnSpc>
                  <a:spcPts val="26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고객</a:t>
              </a:r>
              <a:r>
                <a:rPr lang="en-US" altLang="ko-KR" dirty="0"/>
                <a:t>] </a:t>
              </a:r>
            </a:p>
            <a:p>
              <a:pPr>
                <a:lnSpc>
                  <a:spcPts val="2600"/>
                </a:lnSpc>
              </a:pPr>
              <a:r>
                <a:rPr lang="en-US" altLang="ko-KR" dirty="0"/>
                <a:t>2. </a:t>
              </a:r>
              <a:r>
                <a:rPr lang="ko-KR" altLang="en-US" dirty="0"/>
                <a:t>고객의 개인정보에는 </a:t>
              </a:r>
              <a:r>
                <a:rPr lang="ko-KR" altLang="en-US" dirty="0" err="1"/>
                <a:t>고객번호</a:t>
              </a:r>
              <a:r>
                <a:rPr lang="en-US" altLang="ko-KR" dirty="0"/>
                <a:t>, </a:t>
              </a:r>
              <a:r>
                <a:rPr lang="ko-KR" altLang="en-US" dirty="0"/>
                <a:t>성명</a:t>
              </a:r>
              <a:r>
                <a:rPr lang="en-US" altLang="ko-KR" dirty="0"/>
                <a:t>, </a:t>
              </a:r>
              <a:r>
                <a:rPr lang="ko-KR" altLang="en-US" dirty="0"/>
                <a:t>성별</a:t>
              </a:r>
              <a:r>
                <a:rPr lang="en-US" altLang="ko-KR" dirty="0"/>
                <a:t>, </a:t>
              </a:r>
              <a:r>
                <a:rPr lang="ko-KR" altLang="en-US" dirty="0"/>
                <a:t>주민등록번호</a:t>
              </a:r>
              <a:r>
                <a:rPr lang="en-US" altLang="ko-KR" dirty="0"/>
                <a:t>, </a:t>
              </a:r>
              <a:r>
                <a:rPr lang="ko-KR" altLang="en-US" dirty="0"/>
                <a:t>생년월일</a:t>
              </a:r>
              <a:r>
                <a:rPr lang="en-US" altLang="ko-KR" dirty="0"/>
                <a:t>, </a:t>
              </a:r>
              <a:r>
                <a:rPr lang="ko-KR" altLang="en-US" dirty="0"/>
                <a:t>전화번호</a:t>
              </a:r>
              <a:r>
                <a:rPr lang="en-US" altLang="ko-KR" dirty="0"/>
                <a:t>, </a:t>
              </a:r>
              <a:r>
                <a:rPr lang="ko-KR" altLang="en-US" dirty="0"/>
                <a:t>주소</a:t>
              </a:r>
              <a:r>
                <a:rPr lang="en-US" altLang="ko-KR" dirty="0"/>
                <a:t>, </a:t>
              </a:r>
              <a:r>
                <a:rPr lang="ko-KR" altLang="en-US" dirty="0"/>
                <a:t>이메일</a:t>
              </a:r>
              <a:r>
                <a:rPr lang="en-US" altLang="ko-KR" dirty="0"/>
                <a:t>, </a:t>
              </a:r>
              <a:r>
                <a:rPr lang="ko-KR" altLang="en-US" dirty="0" err="1"/>
                <a:t>가입일자</a:t>
              </a:r>
              <a:r>
                <a:rPr lang="en-US" altLang="ko-KR" dirty="0"/>
                <a:t>, </a:t>
              </a:r>
              <a:r>
                <a:rPr lang="ko-KR" altLang="en-US" dirty="0"/>
                <a:t>단말기 번호가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600"/>
                </a:lnSpc>
              </a:pPr>
              <a:r>
                <a:rPr lang="en-US" altLang="ko-KR" dirty="0"/>
                <a:t>3. </a:t>
              </a:r>
              <a:r>
                <a:rPr lang="ko-KR" altLang="en-US" dirty="0" err="1"/>
                <a:t>납부자는</a:t>
              </a:r>
              <a:r>
                <a:rPr lang="ko-KR" altLang="en-US" dirty="0"/>
                <a:t> 고객과의 관계</a:t>
              </a:r>
              <a:r>
                <a:rPr lang="en-US" altLang="ko-KR" dirty="0"/>
                <a:t>, </a:t>
              </a:r>
              <a:r>
                <a:rPr lang="ko-KR" altLang="en-US" dirty="0"/>
                <a:t>성명</a:t>
              </a:r>
              <a:r>
                <a:rPr lang="en-US" altLang="ko-KR" dirty="0"/>
                <a:t>, </a:t>
              </a:r>
              <a:r>
                <a:rPr lang="ko-KR" altLang="en-US" dirty="0"/>
                <a:t>생년월일</a:t>
              </a:r>
              <a:r>
                <a:rPr lang="en-US" altLang="ko-KR" dirty="0"/>
                <a:t>, </a:t>
              </a:r>
              <a:r>
                <a:rPr lang="ko-KR" altLang="en-US" dirty="0"/>
                <a:t>주소</a:t>
              </a:r>
              <a:r>
                <a:rPr lang="en-US" altLang="ko-KR" dirty="0"/>
                <a:t>, </a:t>
              </a:r>
              <a:r>
                <a:rPr lang="ko-KR" altLang="en-US" dirty="0" err="1"/>
                <a:t>은행명</a:t>
              </a:r>
              <a:r>
                <a:rPr lang="en-US" altLang="ko-KR" dirty="0"/>
                <a:t>, </a:t>
              </a:r>
              <a:r>
                <a:rPr lang="ko-KR" altLang="en-US" dirty="0"/>
                <a:t>계좌번호가 있다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309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3" y="1312417"/>
            <a:ext cx="4241612" cy="16280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33" y="3609867"/>
            <a:ext cx="3600953" cy="1400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753" y="1299652"/>
            <a:ext cx="2764222" cy="18140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753" y="3609867"/>
            <a:ext cx="2429214" cy="1762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r="1689"/>
          <a:stretch/>
        </p:blipFill>
        <p:spPr>
          <a:xfrm>
            <a:off x="7569199" y="1316398"/>
            <a:ext cx="4365626" cy="18154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서비스 </a:t>
            </a:r>
            <a:r>
              <a:rPr lang="en-US" altLang="ko-KR" sz="2400"/>
              <a:t>&amp; </a:t>
            </a:r>
            <a:r>
              <a:rPr lang="ko-KR" altLang="en-US" sz="2400"/>
              <a:t>기기 </a:t>
            </a:r>
            <a:r>
              <a:rPr lang="en-US" altLang="ko-KR" sz="2400"/>
              <a:t>&amp; </a:t>
            </a:r>
            <a:r>
              <a:rPr lang="ko-KR" altLang="en-US" sz="2400"/>
              <a:t>스펙</a:t>
            </a:r>
            <a:r>
              <a:rPr lang="en-US" altLang="ko-KR" sz="2400"/>
              <a:t> </a:t>
            </a:r>
            <a:r>
              <a:rPr lang="ko-KR" altLang="en-US" sz="2400"/>
              <a:t> 테이블 결과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cxnSp>
        <p:nvCxnSpPr>
          <p:cNvPr id="12" name="직선 연결선 11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53600" y="890806"/>
            <a:ext cx="20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–data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삽입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30823" y="2901462"/>
            <a:ext cx="0" cy="3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82160" y="1313829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46975" y="1330560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l="1606" r="2032"/>
          <a:stretch/>
        </p:blipFill>
        <p:spPr>
          <a:xfrm>
            <a:off x="7569199" y="3609867"/>
            <a:ext cx="430530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53600" y="890806"/>
            <a:ext cx="20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질의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질의 결과</a:t>
            </a:r>
            <a:r>
              <a:rPr lang="en-US" altLang="ko-KR" sz="2400"/>
              <a:t>-1</a:t>
            </a:r>
            <a:r>
              <a:rPr lang="ko-KR" altLang="en-US" sz="2400"/>
              <a:t>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4" y="2702402"/>
            <a:ext cx="1333686" cy="4477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4" y="4723054"/>
            <a:ext cx="3991532" cy="1571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2854" y="1538654"/>
            <a:ext cx="584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1. 90</a:t>
            </a:r>
            <a:r>
              <a:rPr lang="ko-KR" altLang="en-US"/>
              <a:t>년도 이후에 출생한 고객의 평균 요금을 구하라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54" y="2023777"/>
            <a:ext cx="9678751" cy="4382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2854" y="3467100"/>
            <a:ext cx="737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이연두 고객의 납부자를 어머니인 박경은으로 바꾸어라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54" y="4034903"/>
            <a:ext cx="90119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4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53600" y="890806"/>
            <a:ext cx="20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질의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질의 결과</a:t>
            </a:r>
            <a:r>
              <a:rPr lang="en-US" altLang="ko-KR" sz="2400"/>
              <a:t>-2</a:t>
            </a:r>
            <a:r>
              <a:rPr lang="ko-KR" altLang="en-US" sz="2400"/>
              <a:t>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45" y="1773358"/>
            <a:ext cx="3429479" cy="1762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45" y="3739121"/>
            <a:ext cx="4210638" cy="1810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" y="1404026"/>
            <a:ext cx="737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이나희 고객이 태블릿 </a:t>
            </a:r>
            <a:r>
              <a:rPr lang="en-US" altLang="ko-KR"/>
              <a:t>PC</a:t>
            </a:r>
            <a:r>
              <a:rPr lang="ko-KR" altLang="en-US"/>
              <a:t>를 구매하였다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" y="1773358"/>
            <a:ext cx="677322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2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53600" y="890806"/>
            <a:ext cx="20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DB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–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질의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질의 결과</a:t>
            </a:r>
            <a:r>
              <a:rPr lang="en-US" altLang="ko-KR" sz="2400"/>
              <a:t>-3</a:t>
            </a:r>
            <a:r>
              <a:rPr lang="ko-KR" altLang="en-US" sz="2400"/>
              <a:t> </a:t>
            </a:r>
            <a:r>
              <a:rPr lang="en-US" altLang="ko-KR" sz="2400"/>
              <a:t> 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9" y="3803917"/>
            <a:ext cx="4734586" cy="1657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" y="1404026"/>
            <a:ext cx="737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고객들이 소유한 단말기와 해당 단말기의 서비스</a:t>
            </a:r>
            <a:r>
              <a:rPr lang="en-US" altLang="ko-KR"/>
              <a:t>, </a:t>
            </a:r>
            <a:r>
              <a:rPr lang="ko-KR" altLang="en-US"/>
              <a:t>요금을 보여라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907452"/>
            <a:ext cx="620164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◾통신사 </a:t>
            </a:r>
            <a:r>
              <a:rPr lang="ko-KR" altLang="en-US" sz="2400" dirty="0"/>
              <a:t>요구사항 명세서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명세서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09320" y="1428097"/>
            <a:ext cx="10414000" cy="5043044"/>
            <a:chOff x="812800" y="3098800"/>
            <a:chExt cx="3342640" cy="1473200"/>
          </a:xfrm>
        </p:grpSpPr>
        <p:sp>
          <p:nvSpPr>
            <p:cNvPr id="26" name="직사각형 25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7794" y="3139645"/>
              <a:ext cx="1493955" cy="139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ko-KR" dirty="0"/>
                <a:t>4. </a:t>
              </a:r>
              <a:r>
                <a:rPr lang="ko-KR" altLang="en-US" dirty="0"/>
                <a:t>고객은 </a:t>
              </a:r>
              <a:r>
                <a:rPr lang="ko-KR" altLang="en-US" dirty="0" err="1"/>
                <a:t>고객번호로</a:t>
              </a:r>
              <a:r>
                <a:rPr lang="ko-KR" altLang="en-US" dirty="0"/>
                <a:t> 식별된다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5. </a:t>
              </a:r>
              <a:r>
                <a:rPr lang="ko-KR" altLang="en-US" dirty="0"/>
                <a:t>한 고객은 여러 개의 단말기 번호를 가질 수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6. </a:t>
              </a:r>
              <a:r>
                <a:rPr lang="ko-KR" altLang="en-US" dirty="0"/>
                <a:t>단말기는 단말기 번호로 식별된다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7. </a:t>
              </a:r>
              <a:r>
                <a:rPr lang="ko-KR" altLang="en-US" dirty="0"/>
                <a:t>고객은 같은 통신사의 사람들과 결합관계를 맺을 수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8. </a:t>
              </a:r>
              <a:r>
                <a:rPr lang="ko-KR" altLang="en-US" dirty="0"/>
                <a:t>결합관계 정보에는 해당 고객의 </a:t>
              </a:r>
              <a:r>
                <a:rPr lang="ko-KR" altLang="en-US" dirty="0" err="1"/>
                <a:t>고객번호</a:t>
              </a:r>
              <a:r>
                <a:rPr lang="en-US" altLang="ko-KR" dirty="0"/>
                <a:t>, </a:t>
              </a:r>
              <a:r>
                <a:rPr lang="ko-KR" altLang="en-US" dirty="0"/>
                <a:t>성명과 </a:t>
              </a:r>
              <a:r>
                <a:rPr lang="ko-KR" altLang="en-US" dirty="0" err="1"/>
                <a:t>결합인의</a:t>
              </a:r>
              <a:r>
                <a:rPr lang="ko-KR" altLang="en-US" dirty="0"/>
                <a:t> 성명</a:t>
              </a:r>
              <a:r>
                <a:rPr lang="en-US" altLang="ko-KR" dirty="0"/>
                <a:t>, </a:t>
              </a:r>
              <a:r>
                <a:rPr lang="ko-KR" altLang="en-US" dirty="0" err="1"/>
                <a:t>고객번호</a:t>
              </a:r>
              <a:r>
                <a:rPr lang="en-US" altLang="ko-KR" dirty="0"/>
                <a:t>, </a:t>
              </a:r>
              <a:r>
                <a:rPr lang="ko-KR" altLang="en-US" dirty="0"/>
                <a:t>해당 고객과의 관계</a:t>
              </a:r>
              <a:r>
                <a:rPr lang="en-US" altLang="ko-KR" dirty="0"/>
                <a:t>, </a:t>
              </a:r>
              <a:r>
                <a:rPr lang="ko-KR" altLang="en-US" dirty="0"/>
                <a:t>해당 고객이 받을 </a:t>
              </a:r>
              <a:r>
                <a:rPr lang="ko-KR" altLang="en-US" dirty="0" err="1"/>
                <a:t>할인률이</a:t>
              </a:r>
              <a:r>
                <a:rPr lang="ko-KR" altLang="en-US" dirty="0"/>
                <a:t> 표시된다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9. </a:t>
              </a:r>
              <a:r>
                <a:rPr lang="ko-KR" altLang="en-US" dirty="0" err="1"/>
                <a:t>할인률은</a:t>
              </a:r>
              <a:r>
                <a:rPr lang="ko-KR" altLang="en-US" dirty="0"/>
                <a:t> 퍼센트로 표시된다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10. </a:t>
              </a:r>
              <a:r>
                <a:rPr lang="ko-KR" altLang="en-US" dirty="0" err="1"/>
                <a:t>결합관계는</a:t>
              </a:r>
              <a:r>
                <a:rPr lang="ko-KR" altLang="en-US" dirty="0"/>
                <a:t> 없을 수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11. </a:t>
              </a:r>
              <a:r>
                <a:rPr lang="ko-KR" altLang="en-US" dirty="0"/>
                <a:t>고객의 요금은 </a:t>
              </a:r>
              <a:r>
                <a:rPr lang="ko-KR" altLang="en-US" dirty="0" err="1"/>
                <a:t>납부자가</a:t>
              </a:r>
              <a:r>
                <a:rPr lang="ko-KR" altLang="en-US" dirty="0"/>
                <a:t> 대납한다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16320" y="1567917"/>
            <a:ext cx="4654419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dirty="0"/>
              <a:t>[</a:t>
            </a:r>
            <a:r>
              <a:rPr lang="ko-KR" altLang="en-US" dirty="0"/>
              <a:t>제공 상품</a:t>
            </a:r>
            <a:r>
              <a:rPr lang="en-US" altLang="ko-KR" dirty="0"/>
              <a:t>]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 12. </a:t>
            </a:r>
            <a:r>
              <a:rPr lang="ko-KR" altLang="en-US" dirty="0"/>
              <a:t>통신사</a:t>
            </a:r>
            <a:r>
              <a:rPr lang="en-US" altLang="ko-KR" dirty="0"/>
              <a:t>A</a:t>
            </a:r>
            <a:r>
              <a:rPr lang="ko-KR" altLang="en-US" dirty="0"/>
              <a:t>는 여러 기기와 서비스를 제공한다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 13. </a:t>
            </a:r>
            <a:r>
              <a:rPr lang="ko-KR" altLang="en-US" dirty="0"/>
              <a:t>기기에는 </a:t>
            </a:r>
            <a:r>
              <a:rPr lang="ko-KR" altLang="en-US" dirty="0" err="1"/>
              <a:t>기기명</a:t>
            </a:r>
            <a:r>
              <a:rPr lang="en-US" altLang="ko-KR" dirty="0"/>
              <a:t>, </a:t>
            </a:r>
            <a:r>
              <a:rPr lang="ko-KR" altLang="en-US" dirty="0" err="1"/>
              <a:t>기기종류</a:t>
            </a:r>
            <a:r>
              <a:rPr lang="en-US" altLang="ko-KR" dirty="0"/>
              <a:t>, </a:t>
            </a:r>
            <a:r>
              <a:rPr lang="ko-KR" altLang="en-US" dirty="0" err="1"/>
              <a:t>기기가격</a:t>
            </a:r>
            <a:r>
              <a:rPr lang="en-US" altLang="ko-KR" dirty="0"/>
              <a:t>, </a:t>
            </a:r>
            <a:r>
              <a:rPr lang="ko-KR" altLang="en-US" dirty="0"/>
              <a:t>기기 스펙이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14. </a:t>
            </a:r>
            <a:r>
              <a:rPr lang="ko-KR" altLang="en-US" dirty="0"/>
              <a:t>기기 스펙에는 무게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en-US" altLang="ko-KR" dirty="0" err="1"/>
              <a:t>cpu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배터리</a:t>
            </a:r>
            <a:r>
              <a:rPr lang="en-US" altLang="ko-KR" dirty="0"/>
              <a:t>, </a:t>
            </a:r>
            <a:r>
              <a:rPr lang="ko-KR" altLang="en-US" dirty="0"/>
              <a:t>메모리가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15. </a:t>
            </a:r>
            <a:r>
              <a:rPr lang="ko-KR" altLang="en-US" dirty="0"/>
              <a:t>기기는 </a:t>
            </a:r>
            <a:r>
              <a:rPr lang="ko-KR" altLang="en-US" dirty="0" err="1"/>
              <a:t>기기번호로</a:t>
            </a:r>
            <a:r>
              <a:rPr lang="ko-KR" altLang="en-US" dirty="0"/>
              <a:t> 식별된다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16. </a:t>
            </a:r>
            <a:r>
              <a:rPr lang="ko-KR" altLang="en-US" dirty="0"/>
              <a:t>서비스에는 </a:t>
            </a:r>
            <a:r>
              <a:rPr lang="ko-KR" altLang="en-US" dirty="0" err="1"/>
              <a:t>서비스명</a:t>
            </a:r>
            <a:r>
              <a:rPr lang="en-US" altLang="ko-KR" dirty="0"/>
              <a:t>, </a:t>
            </a:r>
            <a:r>
              <a:rPr lang="ko-KR" altLang="en-US" dirty="0"/>
              <a:t>서비스 종류</a:t>
            </a:r>
            <a:r>
              <a:rPr lang="en-US" altLang="ko-KR" dirty="0"/>
              <a:t>, </a:t>
            </a:r>
            <a:r>
              <a:rPr lang="ko-KR" altLang="en-US" dirty="0"/>
              <a:t>요금</a:t>
            </a:r>
            <a:r>
              <a:rPr lang="en-US" altLang="ko-KR" dirty="0"/>
              <a:t>, </a:t>
            </a:r>
            <a:r>
              <a:rPr lang="ko-KR" altLang="en-US" dirty="0" err="1"/>
              <a:t>제공기간이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17. </a:t>
            </a:r>
            <a:r>
              <a:rPr lang="ko-KR" altLang="en-US" dirty="0"/>
              <a:t>서비스는 서비스이름으로 식별된다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18. </a:t>
            </a:r>
            <a:r>
              <a:rPr lang="ko-KR" altLang="en-US" dirty="0"/>
              <a:t>서비스 종류에는 이동통신 서비스</a:t>
            </a:r>
            <a:r>
              <a:rPr lang="en-US" altLang="ko-KR" dirty="0"/>
              <a:t>, </a:t>
            </a:r>
            <a:r>
              <a:rPr lang="ko-KR" altLang="en-US" dirty="0"/>
              <a:t>인터넷 서비스가 있다</a:t>
            </a:r>
            <a:r>
              <a:rPr lang="en-US" altLang="ko-KR" dirty="0"/>
              <a:t>. 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5900617" y="1428097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6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◾통신사 </a:t>
            </a:r>
            <a:r>
              <a:rPr lang="ko-KR" altLang="en-US" sz="2400" dirty="0"/>
              <a:t>요구사항 명세서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요구사항 명세서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09320" y="1428097"/>
            <a:ext cx="10414000" cy="5043044"/>
            <a:chOff x="812800" y="3098800"/>
            <a:chExt cx="3342640" cy="1473200"/>
          </a:xfrm>
        </p:grpSpPr>
        <p:sp>
          <p:nvSpPr>
            <p:cNvPr id="26" name="직사각형 25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7794" y="3139645"/>
              <a:ext cx="1493955" cy="1285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기기 구매정보</a:t>
              </a:r>
              <a:r>
                <a:rPr lang="en-US" altLang="ko-KR" dirty="0"/>
                <a:t>]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19. </a:t>
              </a:r>
              <a:r>
                <a:rPr lang="ko-KR" altLang="en-US" dirty="0"/>
                <a:t>한 고객은 여러 개의 기기를 구매할 수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20. </a:t>
              </a:r>
              <a:r>
                <a:rPr lang="ko-KR" altLang="en-US" dirty="0"/>
                <a:t>기기 </a:t>
              </a:r>
              <a:r>
                <a:rPr lang="ko-KR" altLang="en-US" dirty="0" err="1"/>
                <a:t>구매정보는</a:t>
              </a:r>
              <a:r>
                <a:rPr lang="ko-KR" altLang="en-US" dirty="0"/>
                <a:t> 주문번호</a:t>
              </a:r>
              <a:r>
                <a:rPr lang="en-US" altLang="ko-KR" dirty="0"/>
                <a:t>,</a:t>
              </a:r>
              <a:r>
                <a:rPr lang="ko-KR" altLang="en-US" dirty="0" err="1"/>
                <a:t>구매일자가</a:t>
              </a:r>
              <a:r>
                <a:rPr lang="ko-KR" altLang="en-US" dirty="0"/>
                <a:t>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21. </a:t>
              </a:r>
              <a:r>
                <a:rPr lang="ko-KR" altLang="en-US" dirty="0"/>
                <a:t>각 </a:t>
              </a:r>
              <a:r>
                <a:rPr lang="ko-KR" altLang="en-US" dirty="0" err="1"/>
                <a:t>구매정보는</a:t>
              </a:r>
              <a:r>
                <a:rPr lang="ko-KR" altLang="en-US" dirty="0"/>
                <a:t> </a:t>
              </a:r>
              <a:r>
                <a:rPr lang="ko-KR" altLang="en-US" dirty="0" err="1"/>
                <a:t>주문번호로</a:t>
              </a:r>
              <a:r>
                <a:rPr lang="ko-KR" altLang="en-US" dirty="0"/>
                <a:t> 식별된다</a:t>
              </a:r>
              <a:r>
                <a:rPr lang="en-US" altLang="ko-KR" dirty="0"/>
                <a:t>. </a:t>
              </a:r>
            </a:p>
            <a:p>
              <a:pPr>
                <a:lnSpc>
                  <a:spcPts val="2800"/>
                </a:lnSpc>
              </a:pPr>
              <a:endParaRPr lang="en-US" altLang="ko-KR" dirty="0"/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서비스 정보</a:t>
              </a:r>
              <a:r>
                <a:rPr lang="en-US" altLang="ko-KR" dirty="0"/>
                <a:t>]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22. </a:t>
              </a:r>
              <a:r>
                <a:rPr lang="ko-KR" altLang="en-US" dirty="0"/>
                <a:t>서비스는 같은 단말기에 대해 한 번에 중복 적용할 수 없다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23. </a:t>
              </a:r>
              <a:r>
                <a:rPr lang="ko-KR" altLang="en-US" dirty="0"/>
                <a:t>서비스 구매정보에는 </a:t>
              </a:r>
              <a:r>
                <a:rPr lang="ko-KR" altLang="en-US" dirty="0" err="1"/>
                <a:t>구매일자</a:t>
              </a:r>
              <a:r>
                <a:rPr lang="en-US" altLang="ko-KR" dirty="0"/>
                <a:t>,</a:t>
              </a:r>
              <a:r>
                <a:rPr lang="ko-KR" altLang="en-US" dirty="0"/>
                <a:t>남은 서비스 기간이 있다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16320" y="1567917"/>
            <a:ext cx="4654419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dirty="0"/>
              <a:t>24. </a:t>
            </a:r>
            <a:r>
              <a:rPr lang="ko-KR" altLang="en-US" dirty="0"/>
              <a:t>서비스 </a:t>
            </a:r>
            <a:r>
              <a:rPr lang="ko-KR" altLang="en-US" dirty="0" err="1"/>
              <a:t>구매정보는</a:t>
            </a:r>
            <a:r>
              <a:rPr lang="ko-KR" altLang="en-US" dirty="0"/>
              <a:t> </a:t>
            </a:r>
            <a:r>
              <a:rPr lang="ko-KR" altLang="en-US" dirty="0" err="1"/>
              <a:t>고객번호</a:t>
            </a:r>
            <a:r>
              <a:rPr lang="en-US" altLang="ko-KR" dirty="0"/>
              <a:t>, </a:t>
            </a:r>
            <a:r>
              <a:rPr lang="ko-KR" altLang="en-US" dirty="0"/>
              <a:t>단말기 번호로 식별된다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25. </a:t>
            </a:r>
            <a:r>
              <a:rPr lang="ko-KR" altLang="en-US" dirty="0"/>
              <a:t>서비스는 </a:t>
            </a:r>
            <a:r>
              <a:rPr lang="ko-KR" altLang="en-US" dirty="0" err="1"/>
              <a:t>제공기간</a:t>
            </a:r>
            <a:r>
              <a:rPr lang="ko-KR" altLang="en-US" dirty="0"/>
              <a:t> 동안만 제공된다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endParaRPr lang="en-US" altLang="ko-KR" dirty="0"/>
          </a:p>
          <a:p>
            <a:pPr>
              <a:lnSpc>
                <a:spcPts val="2800"/>
              </a:lnSpc>
            </a:pPr>
            <a:r>
              <a:rPr lang="en-US" altLang="ko-KR" dirty="0"/>
              <a:t>[</a:t>
            </a:r>
            <a:r>
              <a:rPr lang="ko-KR" altLang="en-US" dirty="0" err="1"/>
              <a:t>요금정보</a:t>
            </a:r>
            <a:r>
              <a:rPr lang="en-US" altLang="ko-KR" dirty="0"/>
              <a:t>]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26. </a:t>
            </a:r>
            <a:r>
              <a:rPr lang="ko-KR" altLang="en-US" dirty="0"/>
              <a:t>요금은 각 단말기에 대해 계산된다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27. </a:t>
            </a:r>
            <a:r>
              <a:rPr lang="ko-KR" altLang="en-US" dirty="0"/>
              <a:t>구매된 기기는 고객의 단말기에 추가된다</a:t>
            </a:r>
            <a:r>
              <a:rPr lang="en-US" altLang="ko-KR" dirty="0"/>
              <a:t>. 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28. </a:t>
            </a:r>
            <a:r>
              <a:rPr lang="ko-KR" altLang="en-US" dirty="0"/>
              <a:t>서비스를 제공받지 않는 단말기가 있을 수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29. </a:t>
            </a:r>
            <a:r>
              <a:rPr lang="ko-KR" altLang="en-US" dirty="0"/>
              <a:t>각 단말기에 대해 </a:t>
            </a:r>
            <a:r>
              <a:rPr lang="ko-KR" altLang="en-US" dirty="0" err="1"/>
              <a:t>요금결제일</a:t>
            </a:r>
            <a:r>
              <a:rPr lang="en-US" altLang="ko-KR" dirty="0"/>
              <a:t>, </a:t>
            </a:r>
            <a:r>
              <a:rPr lang="ko-KR" altLang="en-US" dirty="0" err="1"/>
              <a:t>합계요금</a:t>
            </a:r>
            <a:r>
              <a:rPr lang="en-US" altLang="ko-KR" dirty="0"/>
              <a:t>, </a:t>
            </a:r>
            <a:r>
              <a:rPr lang="ko-KR" altLang="en-US" dirty="0" err="1"/>
              <a:t>적용요금이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5900617" y="1428097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2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개념적 </a:t>
            </a:r>
            <a:r>
              <a:rPr lang="en-US" altLang="ko-KR" sz="2400" dirty="0"/>
              <a:t>DB</a:t>
            </a:r>
            <a:r>
              <a:rPr lang="ko-KR" altLang="en-US" sz="2400" dirty="0"/>
              <a:t>설계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9760" y="1537111"/>
            <a:ext cx="1060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개념적 설계는 모든 물리적인 사항과 독립적으로</a:t>
            </a:r>
            <a:r>
              <a:rPr lang="en-US" altLang="ko-KR" dirty="0"/>
              <a:t>, </a:t>
            </a:r>
            <a:r>
              <a:rPr lang="ko-KR" altLang="en-US" dirty="0"/>
              <a:t>한 조직체에서 사용되는 정보의 모델을 구축하는 과정이다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760" y="2356161"/>
            <a:ext cx="1060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개념적 설계의 단계에서는 개체 타입</a:t>
            </a:r>
            <a:r>
              <a:rPr lang="en-US" altLang="ko-KR" dirty="0"/>
              <a:t>, </a:t>
            </a:r>
            <a:r>
              <a:rPr lang="ko-KR" altLang="en-US" dirty="0"/>
              <a:t>관계 타입</a:t>
            </a:r>
            <a:r>
              <a:rPr lang="en-US" altLang="ko-KR" dirty="0"/>
              <a:t>, </a:t>
            </a:r>
            <a:r>
              <a:rPr lang="ko-KR" altLang="en-US" dirty="0"/>
              <a:t>속성들을 식별하고</a:t>
            </a:r>
            <a:r>
              <a:rPr lang="en-US" altLang="ko-KR" dirty="0"/>
              <a:t>, </a:t>
            </a:r>
            <a:r>
              <a:rPr lang="ko-KR" altLang="en-US" dirty="0"/>
              <a:t>속성들의 도메인을 결정하고</a:t>
            </a:r>
            <a:r>
              <a:rPr lang="en-US" altLang="ko-KR" dirty="0"/>
              <a:t>, </a:t>
            </a:r>
            <a:r>
              <a:rPr lang="ko-KR" altLang="en-US" dirty="0"/>
              <a:t>후보 키와 기본 키 속성들을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9760" y="3175211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완성된 개념적 스키마는 </a:t>
            </a:r>
            <a:r>
              <a:rPr lang="en-US" altLang="ko-KR" dirty="0"/>
              <a:t>ER </a:t>
            </a:r>
            <a:r>
              <a:rPr lang="ko-KR" altLang="en-US" dirty="0"/>
              <a:t>다이어그램으로 표현된다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3850175" y="4891542"/>
            <a:ext cx="805180" cy="11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638757" y="5042539"/>
            <a:ext cx="8073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02980" y="4177867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개체와 속성의 식별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522" y="4170589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관계와 속성의 식별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698060" y="4065939"/>
            <a:ext cx="3342640" cy="1799849"/>
            <a:chOff x="812800" y="3098799"/>
            <a:chExt cx="3342640" cy="1799849"/>
          </a:xfrm>
        </p:grpSpPr>
        <p:sp>
          <p:nvSpPr>
            <p:cNvPr id="78" name="직사각형 77"/>
            <p:cNvSpPr/>
            <p:nvPr/>
          </p:nvSpPr>
          <p:spPr>
            <a:xfrm>
              <a:off x="812800" y="3098799"/>
              <a:ext cx="3342640" cy="179984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66800" y="3657600"/>
              <a:ext cx="2865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29639" y="3197859"/>
              <a:ext cx="3095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데이터 요구사항 수집과 분석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88111" y="3895638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업무와 관련해서 설명한 업무 기술서 검토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391220" y="4065940"/>
            <a:ext cx="3342640" cy="1799848"/>
            <a:chOff x="812800" y="3098800"/>
            <a:chExt cx="3342640" cy="1473200"/>
          </a:xfrm>
        </p:grpSpPr>
        <p:sp>
          <p:nvSpPr>
            <p:cNvPr id="83" name="직사각형 82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076935" y="3556185"/>
              <a:ext cx="2865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8095" y="3919488"/>
              <a:ext cx="3139440" cy="302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명사를 주목하여 개체 식별</a:t>
              </a:r>
              <a:endParaRPr lang="en-US" altLang="ko-KR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21502" y="4065940"/>
            <a:ext cx="3342640" cy="1799848"/>
            <a:chOff x="812800" y="3098800"/>
            <a:chExt cx="3342640" cy="1473200"/>
          </a:xfrm>
        </p:grpSpPr>
        <p:sp>
          <p:nvSpPr>
            <p:cNvPr id="88" name="직사각형 87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1051560" y="3556185"/>
              <a:ext cx="28651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148080" y="3828176"/>
              <a:ext cx="3007360" cy="529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 </a:t>
              </a:r>
              <a:r>
                <a:rPr lang="ko-KR" altLang="en-US" dirty="0"/>
                <a:t>동사를 주목하여 개체를 연결하는 관계 식별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8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◾개체와 속성의 식별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관계와 속성의 식별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개념적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996354" y="1428097"/>
            <a:ext cx="5326966" cy="5043044"/>
            <a:chOff x="812800" y="3098800"/>
            <a:chExt cx="3342640" cy="1473200"/>
          </a:xfrm>
        </p:grpSpPr>
        <p:sp>
          <p:nvSpPr>
            <p:cNvPr id="14" name="직사각형 13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7794" y="3139645"/>
              <a:ext cx="3061833" cy="1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ko-KR" dirty="0"/>
                <a:t>1. </a:t>
              </a:r>
              <a:r>
                <a:rPr lang="ko-KR" altLang="en-US" dirty="0">
                  <a:solidFill>
                    <a:srgbClr val="7A04FC"/>
                  </a:solidFill>
                </a:rPr>
                <a:t>통신사 </a:t>
              </a:r>
              <a:r>
                <a:rPr lang="en-US" altLang="ko-KR" dirty="0">
                  <a:solidFill>
                    <a:srgbClr val="7A04FC"/>
                  </a:solidFill>
                </a:rPr>
                <a:t>A</a:t>
              </a:r>
              <a:r>
                <a:rPr lang="ko-KR" altLang="en-US" dirty="0"/>
                <a:t>에서는 </a:t>
              </a:r>
              <a:r>
                <a:rPr lang="ko-KR" altLang="en-US" dirty="0">
                  <a:solidFill>
                    <a:srgbClr val="7A04FC"/>
                  </a:solidFill>
                </a:rPr>
                <a:t>고객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기기</a:t>
              </a:r>
              <a:r>
                <a:rPr lang="en-US" altLang="ko-KR" dirty="0">
                  <a:solidFill>
                    <a:srgbClr val="7A04FC"/>
                  </a:solidFill>
                </a:rPr>
                <a:t>,</a:t>
              </a:r>
              <a:r>
                <a:rPr lang="ko-KR" altLang="en-US" dirty="0">
                  <a:solidFill>
                    <a:srgbClr val="7A04FC"/>
                  </a:solidFill>
                </a:rPr>
                <a:t>서비스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구매 기기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구매 서비스</a:t>
              </a:r>
              <a:r>
                <a:rPr lang="ko-KR" altLang="en-US" dirty="0"/>
                <a:t>를 </a:t>
              </a:r>
              <a:r>
                <a:rPr lang="ko-KR" altLang="en-US" dirty="0">
                  <a:solidFill>
                    <a:srgbClr val="7A04FC"/>
                  </a:solidFill>
                </a:rPr>
                <a:t>관리</a:t>
              </a:r>
              <a:r>
                <a:rPr lang="ko-KR" altLang="en-US" dirty="0"/>
                <a:t>하는 </a:t>
              </a:r>
              <a:r>
                <a:rPr lang="ko-KR" altLang="en-US" dirty="0">
                  <a:solidFill>
                    <a:srgbClr val="7A04FC"/>
                  </a:solidFill>
                </a:rPr>
                <a:t>공간</a:t>
              </a:r>
              <a:r>
                <a:rPr lang="ko-KR" altLang="en-US" dirty="0"/>
                <a:t>을 제공한다</a:t>
              </a:r>
              <a:r>
                <a:rPr lang="en-US" altLang="ko-KR" dirty="0"/>
                <a:t>.</a:t>
              </a:r>
            </a:p>
            <a:p>
              <a:pPr marL="342900" indent="-342900">
                <a:lnSpc>
                  <a:spcPts val="2600"/>
                </a:lnSpc>
                <a:buAutoNum type="arabicPeriod"/>
              </a:pPr>
              <a:endParaRPr lang="en-US" altLang="ko-KR" dirty="0"/>
            </a:p>
            <a:p>
              <a:pPr>
                <a:lnSpc>
                  <a:spcPts val="26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고객</a:t>
              </a:r>
              <a:r>
                <a:rPr lang="en-US" altLang="ko-KR" dirty="0"/>
                <a:t>] </a:t>
              </a:r>
            </a:p>
            <a:p>
              <a:pPr>
                <a:lnSpc>
                  <a:spcPts val="2600"/>
                </a:lnSpc>
              </a:pPr>
              <a:r>
                <a:rPr lang="en-US" altLang="ko-KR" dirty="0"/>
                <a:t>2. </a:t>
              </a:r>
              <a:r>
                <a:rPr lang="ko-KR" altLang="en-US" dirty="0"/>
                <a:t>고객의 </a:t>
              </a:r>
              <a:r>
                <a:rPr lang="ko-KR" altLang="en-US" dirty="0">
                  <a:solidFill>
                    <a:srgbClr val="7A04FC"/>
                  </a:solidFill>
                </a:rPr>
                <a:t>개인정보</a:t>
              </a:r>
              <a:r>
                <a:rPr lang="ko-KR" altLang="en-US" dirty="0"/>
                <a:t>에는 </a:t>
              </a:r>
              <a:r>
                <a:rPr lang="ko-KR" altLang="en-US" dirty="0" err="1">
                  <a:solidFill>
                    <a:srgbClr val="7A04FC"/>
                  </a:solidFill>
                </a:rPr>
                <a:t>고객번호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성명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성별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주민등록번호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생년월일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전화번호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주소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이메일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 err="1">
                  <a:solidFill>
                    <a:srgbClr val="7A04FC"/>
                  </a:solidFill>
                </a:rPr>
                <a:t>가입일자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단말기 번호</a:t>
              </a:r>
              <a:r>
                <a:rPr lang="ko-KR" altLang="en-US" dirty="0"/>
                <a:t>가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600"/>
                </a:lnSpc>
              </a:pPr>
              <a:r>
                <a:rPr lang="en-US" altLang="ko-KR" dirty="0"/>
                <a:t>3. </a:t>
              </a:r>
              <a:r>
                <a:rPr lang="ko-KR" altLang="en-US" dirty="0" err="1">
                  <a:solidFill>
                    <a:srgbClr val="7A04FC"/>
                  </a:solidFill>
                </a:rPr>
                <a:t>납부자</a:t>
              </a:r>
              <a:r>
                <a:rPr lang="ko-KR" altLang="en-US" dirty="0" err="1"/>
                <a:t>는</a:t>
              </a:r>
              <a:r>
                <a:rPr lang="ko-KR" altLang="en-US" dirty="0"/>
                <a:t> </a:t>
              </a:r>
              <a:r>
                <a:rPr lang="ko-KR" altLang="en-US" dirty="0">
                  <a:solidFill>
                    <a:srgbClr val="7A04FC"/>
                  </a:solidFill>
                </a:rPr>
                <a:t>고객과의 관계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성명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생년월일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주소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 err="1">
                  <a:solidFill>
                    <a:srgbClr val="7A04FC"/>
                  </a:solidFill>
                </a:rPr>
                <a:t>은행명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계좌번호</a:t>
              </a:r>
              <a:r>
                <a:rPr lang="ko-KR" altLang="en-US" dirty="0"/>
                <a:t>가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4. </a:t>
              </a:r>
              <a:r>
                <a:rPr lang="ko-KR" altLang="en-US" dirty="0">
                  <a:solidFill>
                    <a:srgbClr val="7A04FC"/>
                  </a:solidFill>
                </a:rPr>
                <a:t>고객</a:t>
              </a:r>
              <a:r>
                <a:rPr lang="ko-KR" altLang="en-US" dirty="0"/>
                <a:t>은 </a:t>
              </a:r>
              <a:r>
                <a:rPr lang="ko-KR" altLang="en-US" dirty="0" err="1">
                  <a:solidFill>
                    <a:srgbClr val="7A04FC"/>
                  </a:solidFill>
                </a:rPr>
                <a:t>고객번호</a:t>
              </a:r>
              <a:r>
                <a:rPr lang="ko-KR" altLang="en-US" dirty="0" err="1"/>
                <a:t>로</a:t>
              </a:r>
              <a:r>
                <a:rPr lang="ko-KR" altLang="en-US" dirty="0"/>
                <a:t> 식별된다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5. </a:t>
              </a:r>
              <a:r>
                <a:rPr lang="ko-KR" altLang="en-US" dirty="0"/>
                <a:t>한 </a:t>
              </a:r>
              <a:r>
                <a:rPr lang="ko-KR" altLang="en-US" dirty="0">
                  <a:solidFill>
                    <a:srgbClr val="7A04FC"/>
                  </a:solidFill>
                </a:rPr>
                <a:t>고객</a:t>
              </a:r>
              <a:r>
                <a:rPr lang="ko-KR" altLang="en-US" dirty="0"/>
                <a:t>은 여러 개의 </a:t>
              </a:r>
              <a:r>
                <a:rPr lang="ko-KR" altLang="en-US" dirty="0">
                  <a:solidFill>
                    <a:srgbClr val="7A04FC"/>
                  </a:solidFill>
                </a:rPr>
                <a:t>단말기 번호</a:t>
              </a:r>
              <a:r>
                <a:rPr lang="ko-KR" altLang="en-US" dirty="0"/>
                <a:t>를</a:t>
              </a:r>
              <a:r>
                <a:rPr lang="ko-KR" altLang="en-US" dirty="0">
                  <a:solidFill>
                    <a:srgbClr val="7A04FC"/>
                  </a:solidFill>
                </a:rPr>
                <a:t> </a:t>
              </a:r>
              <a:r>
                <a:rPr lang="ko-KR" altLang="en-US" dirty="0"/>
                <a:t>가질 수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6. </a:t>
              </a:r>
              <a:r>
                <a:rPr lang="ko-KR" altLang="en-US" dirty="0">
                  <a:solidFill>
                    <a:srgbClr val="7A04FC"/>
                  </a:solidFill>
                </a:rPr>
                <a:t>단말기</a:t>
              </a:r>
              <a:r>
                <a:rPr lang="ko-KR" altLang="en-US" dirty="0"/>
                <a:t>는 </a:t>
              </a:r>
              <a:r>
                <a:rPr lang="ko-KR" altLang="en-US" dirty="0">
                  <a:solidFill>
                    <a:srgbClr val="7A04FC"/>
                  </a:solidFill>
                </a:rPr>
                <a:t>단말기 번호</a:t>
              </a:r>
              <a:r>
                <a:rPr lang="ko-KR" altLang="en-US" dirty="0"/>
                <a:t>로 식별된다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36549" y="2010562"/>
            <a:ext cx="3836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7A04FC"/>
                </a:solidFill>
              </a:rPr>
              <a:t>명사</a:t>
            </a:r>
            <a:r>
              <a:rPr lang="ko-KR" altLang="en-US" dirty="0"/>
              <a:t>를 주목하여 개체 식별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개념이 명확하지 않거나 광범위한 명사 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포괄적인 업무 프로세스에</a:t>
            </a:r>
            <a:r>
              <a:rPr lang="en-US" altLang="ko-KR" dirty="0"/>
              <a:t> </a:t>
            </a:r>
            <a:r>
              <a:rPr lang="ko-KR" altLang="en-US" dirty="0"/>
              <a:t>해당되는 명사 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누락된 개체 여부 체크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68880" y="3009790"/>
            <a:ext cx="68580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43231" y="3829599"/>
            <a:ext cx="685800" cy="0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098323" y="1761427"/>
            <a:ext cx="322385" cy="5861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59837" y="2086708"/>
            <a:ext cx="536919" cy="5861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7646246" y="2086708"/>
            <a:ext cx="548185" cy="5862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33492" y="3077308"/>
            <a:ext cx="1060939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4111" y="1563416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개체와 속성의 식별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741" y="5044447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개체와 속성의 식별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6549" y="5502691"/>
            <a:ext cx="383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2DD33D"/>
                </a:solidFill>
              </a:rPr>
              <a:t>동사</a:t>
            </a:r>
            <a:r>
              <a:rPr lang="ko-KR" altLang="en-US" dirty="0"/>
              <a:t>를 주목하여 개체 식별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10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◾개체와 속성의 식별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관계와 속성의 식별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개념적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09320" y="1428097"/>
            <a:ext cx="10414000" cy="5043044"/>
            <a:chOff x="812800" y="3098800"/>
            <a:chExt cx="3342640" cy="1473200"/>
          </a:xfrm>
        </p:grpSpPr>
        <p:sp>
          <p:nvSpPr>
            <p:cNvPr id="26" name="직사각형 25"/>
            <p:cNvSpPr/>
            <p:nvPr/>
          </p:nvSpPr>
          <p:spPr>
            <a:xfrm>
              <a:off x="812800" y="3098800"/>
              <a:ext cx="3342640" cy="1473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84120" y="3116147"/>
              <a:ext cx="1615254" cy="139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ko-KR" dirty="0"/>
                <a:t> 13. </a:t>
              </a:r>
              <a:r>
                <a:rPr lang="ko-KR" altLang="en-US" dirty="0">
                  <a:solidFill>
                    <a:srgbClr val="7A04FC"/>
                  </a:solidFill>
                </a:rPr>
                <a:t>기기</a:t>
              </a:r>
              <a:r>
                <a:rPr lang="ko-KR" altLang="en-US" dirty="0"/>
                <a:t>에는 </a:t>
              </a:r>
              <a:r>
                <a:rPr lang="ko-KR" altLang="en-US" dirty="0" err="1">
                  <a:solidFill>
                    <a:srgbClr val="7A04FC"/>
                  </a:solidFill>
                </a:rPr>
                <a:t>기기명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 err="1">
                  <a:solidFill>
                    <a:srgbClr val="7A04FC"/>
                  </a:solidFill>
                </a:rPr>
                <a:t>기기종류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 err="1">
                  <a:solidFill>
                    <a:srgbClr val="7A04FC"/>
                  </a:solidFill>
                </a:rPr>
                <a:t>기기가격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기기 스펙</a:t>
              </a:r>
              <a:r>
                <a:rPr lang="ko-KR" altLang="en-US" dirty="0"/>
                <a:t>이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14. </a:t>
              </a:r>
              <a:r>
                <a:rPr lang="ko-KR" altLang="en-US" dirty="0">
                  <a:solidFill>
                    <a:srgbClr val="7A04FC"/>
                  </a:solidFill>
                </a:rPr>
                <a:t>기기 스펙</a:t>
              </a:r>
              <a:r>
                <a:rPr lang="ko-KR" altLang="en-US" dirty="0"/>
                <a:t>에는 </a:t>
              </a:r>
              <a:r>
                <a:rPr lang="ko-KR" altLang="en-US" dirty="0">
                  <a:solidFill>
                    <a:srgbClr val="7A04FC"/>
                  </a:solidFill>
                </a:rPr>
                <a:t>무게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색상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en-US" altLang="ko-KR" dirty="0" err="1">
                  <a:solidFill>
                    <a:srgbClr val="7A04FC"/>
                  </a:solidFill>
                </a:rPr>
                <a:t>cpu</a:t>
              </a:r>
              <a:r>
                <a:rPr lang="ko-KR" altLang="en-US" dirty="0">
                  <a:solidFill>
                    <a:srgbClr val="7A04FC"/>
                  </a:solidFill>
                </a:rPr>
                <a:t>종류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배터리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메모리</a:t>
              </a:r>
              <a:r>
                <a:rPr lang="ko-KR" altLang="en-US" dirty="0"/>
                <a:t>가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15. </a:t>
              </a:r>
              <a:r>
                <a:rPr lang="ko-KR" altLang="en-US" dirty="0">
                  <a:solidFill>
                    <a:srgbClr val="7A04FC"/>
                  </a:solidFill>
                </a:rPr>
                <a:t>기기</a:t>
              </a:r>
              <a:r>
                <a:rPr lang="ko-KR" altLang="en-US" dirty="0"/>
                <a:t>는 </a:t>
              </a:r>
              <a:r>
                <a:rPr lang="ko-KR" altLang="en-US" dirty="0" err="1">
                  <a:solidFill>
                    <a:srgbClr val="7A04FC"/>
                  </a:solidFill>
                </a:rPr>
                <a:t>기기번호</a:t>
              </a:r>
              <a:r>
                <a:rPr lang="ko-KR" altLang="en-US" dirty="0" err="1"/>
                <a:t>로</a:t>
              </a:r>
              <a:r>
                <a:rPr lang="ko-KR" altLang="en-US" dirty="0"/>
                <a:t> 식별된다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16. </a:t>
              </a:r>
              <a:r>
                <a:rPr lang="ko-KR" altLang="en-US" dirty="0">
                  <a:solidFill>
                    <a:srgbClr val="7A04FC"/>
                  </a:solidFill>
                </a:rPr>
                <a:t>서비스</a:t>
              </a:r>
              <a:r>
                <a:rPr lang="ko-KR" altLang="en-US" dirty="0"/>
                <a:t>에는 </a:t>
              </a:r>
              <a:r>
                <a:rPr lang="ko-KR" altLang="en-US" dirty="0" err="1">
                  <a:solidFill>
                    <a:srgbClr val="7A04FC"/>
                  </a:solidFill>
                </a:rPr>
                <a:t>서비스명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서비스 종류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요금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 err="1">
                  <a:solidFill>
                    <a:srgbClr val="7A04FC"/>
                  </a:solidFill>
                </a:rPr>
                <a:t>제공기간</a:t>
              </a:r>
              <a:r>
                <a:rPr lang="ko-KR" altLang="en-US" dirty="0" err="1"/>
                <a:t>이</a:t>
              </a:r>
              <a:r>
                <a:rPr lang="ko-KR" altLang="en-US" dirty="0"/>
                <a:t> 있다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17. </a:t>
              </a:r>
              <a:r>
                <a:rPr lang="ko-KR" altLang="en-US" dirty="0">
                  <a:solidFill>
                    <a:srgbClr val="7A04FC"/>
                  </a:solidFill>
                </a:rPr>
                <a:t>서비스</a:t>
              </a:r>
              <a:r>
                <a:rPr lang="ko-KR" altLang="en-US" dirty="0"/>
                <a:t>는 </a:t>
              </a:r>
              <a:r>
                <a:rPr lang="ko-KR" altLang="en-US" dirty="0">
                  <a:solidFill>
                    <a:srgbClr val="7A04FC"/>
                  </a:solidFill>
                </a:rPr>
                <a:t>서비스이름</a:t>
              </a:r>
              <a:r>
                <a:rPr lang="ko-KR" altLang="en-US" dirty="0"/>
                <a:t>으로 식별된다</a:t>
              </a:r>
              <a:r>
                <a:rPr lang="en-US" altLang="ko-KR" dirty="0"/>
                <a:t>.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18. </a:t>
              </a:r>
              <a:r>
                <a:rPr lang="ko-KR" altLang="en-US" dirty="0">
                  <a:solidFill>
                    <a:srgbClr val="7A04FC"/>
                  </a:solidFill>
                </a:rPr>
                <a:t>서비스 종류</a:t>
              </a:r>
              <a:r>
                <a:rPr lang="ko-KR" altLang="en-US" dirty="0"/>
                <a:t>에는 </a:t>
              </a:r>
              <a:r>
                <a:rPr lang="ko-KR" altLang="en-US" dirty="0">
                  <a:solidFill>
                    <a:srgbClr val="7A04FC"/>
                  </a:solidFill>
                </a:rPr>
                <a:t>이동통신 서비스</a:t>
              </a:r>
              <a:r>
                <a:rPr lang="en-US" altLang="ko-KR" dirty="0">
                  <a:solidFill>
                    <a:srgbClr val="7A04FC"/>
                  </a:solidFill>
                </a:rPr>
                <a:t>, </a:t>
              </a:r>
              <a:r>
                <a:rPr lang="ko-KR" altLang="en-US" dirty="0">
                  <a:solidFill>
                    <a:srgbClr val="7A04FC"/>
                  </a:solidFill>
                </a:rPr>
                <a:t>인터넷 서비스</a:t>
              </a:r>
              <a:r>
                <a:rPr lang="ko-KR" altLang="en-US" dirty="0"/>
                <a:t>가 있다</a:t>
              </a:r>
              <a:r>
                <a:rPr lang="en-US" altLang="ko-KR" dirty="0"/>
                <a:t>. </a:t>
              </a:r>
            </a:p>
            <a:p>
              <a:pPr>
                <a:lnSpc>
                  <a:spcPts val="2800"/>
                </a:lnSpc>
              </a:pPr>
              <a:endParaRPr lang="en-US" altLang="ko-KR" dirty="0"/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[</a:t>
              </a:r>
              <a:r>
                <a:rPr lang="ko-KR" altLang="en-US" dirty="0"/>
                <a:t>기기 구매정보</a:t>
              </a:r>
              <a:r>
                <a:rPr lang="en-US" altLang="ko-KR" dirty="0"/>
                <a:t>]</a:t>
              </a:r>
            </a:p>
            <a:p>
              <a:pPr>
                <a:lnSpc>
                  <a:spcPts val="2800"/>
                </a:lnSpc>
              </a:pPr>
              <a:r>
                <a:rPr lang="en-US" altLang="ko-KR" dirty="0"/>
                <a:t>19. </a:t>
              </a:r>
              <a:r>
                <a:rPr lang="ko-KR" altLang="en-US" dirty="0"/>
                <a:t>한 </a:t>
              </a:r>
              <a:r>
                <a:rPr lang="ko-KR" altLang="en-US" dirty="0">
                  <a:solidFill>
                    <a:srgbClr val="7A04FC"/>
                  </a:solidFill>
                </a:rPr>
                <a:t>고객</a:t>
              </a:r>
              <a:r>
                <a:rPr lang="ko-KR" altLang="en-US" dirty="0"/>
                <a:t>은 여러 개의 </a:t>
              </a:r>
              <a:r>
                <a:rPr lang="ko-KR" altLang="en-US" dirty="0">
                  <a:solidFill>
                    <a:srgbClr val="7A04FC"/>
                  </a:solidFill>
                </a:rPr>
                <a:t>기기</a:t>
              </a:r>
              <a:r>
                <a:rPr lang="ko-KR" altLang="en-US" dirty="0"/>
                <a:t>를 </a:t>
              </a:r>
              <a:r>
                <a:rPr lang="ko-KR" altLang="en-US" dirty="0">
                  <a:solidFill>
                    <a:srgbClr val="2DD33D"/>
                  </a:solidFill>
                </a:rPr>
                <a:t>구매할 수 있다</a:t>
              </a:r>
              <a:r>
                <a:rPr lang="en-US" altLang="ko-KR" dirty="0"/>
                <a:t>.</a:t>
              </a: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5900617" y="1428097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2273" y="1577323"/>
            <a:ext cx="4708344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dirty="0"/>
              <a:t>7. </a:t>
            </a:r>
            <a:r>
              <a:rPr lang="ko-KR" altLang="en-US" dirty="0">
                <a:solidFill>
                  <a:srgbClr val="7A04FC"/>
                </a:solidFill>
              </a:rPr>
              <a:t>고객</a:t>
            </a:r>
            <a:r>
              <a:rPr lang="ko-KR" altLang="en-US" dirty="0"/>
              <a:t>은 같은 통신사의 사람들과 </a:t>
            </a:r>
            <a:r>
              <a:rPr lang="ko-KR" altLang="en-US" dirty="0">
                <a:solidFill>
                  <a:srgbClr val="7A04FC"/>
                </a:solidFill>
              </a:rPr>
              <a:t>결합관계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2DD33D"/>
                </a:solidFill>
              </a:rPr>
              <a:t>맺을 수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8. </a:t>
            </a:r>
            <a:r>
              <a:rPr lang="ko-KR" altLang="en-US" dirty="0">
                <a:solidFill>
                  <a:srgbClr val="7A04FC"/>
                </a:solidFill>
              </a:rPr>
              <a:t>결합관계 정보</a:t>
            </a:r>
            <a:r>
              <a:rPr lang="ko-KR" altLang="en-US" dirty="0"/>
              <a:t>에는 </a:t>
            </a:r>
            <a:r>
              <a:rPr lang="ko-KR" altLang="en-US" dirty="0">
                <a:solidFill>
                  <a:srgbClr val="7A04FC"/>
                </a:solidFill>
              </a:rPr>
              <a:t>해당 고객의 </a:t>
            </a:r>
            <a:r>
              <a:rPr lang="ko-KR" altLang="en-US" dirty="0" err="1">
                <a:solidFill>
                  <a:srgbClr val="7A04FC"/>
                </a:solidFill>
              </a:rPr>
              <a:t>고객번호</a:t>
            </a:r>
            <a:r>
              <a:rPr lang="en-US" altLang="ko-KR" dirty="0">
                <a:solidFill>
                  <a:srgbClr val="7A04FC"/>
                </a:solidFill>
              </a:rPr>
              <a:t>, </a:t>
            </a:r>
            <a:r>
              <a:rPr lang="ko-KR" altLang="en-US" dirty="0">
                <a:solidFill>
                  <a:srgbClr val="7A04FC"/>
                </a:solidFill>
              </a:rPr>
              <a:t>성명과 </a:t>
            </a:r>
            <a:r>
              <a:rPr lang="ko-KR" altLang="en-US" dirty="0" err="1">
                <a:solidFill>
                  <a:srgbClr val="7A04FC"/>
                </a:solidFill>
              </a:rPr>
              <a:t>결합인의</a:t>
            </a:r>
            <a:r>
              <a:rPr lang="ko-KR" altLang="en-US" dirty="0">
                <a:solidFill>
                  <a:srgbClr val="7A04FC"/>
                </a:solidFill>
              </a:rPr>
              <a:t> 성명</a:t>
            </a:r>
            <a:r>
              <a:rPr lang="en-US" altLang="ko-KR" dirty="0">
                <a:solidFill>
                  <a:srgbClr val="7A04FC"/>
                </a:solidFill>
              </a:rPr>
              <a:t>, </a:t>
            </a:r>
            <a:r>
              <a:rPr lang="ko-KR" altLang="en-US" dirty="0" err="1">
                <a:solidFill>
                  <a:srgbClr val="7A04FC"/>
                </a:solidFill>
              </a:rPr>
              <a:t>고객번호</a:t>
            </a:r>
            <a:r>
              <a:rPr lang="en-US" altLang="ko-KR" dirty="0">
                <a:solidFill>
                  <a:srgbClr val="7A04FC"/>
                </a:solidFill>
              </a:rPr>
              <a:t>, </a:t>
            </a:r>
            <a:r>
              <a:rPr lang="ko-KR" altLang="en-US" dirty="0">
                <a:solidFill>
                  <a:srgbClr val="7A04FC"/>
                </a:solidFill>
              </a:rPr>
              <a:t>해당 고객과의 관계</a:t>
            </a:r>
            <a:r>
              <a:rPr lang="en-US" altLang="ko-KR" dirty="0">
                <a:solidFill>
                  <a:srgbClr val="7A04FC"/>
                </a:solidFill>
              </a:rPr>
              <a:t>, </a:t>
            </a:r>
            <a:r>
              <a:rPr lang="ko-KR" altLang="en-US" dirty="0">
                <a:solidFill>
                  <a:srgbClr val="7A04FC"/>
                </a:solidFill>
              </a:rPr>
              <a:t>해당 고객이 받을 </a:t>
            </a:r>
            <a:r>
              <a:rPr lang="ko-KR" altLang="en-US" dirty="0" err="1">
                <a:solidFill>
                  <a:srgbClr val="7A04FC"/>
                </a:solidFill>
              </a:rPr>
              <a:t>할인률</a:t>
            </a:r>
            <a:r>
              <a:rPr lang="ko-KR" altLang="en-US" dirty="0" err="1"/>
              <a:t>이</a:t>
            </a:r>
            <a:r>
              <a:rPr lang="ko-KR" altLang="en-US" dirty="0"/>
              <a:t> 표시된다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9. </a:t>
            </a:r>
            <a:r>
              <a:rPr lang="ko-KR" altLang="en-US" dirty="0" err="1">
                <a:solidFill>
                  <a:srgbClr val="7A04FC"/>
                </a:solidFill>
              </a:rPr>
              <a:t>할인률</a:t>
            </a:r>
            <a:r>
              <a:rPr lang="ko-KR" altLang="en-US" dirty="0" err="1"/>
              <a:t>은</a:t>
            </a:r>
            <a:r>
              <a:rPr lang="ko-KR" altLang="en-US" dirty="0"/>
              <a:t> 퍼센트로 표시된다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10. </a:t>
            </a:r>
            <a:r>
              <a:rPr lang="ko-KR" altLang="en-US" dirty="0" err="1">
                <a:solidFill>
                  <a:srgbClr val="7A04FC"/>
                </a:solidFill>
              </a:rPr>
              <a:t>결합관계</a:t>
            </a:r>
            <a:r>
              <a:rPr lang="ko-KR" altLang="en-US" dirty="0" err="1"/>
              <a:t>는</a:t>
            </a:r>
            <a:r>
              <a:rPr lang="ko-KR" altLang="en-US" dirty="0"/>
              <a:t> 없을 수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11. </a:t>
            </a:r>
            <a:r>
              <a:rPr lang="ko-KR" altLang="en-US" dirty="0">
                <a:solidFill>
                  <a:srgbClr val="7A04FC"/>
                </a:solidFill>
              </a:rPr>
              <a:t>고객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7A04FC"/>
                </a:solidFill>
              </a:rPr>
              <a:t>요금</a:t>
            </a:r>
            <a:r>
              <a:rPr lang="ko-KR" altLang="en-US" dirty="0"/>
              <a:t>은 </a:t>
            </a:r>
            <a:r>
              <a:rPr lang="ko-KR" altLang="en-US" dirty="0" err="1">
                <a:solidFill>
                  <a:srgbClr val="7A04FC"/>
                </a:solidFill>
              </a:rPr>
              <a:t>납부자</a:t>
            </a:r>
            <a:r>
              <a:rPr lang="ko-KR" altLang="en-US" dirty="0" err="1"/>
              <a:t>가</a:t>
            </a:r>
            <a:r>
              <a:rPr lang="ko-KR" altLang="en-US" dirty="0"/>
              <a:t> 대납한다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endParaRPr lang="en-US" altLang="ko-KR" dirty="0"/>
          </a:p>
          <a:p>
            <a:pPr>
              <a:lnSpc>
                <a:spcPts val="2800"/>
              </a:lnSpc>
            </a:pPr>
            <a:r>
              <a:rPr lang="en-US" altLang="ko-KR" dirty="0"/>
              <a:t>[</a:t>
            </a:r>
            <a:r>
              <a:rPr lang="ko-KR" altLang="en-US" dirty="0"/>
              <a:t>제공 상품</a:t>
            </a:r>
            <a:r>
              <a:rPr lang="en-US" altLang="ko-KR" dirty="0"/>
              <a:t>]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 12. </a:t>
            </a:r>
            <a:r>
              <a:rPr lang="ko-KR" altLang="en-US" dirty="0">
                <a:solidFill>
                  <a:srgbClr val="7A04FC"/>
                </a:solidFill>
              </a:rPr>
              <a:t>통신사</a:t>
            </a:r>
            <a:r>
              <a:rPr lang="en-US" altLang="ko-KR" dirty="0">
                <a:solidFill>
                  <a:srgbClr val="7A04FC"/>
                </a:solidFill>
              </a:rPr>
              <a:t>A</a:t>
            </a:r>
            <a:r>
              <a:rPr lang="ko-KR" altLang="en-US" dirty="0"/>
              <a:t>는 여러 </a:t>
            </a:r>
            <a:r>
              <a:rPr lang="ko-KR" altLang="en-US" dirty="0">
                <a:solidFill>
                  <a:srgbClr val="7A04FC"/>
                </a:solidFill>
              </a:rPr>
              <a:t>기기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7A04FC"/>
                </a:solidFill>
              </a:rPr>
              <a:t>서비스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2DD33D"/>
                </a:solidFill>
              </a:rPr>
              <a:t>제공한다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262554" y="5735550"/>
            <a:ext cx="322385" cy="5861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9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568960"/>
            <a:ext cx="8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◾개체와 속성의 식별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관계와 속성의 식별</a:t>
            </a:r>
            <a:endParaRPr lang="ko-KR" altLang="en-US" sz="24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19760" y="1229360"/>
            <a:ext cx="10993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753600" y="890806"/>
            <a:ext cx="18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개념적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09320" y="1428097"/>
            <a:ext cx="10414000" cy="50430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38347" y="1749016"/>
            <a:ext cx="4654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dirty="0"/>
              <a:t>20. </a:t>
            </a:r>
            <a:r>
              <a:rPr lang="ko-KR" altLang="en-US" dirty="0">
                <a:solidFill>
                  <a:srgbClr val="7A04FC"/>
                </a:solidFill>
              </a:rPr>
              <a:t>기기 </a:t>
            </a:r>
            <a:r>
              <a:rPr lang="ko-KR" altLang="en-US" dirty="0" err="1">
                <a:solidFill>
                  <a:srgbClr val="7A04FC"/>
                </a:solidFill>
              </a:rPr>
              <a:t>구매정보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7A04FC"/>
                </a:solidFill>
              </a:rPr>
              <a:t>주문번호</a:t>
            </a:r>
            <a:r>
              <a:rPr lang="en-US" altLang="ko-KR" dirty="0">
                <a:solidFill>
                  <a:srgbClr val="7A04FC"/>
                </a:solidFill>
              </a:rPr>
              <a:t>,</a:t>
            </a:r>
            <a:r>
              <a:rPr lang="ko-KR" altLang="en-US" dirty="0" err="1">
                <a:solidFill>
                  <a:srgbClr val="7A04FC"/>
                </a:solidFill>
              </a:rPr>
              <a:t>구매일자</a:t>
            </a:r>
            <a:r>
              <a:rPr lang="ko-KR" altLang="en-US" dirty="0" err="1"/>
              <a:t>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21. </a:t>
            </a:r>
            <a:r>
              <a:rPr lang="ko-KR" altLang="en-US" dirty="0"/>
              <a:t>각 </a:t>
            </a:r>
            <a:r>
              <a:rPr lang="ko-KR" altLang="en-US" dirty="0" err="1">
                <a:solidFill>
                  <a:srgbClr val="7A04FC"/>
                </a:solidFill>
              </a:rPr>
              <a:t>구매정보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7A04FC"/>
                </a:solidFill>
              </a:rPr>
              <a:t>주문번호</a:t>
            </a:r>
            <a:r>
              <a:rPr lang="ko-KR" altLang="en-US" dirty="0" err="1"/>
              <a:t>로</a:t>
            </a:r>
            <a:r>
              <a:rPr lang="ko-KR" altLang="en-US" dirty="0"/>
              <a:t> 식별된다</a:t>
            </a:r>
            <a:r>
              <a:rPr lang="en-US" altLang="ko-KR" dirty="0"/>
              <a:t>. </a:t>
            </a:r>
          </a:p>
          <a:p>
            <a:pPr>
              <a:lnSpc>
                <a:spcPts val="2800"/>
              </a:lnSpc>
            </a:pPr>
            <a:endParaRPr lang="en-US" altLang="ko-KR" dirty="0"/>
          </a:p>
          <a:p>
            <a:pPr>
              <a:lnSpc>
                <a:spcPts val="2800"/>
              </a:lnSpc>
            </a:pPr>
            <a:r>
              <a:rPr lang="en-US" altLang="ko-KR" dirty="0"/>
              <a:t>[</a:t>
            </a:r>
            <a:r>
              <a:rPr lang="ko-KR" altLang="en-US" dirty="0"/>
              <a:t>서비스 정보</a:t>
            </a:r>
            <a:r>
              <a:rPr lang="en-US" altLang="ko-KR" dirty="0"/>
              <a:t>]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22. </a:t>
            </a:r>
            <a:r>
              <a:rPr lang="ko-KR" altLang="en-US" dirty="0">
                <a:solidFill>
                  <a:srgbClr val="7A04FC"/>
                </a:solidFill>
              </a:rPr>
              <a:t>서비스</a:t>
            </a:r>
            <a:r>
              <a:rPr lang="ko-KR" altLang="en-US" dirty="0"/>
              <a:t>는 같은 단말기에 대해 한 번에 중복 적용할 수 없다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23. </a:t>
            </a:r>
            <a:r>
              <a:rPr lang="ko-KR" altLang="en-US" dirty="0">
                <a:solidFill>
                  <a:srgbClr val="7A04FC"/>
                </a:solidFill>
              </a:rPr>
              <a:t>서비스 구매정보</a:t>
            </a:r>
            <a:r>
              <a:rPr lang="ko-KR" altLang="en-US" dirty="0"/>
              <a:t>에는 </a:t>
            </a:r>
            <a:r>
              <a:rPr lang="ko-KR" altLang="en-US" dirty="0" err="1">
                <a:solidFill>
                  <a:srgbClr val="7A04FC"/>
                </a:solidFill>
              </a:rPr>
              <a:t>구매일자</a:t>
            </a:r>
            <a:r>
              <a:rPr lang="en-US" altLang="ko-KR" dirty="0">
                <a:solidFill>
                  <a:srgbClr val="7A04FC"/>
                </a:solidFill>
              </a:rPr>
              <a:t>,</a:t>
            </a:r>
            <a:r>
              <a:rPr lang="ko-KR" altLang="en-US" dirty="0">
                <a:solidFill>
                  <a:srgbClr val="7A04FC"/>
                </a:solidFill>
              </a:rPr>
              <a:t>남은 서비스 기간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24</a:t>
            </a:r>
            <a:r>
              <a:rPr lang="en-US" altLang="ko-KR" dirty="0">
                <a:solidFill>
                  <a:srgbClr val="7A04FC"/>
                </a:solidFill>
              </a:rPr>
              <a:t>. </a:t>
            </a:r>
            <a:r>
              <a:rPr lang="ko-KR" altLang="en-US" dirty="0">
                <a:solidFill>
                  <a:srgbClr val="7A04FC"/>
                </a:solidFill>
              </a:rPr>
              <a:t>서비스 </a:t>
            </a:r>
            <a:r>
              <a:rPr lang="ko-KR" altLang="en-US" dirty="0" err="1">
                <a:solidFill>
                  <a:srgbClr val="7A04FC"/>
                </a:solidFill>
              </a:rPr>
              <a:t>구매정보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7A04FC"/>
                </a:solidFill>
              </a:rPr>
              <a:t>고객번호</a:t>
            </a:r>
            <a:r>
              <a:rPr lang="en-US" altLang="ko-KR" dirty="0">
                <a:solidFill>
                  <a:srgbClr val="7A04FC"/>
                </a:solidFill>
              </a:rPr>
              <a:t>, </a:t>
            </a:r>
            <a:r>
              <a:rPr lang="ko-KR" altLang="en-US" dirty="0">
                <a:solidFill>
                  <a:srgbClr val="7A04FC"/>
                </a:solidFill>
              </a:rPr>
              <a:t>단말기 번호</a:t>
            </a:r>
            <a:r>
              <a:rPr lang="ko-KR" altLang="en-US" dirty="0"/>
              <a:t>로 식별된다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25. </a:t>
            </a:r>
            <a:r>
              <a:rPr lang="ko-KR" altLang="en-US" dirty="0">
                <a:solidFill>
                  <a:srgbClr val="7A04FC"/>
                </a:solidFill>
              </a:rPr>
              <a:t>서비스</a:t>
            </a:r>
            <a:r>
              <a:rPr lang="ko-KR" altLang="en-US" dirty="0"/>
              <a:t>는 </a:t>
            </a:r>
            <a:r>
              <a:rPr lang="ko-KR" altLang="en-US" dirty="0" err="1"/>
              <a:t>제공기간</a:t>
            </a:r>
            <a:r>
              <a:rPr lang="ko-KR" altLang="en-US" dirty="0"/>
              <a:t> 동안만 </a:t>
            </a:r>
            <a:r>
              <a:rPr lang="ko-KR" altLang="en-US" dirty="0">
                <a:solidFill>
                  <a:srgbClr val="2DD33D"/>
                </a:solidFill>
              </a:rPr>
              <a:t>제공된다</a:t>
            </a:r>
            <a:r>
              <a:rPr lang="en-US" altLang="ko-KR" dirty="0"/>
              <a:t>.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5900617" y="1428097"/>
            <a:ext cx="0" cy="5069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6907" y="1749016"/>
            <a:ext cx="465441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dirty="0"/>
              <a:t>[</a:t>
            </a:r>
            <a:r>
              <a:rPr lang="ko-KR" altLang="en-US" dirty="0" err="1"/>
              <a:t>요금정보</a:t>
            </a:r>
            <a:r>
              <a:rPr lang="en-US" altLang="ko-KR" dirty="0"/>
              <a:t>]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26. </a:t>
            </a:r>
            <a:r>
              <a:rPr lang="ko-KR" altLang="en-US" dirty="0">
                <a:solidFill>
                  <a:srgbClr val="7A04FC"/>
                </a:solidFill>
              </a:rPr>
              <a:t>요금</a:t>
            </a:r>
            <a:r>
              <a:rPr lang="ko-KR" altLang="en-US" dirty="0"/>
              <a:t>은 각 </a:t>
            </a:r>
            <a:r>
              <a:rPr lang="ko-KR" altLang="en-US" dirty="0">
                <a:solidFill>
                  <a:srgbClr val="7A04FC"/>
                </a:solidFill>
              </a:rPr>
              <a:t>단말기</a:t>
            </a:r>
            <a:r>
              <a:rPr lang="ko-KR" altLang="en-US" dirty="0"/>
              <a:t>에 대해 계산된다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27. </a:t>
            </a:r>
            <a:r>
              <a:rPr lang="ko-KR" altLang="en-US" dirty="0"/>
              <a:t>구매된 </a:t>
            </a:r>
            <a:r>
              <a:rPr lang="ko-KR" altLang="en-US" dirty="0">
                <a:solidFill>
                  <a:srgbClr val="7A04FC"/>
                </a:solidFill>
              </a:rPr>
              <a:t>기기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7A04FC"/>
                </a:solidFill>
              </a:rPr>
              <a:t>고객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7A04FC"/>
                </a:solidFill>
              </a:rPr>
              <a:t>단말기</a:t>
            </a:r>
            <a:r>
              <a:rPr lang="ko-KR" altLang="en-US" dirty="0"/>
              <a:t>에 추가된다</a:t>
            </a:r>
            <a:r>
              <a:rPr lang="en-US" altLang="ko-KR" dirty="0"/>
              <a:t>. 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28. </a:t>
            </a:r>
            <a:r>
              <a:rPr lang="ko-KR" altLang="en-US" dirty="0">
                <a:solidFill>
                  <a:srgbClr val="7A04FC"/>
                </a:solidFill>
              </a:rPr>
              <a:t>서비스</a:t>
            </a:r>
            <a:r>
              <a:rPr lang="ko-KR" altLang="en-US" dirty="0"/>
              <a:t>를 제공받지 않는 </a:t>
            </a:r>
            <a:r>
              <a:rPr lang="ko-KR" altLang="en-US" dirty="0">
                <a:solidFill>
                  <a:srgbClr val="7A04FC"/>
                </a:solidFill>
              </a:rPr>
              <a:t>단말기</a:t>
            </a:r>
            <a:r>
              <a:rPr lang="ko-KR" altLang="en-US" dirty="0"/>
              <a:t>가 있을 수 있다</a:t>
            </a:r>
            <a:r>
              <a:rPr lang="en-US" altLang="ko-KR" dirty="0"/>
              <a:t>.</a:t>
            </a:r>
          </a:p>
          <a:p>
            <a:pPr>
              <a:lnSpc>
                <a:spcPts val="2800"/>
              </a:lnSpc>
            </a:pPr>
            <a:r>
              <a:rPr lang="en-US" altLang="ko-KR" dirty="0"/>
              <a:t>29. </a:t>
            </a:r>
            <a:r>
              <a:rPr lang="ko-KR" altLang="en-US" dirty="0"/>
              <a:t>각 </a:t>
            </a:r>
            <a:r>
              <a:rPr lang="ko-KR" altLang="en-US" dirty="0">
                <a:solidFill>
                  <a:srgbClr val="7A04FC"/>
                </a:solidFill>
              </a:rPr>
              <a:t>단말기</a:t>
            </a:r>
            <a:r>
              <a:rPr lang="ko-KR" altLang="en-US" dirty="0"/>
              <a:t>에 대해 </a:t>
            </a:r>
            <a:r>
              <a:rPr lang="ko-KR" altLang="en-US" dirty="0" err="1">
                <a:solidFill>
                  <a:srgbClr val="7A04FC"/>
                </a:solidFill>
              </a:rPr>
              <a:t>요금결제일</a:t>
            </a:r>
            <a:r>
              <a:rPr lang="en-US" altLang="ko-KR" dirty="0">
                <a:solidFill>
                  <a:srgbClr val="7A04FC"/>
                </a:solidFill>
              </a:rPr>
              <a:t>, </a:t>
            </a:r>
            <a:r>
              <a:rPr lang="ko-KR" altLang="en-US" dirty="0" err="1">
                <a:solidFill>
                  <a:srgbClr val="7A04FC"/>
                </a:solidFill>
              </a:rPr>
              <a:t>합계요금</a:t>
            </a:r>
            <a:r>
              <a:rPr lang="en-US" altLang="ko-KR" dirty="0">
                <a:solidFill>
                  <a:srgbClr val="7A04FC"/>
                </a:solidFill>
              </a:rPr>
              <a:t>, </a:t>
            </a:r>
            <a:r>
              <a:rPr lang="ko-KR" altLang="en-US" dirty="0" err="1">
                <a:solidFill>
                  <a:srgbClr val="7A04FC"/>
                </a:solidFill>
              </a:rPr>
              <a:t>적용요금</a:t>
            </a:r>
            <a:r>
              <a:rPr lang="ko-KR" altLang="en-US" dirty="0" err="1"/>
              <a:t>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9388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0</TotalTime>
  <Words>1925</Words>
  <Application>Microsoft Office PowerPoint</Application>
  <PresentationFormat>와이드스크린</PresentationFormat>
  <Paragraphs>437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함초롬돋움</vt:lpstr>
      <vt:lpstr>Corbel</vt:lpstr>
      <vt:lpstr>기본</vt:lpstr>
      <vt:lpstr>통신사 DB 구현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2022-10-05T14:08:11Z</dcterms:created>
  <dcterms:modified xsi:type="dcterms:W3CDTF">2022-10-05T14:23:30Z</dcterms:modified>
</cp:coreProperties>
</file>