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smtClean="0"/>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AC47B1C3-4E83-42CC-9E20-C80C423ED6ED}" type="datetimeFigureOut">
              <a:rPr lang="fr-FR" smtClean="0"/>
              <a:t>25/01/2021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0B687C2-2F7B-493E-A037-2C8738D4210A}" type="slidenum">
              <a:rPr lang="fr-FR" smtClean="0"/>
              <a:t>‹N°›</a:t>
            </a:fld>
            <a:endParaRPr lang="fr-FR"/>
          </a:p>
        </p:txBody>
      </p:sp>
    </p:spTree>
    <p:extLst>
      <p:ext uri="{BB962C8B-B14F-4D97-AF65-F5344CB8AC3E}">
        <p14:creationId xmlns:p14="http://schemas.microsoft.com/office/powerpoint/2010/main" val="1369143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AC47B1C3-4E83-42CC-9E20-C80C423ED6ED}" type="datetimeFigureOut">
              <a:rPr lang="fr-FR" smtClean="0"/>
              <a:t>25/01/2021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0B687C2-2F7B-493E-A037-2C8738D4210A}" type="slidenum">
              <a:rPr lang="fr-FR" smtClean="0"/>
              <a:t>‹N°›</a:t>
            </a:fld>
            <a:endParaRPr lang="fr-FR"/>
          </a:p>
        </p:txBody>
      </p:sp>
    </p:spTree>
    <p:extLst>
      <p:ext uri="{BB962C8B-B14F-4D97-AF65-F5344CB8AC3E}">
        <p14:creationId xmlns:p14="http://schemas.microsoft.com/office/powerpoint/2010/main" val="779805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AC47B1C3-4E83-42CC-9E20-C80C423ED6ED}" type="datetimeFigureOut">
              <a:rPr lang="fr-FR" smtClean="0"/>
              <a:t>25/01/2021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0B687C2-2F7B-493E-A037-2C8738D4210A}" type="slidenum">
              <a:rPr lang="fr-FR" smtClean="0"/>
              <a:t>‹N°›</a:t>
            </a:fld>
            <a:endParaRPr lang="fr-F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928878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AC47B1C3-4E83-42CC-9E20-C80C423ED6ED}" type="datetimeFigureOut">
              <a:rPr lang="fr-FR" smtClean="0"/>
              <a:t>25/01/2021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0B687C2-2F7B-493E-A037-2C8738D4210A}" type="slidenum">
              <a:rPr lang="fr-FR" smtClean="0"/>
              <a:t>‹N°›</a:t>
            </a:fld>
            <a:endParaRPr lang="fr-FR"/>
          </a:p>
        </p:txBody>
      </p:sp>
    </p:spTree>
    <p:extLst>
      <p:ext uri="{BB962C8B-B14F-4D97-AF65-F5344CB8AC3E}">
        <p14:creationId xmlns:p14="http://schemas.microsoft.com/office/powerpoint/2010/main" val="33915032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AC47B1C3-4E83-42CC-9E20-C80C423ED6ED}" type="datetimeFigureOut">
              <a:rPr lang="fr-FR" smtClean="0"/>
              <a:t>25/01/2021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0B687C2-2F7B-493E-A037-2C8738D4210A}"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229611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AC47B1C3-4E83-42CC-9E20-C80C423ED6ED}" type="datetimeFigureOut">
              <a:rPr lang="fr-FR" smtClean="0"/>
              <a:t>25/01/2021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0B687C2-2F7B-493E-A037-2C8738D4210A}" type="slidenum">
              <a:rPr lang="fr-FR" smtClean="0"/>
              <a:t>‹N°›</a:t>
            </a:fld>
            <a:endParaRPr lang="fr-FR"/>
          </a:p>
        </p:txBody>
      </p:sp>
    </p:spTree>
    <p:extLst>
      <p:ext uri="{BB962C8B-B14F-4D97-AF65-F5344CB8AC3E}">
        <p14:creationId xmlns:p14="http://schemas.microsoft.com/office/powerpoint/2010/main" val="11471450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AC47B1C3-4E83-42CC-9E20-C80C423ED6ED}" type="datetimeFigureOut">
              <a:rPr lang="fr-FR" smtClean="0"/>
              <a:t>25/01/2021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0B687C2-2F7B-493E-A037-2C8738D4210A}" type="slidenum">
              <a:rPr lang="fr-FR" smtClean="0"/>
              <a:t>‹N°›</a:t>
            </a:fld>
            <a:endParaRPr lang="fr-FR"/>
          </a:p>
        </p:txBody>
      </p:sp>
    </p:spTree>
    <p:extLst>
      <p:ext uri="{BB962C8B-B14F-4D97-AF65-F5344CB8AC3E}">
        <p14:creationId xmlns:p14="http://schemas.microsoft.com/office/powerpoint/2010/main" val="39416768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AC47B1C3-4E83-42CC-9E20-C80C423ED6ED}" type="datetimeFigureOut">
              <a:rPr lang="fr-FR" smtClean="0"/>
              <a:t>25/01/2021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0B687C2-2F7B-493E-A037-2C8738D4210A}" type="slidenum">
              <a:rPr lang="fr-FR" smtClean="0"/>
              <a:t>‹N°›</a:t>
            </a:fld>
            <a:endParaRPr lang="fr-FR"/>
          </a:p>
        </p:txBody>
      </p:sp>
    </p:spTree>
    <p:extLst>
      <p:ext uri="{BB962C8B-B14F-4D97-AF65-F5344CB8AC3E}">
        <p14:creationId xmlns:p14="http://schemas.microsoft.com/office/powerpoint/2010/main" val="1097158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AC47B1C3-4E83-42CC-9E20-C80C423ED6ED}" type="datetimeFigureOut">
              <a:rPr lang="fr-FR" smtClean="0"/>
              <a:t>25/01/2021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0B687C2-2F7B-493E-A037-2C8738D4210A}" type="slidenum">
              <a:rPr lang="fr-FR" smtClean="0"/>
              <a:t>‹N°›</a:t>
            </a:fld>
            <a:endParaRPr lang="fr-FR"/>
          </a:p>
        </p:txBody>
      </p:sp>
    </p:spTree>
    <p:extLst>
      <p:ext uri="{BB962C8B-B14F-4D97-AF65-F5344CB8AC3E}">
        <p14:creationId xmlns:p14="http://schemas.microsoft.com/office/powerpoint/2010/main" val="868798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AC47B1C3-4E83-42CC-9E20-C80C423ED6ED}" type="datetimeFigureOut">
              <a:rPr lang="fr-FR" smtClean="0"/>
              <a:t>25/01/2021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0B687C2-2F7B-493E-A037-2C8738D4210A}" type="slidenum">
              <a:rPr lang="fr-FR" smtClean="0"/>
              <a:t>‹N°›</a:t>
            </a:fld>
            <a:endParaRPr lang="fr-FR"/>
          </a:p>
        </p:txBody>
      </p:sp>
    </p:spTree>
    <p:extLst>
      <p:ext uri="{BB962C8B-B14F-4D97-AF65-F5344CB8AC3E}">
        <p14:creationId xmlns:p14="http://schemas.microsoft.com/office/powerpoint/2010/main" val="3394130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AC47B1C3-4E83-42CC-9E20-C80C423ED6ED}" type="datetimeFigureOut">
              <a:rPr lang="fr-FR" smtClean="0"/>
              <a:t>25/01/2021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0B687C2-2F7B-493E-A037-2C8738D4210A}" type="slidenum">
              <a:rPr lang="fr-FR" smtClean="0"/>
              <a:t>‹N°›</a:t>
            </a:fld>
            <a:endParaRPr lang="fr-FR"/>
          </a:p>
        </p:txBody>
      </p:sp>
    </p:spTree>
    <p:extLst>
      <p:ext uri="{BB962C8B-B14F-4D97-AF65-F5344CB8AC3E}">
        <p14:creationId xmlns:p14="http://schemas.microsoft.com/office/powerpoint/2010/main" val="1935961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AC47B1C3-4E83-42CC-9E20-C80C423ED6ED}" type="datetimeFigureOut">
              <a:rPr lang="fr-FR" smtClean="0"/>
              <a:t>25/01/2021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C0B687C2-2F7B-493E-A037-2C8738D4210A}" type="slidenum">
              <a:rPr lang="fr-FR" smtClean="0"/>
              <a:t>‹N°›</a:t>
            </a:fld>
            <a:endParaRPr lang="fr-FR"/>
          </a:p>
        </p:txBody>
      </p:sp>
    </p:spTree>
    <p:extLst>
      <p:ext uri="{BB962C8B-B14F-4D97-AF65-F5344CB8AC3E}">
        <p14:creationId xmlns:p14="http://schemas.microsoft.com/office/powerpoint/2010/main" val="2712098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AC47B1C3-4E83-42CC-9E20-C80C423ED6ED}" type="datetimeFigureOut">
              <a:rPr lang="fr-FR" smtClean="0"/>
              <a:t>25/01/2021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C0B687C2-2F7B-493E-A037-2C8738D4210A}" type="slidenum">
              <a:rPr lang="fr-FR" smtClean="0"/>
              <a:t>‹N°›</a:t>
            </a:fld>
            <a:endParaRPr lang="fr-FR"/>
          </a:p>
        </p:txBody>
      </p:sp>
    </p:spTree>
    <p:extLst>
      <p:ext uri="{BB962C8B-B14F-4D97-AF65-F5344CB8AC3E}">
        <p14:creationId xmlns:p14="http://schemas.microsoft.com/office/powerpoint/2010/main" val="2678530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47B1C3-4E83-42CC-9E20-C80C423ED6ED}" type="datetimeFigureOut">
              <a:rPr lang="fr-FR" smtClean="0"/>
              <a:t>25/01/2021</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C0B687C2-2F7B-493E-A037-2C8738D4210A}" type="slidenum">
              <a:rPr lang="fr-FR" smtClean="0"/>
              <a:t>‹N°›</a:t>
            </a:fld>
            <a:endParaRPr lang="fr-FR"/>
          </a:p>
        </p:txBody>
      </p:sp>
    </p:spTree>
    <p:extLst>
      <p:ext uri="{BB962C8B-B14F-4D97-AF65-F5344CB8AC3E}">
        <p14:creationId xmlns:p14="http://schemas.microsoft.com/office/powerpoint/2010/main" val="3927960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smtClean="0"/>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AC47B1C3-4E83-42CC-9E20-C80C423ED6ED}" type="datetimeFigureOut">
              <a:rPr lang="fr-FR" smtClean="0"/>
              <a:t>25/01/2021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0B687C2-2F7B-493E-A037-2C8738D4210A}" type="slidenum">
              <a:rPr lang="fr-FR" smtClean="0"/>
              <a:t>‹N°›</a:t>
            </a:fld>
            <a:endParaRPr lang="fr-FR"/>
          </a:p>
        </p:txBody>
      </p:sp>
    </p:spTree>
    <p:extLst>
      <p:ext uri="{BB962C8B-B14F-4D97-AF65-F5344CB8AC3E}">
        <p14:creationId xmlns:p14="http://schemas.microsoft.com/office/powerpoint/2010/main" val="3563406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AC47B1C3-4E83-42CC-9E20-C80C423ED6ED}" type="datetimeFigureOut">
              <a:rPr lang="fr-FR" smtClean="0"/>
              <a:t>25/01/2021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0B687C2-2F7B-493E-A037-2C8738D4210A}" type="slidenum">
              <a:rPr lang="fr-FR" smtClean="0"/>
              <a:t>‹N°›</a:t>
            </a:fld>
            <a:endParaRPr lang="fr-FR"/>
          </a:p>
        </p:txBody>
      </p:sp>
    </p:spTree>
    <p:extLst>
      <p:ext uri="{BB962C8B-B14F-4D97-AF65-F5344CB8AC3E}">
        <p14:creationId xmlns:p14="http://schemas.microsoft.com/office/powerpoint/2010/main" val="2770511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C47B1C3-4E83-42CC-9E20-C80C423ED6ED}" type="datetimeFigureOut">
              <a:rPr lang="fr-FR" smtClean="0"/>
              <a:t>25/01/2021</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0B687C2-2F7B-493E-A037-2C8738D4210A}" type="slidenum">
              <a:rPr lang="fr-FR" smtClean="0"/>
              <a:t>‹N°›</a:t>
            </a:fld>
            <a:endParaRPr lang="fr-FR"/>
          </a:p>
        </p:txBody>
      </p:sp>
    </p:spTree>
    <p:extLst>
      <p:ext uri="{BB962C8B-B14F-4D97-AF65-F5344CB8AC3E}">
        <p14:creationId xmlns:p14="http://schemas.microsoft.com/office/powerpoint/2010/main" val="29457298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507067" y="1067054"/>
            <a:ext cx="7766936" cy="1646302"/>
          </a:xfrm>
        </p:spPr>
        <p:txBody>
          <a:bodyPr/>
          <a:lstStyle/>
          <a:p>
            <a:r>
              <a:rPr lang="fr-FR" dirty="0" smtClean="0">
                <a:solidFill>
                  <a:schemeClr val="tx1"/>
                </a:solidFill>
              </a:rPr>
              <a:t>Data </a:t>
            </a:r>
            <a:r>
              <a:rPr lang="fr-FR" dirty="0" err="1" smtClean="0">
                <a:solidFill>
                  <a:schemeClr val="tx1"/>
                </a:solidFill>
              </a:rPr>
              <a:t>Base’s</a:t>
            </a:r>
            <a:r>
              <a:rPr lang="fr-FR" dirty="0" smtClean="0">
                <a:solidFill>
                  <a:schemeClr val="tx1"/>
                </a:solidFill>
              </a:rPr>
              <a:t> </a:t>
            </a:r>
            <a:r>
              <a:rPr lang="fr-FR" dirty="0">
                <a:solidFill>
                  <a:schemeClr val="tx1"/>
                </a:solidFill>
              </a:rPr>
              <a:t>checkpoint</a:t>
            </a:r>
            <a:endParaRPr lang="fr-FR" dirty="0"/>
          </a:p>
        </p:txBody>
      </p:sp>
      <p:sp>
        <p:nvSpPr>
          <p:cNvPr id="3" name="Sous-titre 2"/>
          <p:cNvSpPr>
            <a:spLocks noGrp="1"/>
          </p:cNvSpPr>
          <p:nvPr>
            <p:ph type="subTitle" idx="1"/>
          </p:nvPr>
        </p:nvSpPr>
        <p:spPr/>
        <p:txBody>
          <a:bodyPr/>
          <a:lstStyle/>
          <a:p>
            <a:pPr algn="l"/>
            <a:r>
              <a:rPr lang="fr-FR" dirty="0" err="1" smtClean="0"/>
              <a:t>Basma</a:t>
            </a:r>
            <a:r>
              <a:rPr lang="fr-FR" dirty="0" smtClean="0"/>
              <a:t> HAMDI </a:t>
            </a:r>
            <a:endParaRPr lang="fr-FR" dirty="0"/>
          </a:p>
        </p:txBody>
      </p:sp>
    </p:spTree>
    <p:extLst>
      <p:ext uri="{BB962C8B-B14F-4D97-AF65-F5344CB8AC3E}">
        <p14:creationId xmlns:p14="http://schemas.microsoft.com/office/powerpoint/2010/main" val="2019189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xmlns:lc="http://schemas.openxmlformats.org/drawingml/2006/lockedCanvas" id="{BBD4C393-37E0-4607-87B0-2D6C768D9C92}"/>
              </a:ext>
            </a:extLst>
          </p:cNvPr>
          <p:cNvSpPr>
            <a:spLocks noGrp="1"/>
          </p:cNvSpPr>
          <p:nvPr/>
        </p:nvSpPr>
        <p:spPr>
          <a:xfrm>
            <a:off x="51821" y="579929"/>
            <a:ext cx="10058400" cy="1371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fr-FR" dirty="0"/>
              <a:t>Comparing </a:t>
            </a:r>
          </a:p>
        </p:txBody>
      </p:sp>
      <p:pic>
        <p:nvPicPr>
          <p:cNvPr id="3" name="table"/>
          <p:cNvPicPr>
            <a:picLocks noChangeAspect="1"/>
          </p:cNvPicPr>
          <p:nvPr/>
        </p:nvPicPr>
        <p:blipFill>
          <a:blip r:embed="rId2"/>
          <a:stretch>
            <a:fillRect/>
          </a:stretch>
        </p:blipFill>
        <p:spPr>
          <a:xfrm>
            <a:off x="171091" y="2312704"/>
            <a:ext cx="10058400" cy="3337560"/>
          </a:xfrm>
          <a:prstGeom prst="rect">
            <a:avLst/>
          </a:prstGeom>
        </p:spPr>
      </p:pic>
    </p:spTree>
    <p:extLst>
      <p:ext uri="{BB962C8B-B14F-4D97-AF65-F5344CB8AC3E}">
        <p14:creationId xmlns:p14="http://schemas.microsoft.com/office/powerpoint/2010/main" val="2868379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2139" y="2203716"/>
            <a:ext cx="9539783" cy="2841804"/>
          </a:xfrm>
          <a:prstGeom prst="rect">
            <a:avLst/>
          </a:prstGeom>
        </p:spPr>
        <p:txBody>
          <a:bodyPr wrap="square">
            <a:spAutoFit/>
          </a:bodyPr>
          <a:lstStyle/>
          <a:p>
            <a:pPr>
              <a:lnSpc>
                <a:spcPct val="150000"/>
              </a:lnSpc>
              <a:spcBef>
                <a:spcPts val="600"/>
              </a:spcBef>
              <a:spcAft>
                <a:spcPts val="400"/>
              </a:spcAft>
            </a:pPr>
            <a:r>
              <a:rPr lang="fr-FR" dirty="0" smtClean="0">
                <a:latin typeface="Arial" panose="020B0604020202020204" pitchFamily="34" charset="0"/>
                <a:ea typeface="+mn-lt"/>
                <a:cs typeface="Arial" panose="020B0604020202020204" pitchFamily="34" charset="0"/>
              </a:rPr>
              <a:t>RDBMS stands for </a:t>
            </a:r>
            <a:r>
              <a:rPr lang="fr-FR" dirty="0" err="1" smtClean="0">
                <a:solidFill>
                  <a:srgbClr val="FF0000"/>
                </a:solidFill>
                <a:latin typeface="Arial" panose="020B0604020202020204" pitchFamily="34" charset="0"/>
                <a:ea typeface="+mn-lt"/>
                <a:cs typeface="Arial" panose="020B0604020202020204" pitchFamily="34" charset="0"/>
              </a:rPr>
              <a:t>R</a:t>
            </a:r>
            <a:r>
              <a:rPr lang="fr-FR" dirty="0" err="1" smtClean="0">
                <a:latin typeface="Arial" panose="020B0604020202020204" pitchFamily="34" charset="0"/>
                <a:ea typeface="+mn-lt"/>
                <a:cs typeface="Arial" panose="020B0604020202020204" pitchFamily="34" charset="0"/>
              </a:rPr>
              <a:t>elational</a:t>
            </a:r>
            <a:r>
              <a:rPr lang="fr-FR" dirty="0" smtClean="0">
                <a:latin typeface="Arial" panose="020B0604020202020204" pitchFamily="34" charset="0"/>
                <a:ea typeface="+mn-lt"/>
                <a:cs typeface="Arial" panose="020B0604020202020204" pitchFamily="34" charset="0"/>
              </a:rPr>
              <a:t> </a:t>
            </a:r>
            <a:r>
              <a:rPr lang="fr-FR" dirty="0" err="1" smtClean="0">
                <a:solidFill>
                  <a:srgbClr val="FF0000"/>
                </a:solidFill>
                <a:latin typeface="Arial" panose="020B0604020202020204" pitchFamily="34" charset="0"/>
                <a:ea typeface="+mn-lt"/>
                <a:cs typeface="Arial" panose="020B0604020202020204" pitchFamily="34" charset="0"/>
              </a:rPr>
              <a:t>D</a:t>
            </a:r>
            <a:r>
              <a:rPr lang="fr-FR" dirty="0" err="1" smtClean="0">
                <a:latin typeface="Arial" panose="020B0604020202020204" pitchFamily="34" charset="0"/>
                <a:ea typeface="+mn-lt"/>
                <a:cs typeface="Arial" panose="020B0604020202020204" pitchFamily="34" charset="0"/>
              </a:rPr>
              <a:t>ata</a:t>
            </a:r>
            <a:r>
              <a:rPr lang="fr-FR" dirty="0" err="1" smtClean="0">
                <a:solidFill>
                  <a:srgbClr val="FF0000"/>
                </a:solidFill>
                <a:latin typeface="Arial" panose="020B0604020202020204" pitchFamily="34" charset="0"/>
                <a:ea typeface="+mn-lt"/>
                <a:cs typeface="Arial" panose="020B0604020202020204" pitchFamily="34" charset="0"/>
              </a:rPr>
              <a:t>B</a:t>
            </a:r>
            <a:r>
              <a:rPr lang="fr-FR" dirty="0" err="1" smtClean="0">
                <a:latin typeface="Arial" panose="020B0604020202020204" pitchFamily="34" charset="0"/>
                <a:ea typeface="+mn-lt"/>
                <a:cs typeface="Arial" panose="020B0604020202020204" pitchFamily="34" charset="0"/>
              </a:rPr>
              <a:t>ase</a:t>
            </a:r>
            <a:r>
              <a:rPr lang="fr-FR" dirty="0" smtClean="0">
                <a:latin typeface="Arial" panose="020B0604020202020204" pitchFamily="34" charset="0"/>
                <a:ea typeface="+mn-lt"/>
                <a:cs typeface="Arial" panose="020B0604020202020204" pitchFamily="34" charset="0"/>
              </a:rPr>
              <a:t> </a:t>
            </a:r>
            <a:r>
              <a:rPr lang="fr-FR" dirty="0" smtClean="0">
                <a:solidFill>
                  <a:srgbClr val="FF0000"/>
                </a:solidFill>
                <a:latin typeface="Arial" panose="020B0604020202020204" pitchFamily="34" charset="0"/>
                <a:ea typeface="+mn-lt"/>
                <a:cs typeface="Arial" panose="020B0604020202020204" pitchFamily="34" charset="0"/>
              </a:rPr>
              <a:t>M</a:t>
            </a:r>
            <a:r>
              <a:rPr lang="fr-FR" dirty="0" smtClean="0">
                <a:latin typeface="Arial" panose="020B0604020202020204" pitchFamily="34" charset="0"/>
                <a:ea typeface="+mn-lt"/>
                <a:cs typeface="Arial" panose="020B0604020202020204" pitchFamily="34" charset="0"/>
              </a:rPr>
              <a:t>anagement </a:t>
            </a:r>
            <a:r>
              <a:rPr lang="fr-FR" dirty="0" smtClean="0">
                <a:solidFill>
                  <a:srgbClr val="FF0000"/>
                </a:solidFill>
                <a:latin typeface="Arial" panose="020B0604020202020204" pitchFamily="34" charset="0"/>
                <a:ea typeface="+mn-lt"/>
                <a:cs typeface="Arial" panose="020B0604020202020204" pitchFamily="34" charset="0"/>
              </a:rPr>
              <a:t>S</a:t>
            </a:r>
            <a:r>
              <a:rPr lang="fr-FR" dirty="0" smtClean="0">
                <a:latin typeface="Arial" panose="020B0604020202020204" pitchFamily="34" charset="0"/>
                <a:ea typeface="+mn-lt"/>
                <a:cs typeface="Arial" panose="020B0604020202020204" pitchFamily="34" charset="0"/>
              </a:rPr>
              <a:t>ystem : </a:t>
            </a:r>
            <a:r>
              <a:rPr lang="fr-FR" dirty="0" err="1" smtClean="0">
                <a:latin typeface="Arial" panose="020B0604020202020204" pitchFamily="34" charset="0"/>
                <a:ea typeface="+mn-lt"/>
                <a:cs typeface="Arial" panose="020B0604020202020204" pitchFamily="34" charset="0"/>
              </a:rPr>
              <a:t>is</a:t>
            </a:r>
            <a:r>
              <a:rPr lang="fr-FR" dirty="0" smtClean="0">
                <a:latin typeface="Arial" panose="020B0604020202020204" pitchFamily="34" charset="0"/>
                <a:ea typeface="+mn-lt"/>
                <a:cs typeface="Arial" panose="020B0604020202020204" pitchFamily="34" charset="0"/>
              </a:rPr>
              <a:t> the </a:t>
            </a:r>
            <a:r>
              <a:rPr lang="fr-FR" dirty="0" err="1" smtClean="0">
                <a:latin typeface="Arial" panose="020B0604020202020204" pitchFamily="34" charset="0"/>
                <a:ea typeface="+mn-lt"/>
                <a:cs typeface="Arial" panose="020B0604020202020204" pitchFamily="34" charset="0"/>
              </a:rPr>
              <a:t>most</a:t>
            </a:r>
            <a:r>
              <a:rPr lang="fr-FR" dirty="0" smtClean="0">
                <a:latin typeface="Arial" panose="020B0604020202020204" pitchFamily="34" charset="0"/>
                <a:ea typeface="+mn-lt"/>
                <a:cs typeface="Arial" panose="020B0604020202020204" pitchFamily="34" charset="0"/>
              </a:rPr>
              <a:t> </a:t>
            </a:r>
            <a:r>
              <a:rPr lang="fr-FR" dirty="0" err="1" smtClean="0">
                <a:latin typeface="Arial" panose="020B0604020202020204" pitchFamily="34" charset="0"/>
                <a:ea typeface="+mn-lt"/>
                <a:cs typeface="Arial" panose="020B0604020202020204" pitchFamily="34" charset="0"/>
              </a:rPr>
              <a:t>popular</a:t>
            </a:r>
            <a:r>
              <a:rPr lang="fr-FR" dirty="0" smtClean="0">
                <a:latin typeface="Arial" panose="020B0604020202020204" pitchFamily="34" charset="0"/>
                <a:ea typeface="+mn-lt"/>
                <a:cs typeface="Arial" panose="020B0604020202020204" pitchFamily="34" charset="0"/>
              </a:rPr>
              <a:t> type of Data Base Management System (DBMS) in 2020 </a:t>
            </a:r>
            <a:r>
              <a:rPr lang="fr-FR" dirty="0" err="1" smtClean="0">
                <a:latin typeface="Arial" panose="020B0604020202020204" pitchFamily="34" charset="0"/>
                <a:ea typeface="+mn-lt"/>
                <a:cs typeface="Arial" panose="020B0604020202020204" pitchFamily="34" charset="0"/>
              </a:rPr>
              <a:t>since</a:t>
            </a:r>
            <a:r>
              <a:rPr lang="fr-FR" dirty="0" smtClean="0">
                <a:latin typeface="Arial" panose="020B0604020202020204" pitchFamily="34" charset="0"/>
                <a:ea typeface="+mn-lt"/>
                <a:cs typeface="Arial" panose="020B0604020202020204" pitchFamily="34" charset="0"/>
              </a:rPr>
              <a:t> the </a:t>
            </a:r>
            <a:r>
              <a:rPr lang="fr-FR" dirty="0" err="1" smtClean="0">
                <a:latin typeface="Arial" panose="020B0604020202020204" pitchFamily="34" charset="0"/>
                <a:ea typeface="+mn-lt"/>
                <a:cs typeface="Arial" panose="020B0604020202020204" pitchFamily="34" charset="0"/>
              </a:rPr>
              <a:t>most</a:t>
            </a:r>
            <a:r>
              <a:rPr lang="fr-FR" dirty="0" smtClean="0">
                <a:latin typeface="Arial" panose="020B0604020202020204" pitchFamily="34" charset="0"/>
                <a:ea typeface="+mn-lt"/>
                <a:cs typeface="Arial" panose="020B0604020202020204" pitchFamily="34" charset="0"/>
              </a:rPr>
              <a:t> </a:t>
            </a:r>
            <a:r>
              <a:rPr lang="fr-FR" dirty="0" err="1" smtClean="0">
                <a:latin typeface="Arial" panose="020B0604020202020204" pitchFamily="34" charset="0"/>
                <a:ea typeface="+mn-lt"/>
                <a:cs typeface="Arial" panose="020B0604020202020204" pitchFamily="34" charset="0"/>
              </a:rPr>
              <a:t>used</a:t>
            </a:r>
            <a:r>
              <a:rPr lang="fr-FR" dirty="0" smtClean="0">
                <a:latin typeface="Arial" panose="020B0604020202020204" pitchFamily="34" charset="0"/>
                <a:ea typeface="+mn-lt"/>
                <a:cs typeface="Arial" panose="020B0604020202020204" pitchFamily="34" charset="0"/>
              </a:rPr>
              <a:t> </a:t>
            </a:r>
            <a:r>
              <a:rPr lang="fr-FR" dirty="0" err="1" smtClean="0">
                <a:latin typeface="Arial" panose="020B0604020202020204" pitchFamily="34" charset="0"/>
                <a:ea typeface="+mn-lt"/>
                <a:cs typeface="Arial" panose="020B0604020202020204" pitchFamily="34" charset="0"/>
              </a:rPr>
              <a:t>database</a:t>
            </a:r>
            <a:r>
              <a:rPr lang="fr-FR" dirty="0" smtClean="0">
                <a:latin typeface="Arial" panose="020B0604020202020204" pitchFamily="34" charset="0"/>
                <a:ea typeface="+mn-lt"/>
                <a:cs typeface="Arial" panose="020B0604020202020204" pitchFamily="34" charset="0"/>
              </a:rPr>
              <a:t> management </a:t>
            </a:r>
            <a:r>
              <a:rPr lang="fr-FR" dirty="0" err="1" smtClean="0">
                <a:latin typeface="Arial" panose="020B0604020202020204" pitchFamily="34" charset="0"/>
                <a:ea typeface="+mn-lt"/>
                <a:cs typeface="Arial" panose="020B0604020202020204" pitchFamily="34" charset="0"/>
              </a:rPr>
              <a:t>systems</a:t>
            </a:r>
            <a:r>
              <a:rPr lang="fr-FR" dirty="0" smtClean="0">
                <a:latin typeface="Arial" panose="020B0604020202020204" pitchFamily="34" charset="0"/>
                <a:ea typeface="+mn-lt"/>
                <a:cs typeface="Arial" panose="020B0604020202020204" pitchFamily="34" charset="0"/>
              </a:rPr>
              <a:t> are </a:t>
            </a:r>
            <a:r>
              <a:rPr lang="fr-FR" dirty="0" err="1" smtClean="0">
                <a:latin typeface="Arial" panose="020B0604020202020204" pitchFamily="34" charset="0"/>
                <a:ea typeface="+mn-lt"/>
                <a:cs typeface="Arial" panose="020B0604020202020204" pitchFamily="34" charset="0"/>
              </a:rPr>
              <a:t>relational</a:t>
            </a:r>
            <a:r>
              <a:rPr lang="fr-FR" dirty="0" smtClean="0">
                <a:latin typeface="Arial" panose="020B0604020202020204" pitchFamily="34" charset="0"/>
                <a:ea typeface="+mn-lt"/>
                <a:cs typeface="Arial" panose="020B0604020202020204" pitchFamily="34" charset="0"/>
              </a:rPr>
              <a:t> </a:t>
            </a:r>
            <a:r>
              <a:rPr lang="fr-FR" dirty="0" err="1" smtClean="0">
                <a:latin typeface="Arial" panose="020B0604020202020204" pitchFamily="34" charset="0"/>
                <a:ea typeface="+mn-lt"/>
                <a:cs typeface="Arial" panose="020B0604020202020204" pitchFamily="34" charset="0"/>
              </a:rPr>
              <a:t>like</a:t>
            </a:r>
            <a:r>
              <a:rPr lang="fr-FR" dirty="0" smtClean="0">
                <a:latin typeface="Arial" panose="020B0604020202020204" pitchFamily="34" charset="0"/>
                <a:ea typeface="+mn-lt"/>
                <a:cs typeface="Arial" panose="020B0604020202020204" pitchFamily="34" charset="0"/>
              </a:rPr>
              <a:t>:</a:t>
            </a:r>
          </a:p>
          <a:p>
            <a:pPr>
              <a:lnSpc>
                <a:spcPct val="150000"/>
              </a:lnSpc>
              <a:spcBef>
                <a:spcPts val="600"/>
              </a:spcBef>
              <a:spcAft>
                <a:spcPts val="400"/>
              </a:spcAft>
            </a:pPr>
            <a:r>
              <a:rPr lang="fr-FR" dirty="0" smtClean="0">
                <a:latin typeface="Arial" panose="020B0604020202020204" pitchFamily="34" charset="0"/>
                <a:ea typeface="+mn-lt"/>
                <a:cs typeface="Arial" panose="020B0604020202020204" pitchFamily="34" charset="0"/>
              </a:rPr>
              <a:t>			Oracle, MySQL, </a:t>
            </a:r>
            <a:r>
              <a:rPr lang="fr-FR" dirty="0" err="1" smtClean="0">
                <a:latin typeface="Arial" panose="020B0604020202020204" pitchFamily="34" charset="0"/>
                <a:ea typeface="+mn-lt"/>
                <a:cs typeface="Arial" panose="020B0604020202020204" pitchFamily="34" charset="0"/>
              </a:rPr>
              <a:t>PostgreSQL</a:t>
            </a:r>
            <a:r>
              <a:rPr lang="fr-FR" dirty="0" smtClean="0">
                <a:latin typeface="Arial" panose="020B0604020202020204" pitchFamily="34" charset="0"/>
                <a:ea typeface="+mn-lt"/>
                <a:cs typeface="Arial" panose="020B0604020202020204" pitchFamily="34" charset="0"/>
              </a:rPr>
              <a:t> and SQL SERVER.</a:t>
            </a:r>
          </a:p>
          <a:p>
            <a:pPr>
              <a:lnSpc>
                <a:spcPct val="150000"/>
              </a:lnSpc>
              <a:spcBef>
                <a:spcPts val="600"/>
              </a:spcBef>
              <a:spcAft>
                <a:spcPts val="400"/>
              </a:spcAft>
            </a:pPr>
            <a:r>
              <a:rPr lang="fr-FR" dirty="0" smtClean="0">
                <a:latin typeface="Arial" panose="020B0604020202020204" pitchFamily="34" charset="0"/>
                <a:ea typeface="+mn-lt"/>
                <a:cs typeface="Arial" panose="020B0604020202020204" pitchFamily="34" charset="0"/>
              </a:rPr>
              <a:t>An RDBMS </a:t>
            </a:r>
            <a:r>
              <a:rPr lang="fr-FR" dirty="0" err="1" smtClean="0">
                <a:latin typeface="Arial" panose="020B0604020202020204" pitchFamily="34" charset="0"/>
                <a:ea typeface="+mn-lt"/>
                <a:cs typeface="Arial" panose="020B0604020202020204" pitchFamily="34" charset="0"/>
              </a:rPr>
              <a:t>is</a:t>
            </a:r>
            <a:r>
              <a:rPr lang="fr-FR" dirty="0" smtClean="0">
                <a:latin typeface="Arial" panose="020B0604020202020204" pitchFamily="34" charset="0"/>
                <a:ea typeface="+mn-lt"/>
                <a:cs typeface="Arial" panose="020B0604020202020204" pitchFamily="34" charset="0"/>
              </a:rPr>
              <a:t> a </a:t>
            </a:r>
            <a:r>
              <a:rPr lang="fr-FR" dirty="0" err="1" smtClean="0">
                <a:latin typeface="Arial" panose="020B0604020202020204" pitchFamily="34" charset="0"/>
                <a:ea typeface="+mn-lt"/>
                <a:cs typeface="Arial" panose="020B0604020202020204" pitchFamily="34" charset="0"/>
              </a:rPr>
              <a:t>particular</a:t>
            </a:r>
            <a:r>
              <a:rPr lang="fr-FR" dirty="0" smtClean="0">
                <a:latin typeface="Arial" panose="020B0604020202020204" pitchFamily="34" charset="0"/>
                <a:ea typeface="+mn-lt"/>
                <a:cs typeface="Arial" panose="020B0604020202020204" pitchFamily="34" charset="0"/>
              </a:rPr>
              <a:t> type of DBMS </a:t>
            </a:r>
            <a:r>
              <a:rPr lang="fr-FR" dirty="0" err="1" smtClean="0">
                <a:latin typeface="Arial" panose="020B0604020202020204" pitchFamily="34" charset="0"/>
                <a:ea typeface="+mn-lt"/>
                <a:cs typeface="Arial" panose="020B0604020202020204" pitchFamily="34" charset="0"/>
              </a:rPr>
              <a:t>that</a:t>
            </a:r>
            <a:r>
              <a:rPr lang="fr-FR" dirty="0" smtClean="0">
                <a:latin typeface="Arial" panose="020B0604020202020204" pitchFamily="34" charset="0"/>
                <a:ea typeface="+mn-lt"/>
                <a:cs typeface="Arial" panose="020B0604020202020204" pitchFamily="34" charset="0"/>
              </a:rPr>
              <a:t> uses a </a:t>
            </a:r>
            <a:r>
              <a:rPr lang="fr-FR" dirty="0" err="1" smtClean="0">
                <a:latin typeface="Arial" panose="020B0604020202020204" pitchFamily="34" charset="0"/>
                <a:ea typeface="+mn-lt"/>
                <a:cs typeface="Arial" panose="020B0604020202020204" pitchFamily="34" charset="0"/>
              </a:rPr>
              <a:t>relational</a:t>
            </a:r>
            <a:r>
              <a:rPr lang="fr-FR" dirty="0" smtClean="0">
                <a:latin typeface="Arial" panose="020B0604020202020204" pitchFamily="34" charset="0"/>
                <a:ea typeface="+mn-lt"/>
                <a:cs typeface="Arial" panose="020B0604020202020204" pitchFamily="34" charset="0"/>
              </a:rPr>
              <a:t> model for </a:t>
            </a:r>
            <a:r>
              <a:rPr lang="fr-FR" dirty="0" err="1" smtClean="0">
                <a:latin typeface="Arial" panose="020B0604020202020204" pitchFamily="34" charset="0"/>
                <a:ea typeface="+mn-lt"/>
                <a:cs typeface="Arial" panose="020B0604020202020204" pitchFamily="34" charset="0"/>
              </a:rPr>
              <a:t>its</a:t>
            </a:r>
            <a:r>
              <a:rPr lang="fr-FR" dirty="0" smtClean="0">
                <a:latin typeface="Arial" panose="020B0604020202020204" pitchFamily="34" charset="0"/>
                <a:ea typeface="+mn-lt"/>
                <a:cs typeface="Arial" panose="020B0604020202020204" pitchFamily="34" charset="0"/>
              </a:rPr>
              <a:t> </a:t>
            </a:r>
            <a:r>
              <a:rPr lang="fr-FR" dirty="0" err="1" smtClean="0">
                <a:latin typeface="Arial" panose="020B0604020202020204" pitchFamily="34" charset="0"/>
                <a:ea typeface="+mn-lt"/>
                <a:cs typeface="Arial" panose="020B0604020202020204" pitchFamily="34" charset="0"/>
              </a:rPr>
              <a:t>databases</a:t>
            </a:r>
            <a:r>
              <a:rPr lang="fr-FR" dirty="0" smtClean="0">
                <a:latin typeface="Arial" panose="020B0604020202020204" pitchFamily="34" charset="0"/>
                <a:ea typeface="+mn-lt"/>
                <a:cs typeface="Arial" panose="020B0604020202020204" pitchFamily="34" charset="0"/>
              </a:rPr>
              <a:t>. An RDBMS </a:t>
            </a:r>
            <a:r>
              <a:rPr lang="fr-FR" dirty="0" err="1" smtClean="0">
                <a:latin typeface="Arial" panose="020B0604020202020204" pitchFamily="34" charset="0"/>
                <a:ea typeface="+mn-lt"/>
                <a:cs typeface="Arial" panose="020B0604020202020204" pitchFamily="34" charset="0"/>
              </a:rPr>
              <a:t>therefore</a:t>
            </a:r>
            <a:r>
              <a:rPr lang="fr-FR" dirty="0" smtClean="0">
                <a:latin typeface="Arial" panose="020B0604020202020204" pitchFamily="34" charset="0"/>
                <a:ea typeface="+mn-lt"/>
                <a:cs typeface="Arial" panose="020B0604020202020204" pitchFamily="34" charset="0"/>
              </a:rPr>
              <a:t> </a:t>
            </a:r>
            <a:r>
              <a:rPr lang="fr-FR" dirty="0" err="1" smtClean="0">
                <a:latin typeface="Arial" panose="020B0604020202020204" pitchFamily="34" charset="0"/>
                <a:ea typeface="+mn-lt"/>
                <a:cs typeface="Arial" panose="020B0604020202020204" pitchFamily="34" charset="0"/>
              </a:rPr>
              <a:t>enables</a:t>
            </a:r>
            <a:r>
              <a:rPr lang="fr-FR" dirty="0" smtClean="0">
                <a:latin typeface="Arial" panose="020B0604020202020204" pitchFamily="34" charset="0"/>
                <a:ea typeface="+mn-lt"/>
                <a:cs typeface="Arial" panose="020B0604020202020204" pitchFamily="34" charset="0"/>
              </a:rPr>
              <a:t> </a:t>
            </a:r>
            <a:r>
              <a:rPr lang="fr-FR" dirty="0" err="1" smtClean="0">
                <a:latin typeface="Arial" panose="020B0604020202020204" pitchFamily="34" charset="0"/>
                <a:ea typeface="+mn-lt"/>
                <a:cs typeface="Arial" panose="020B0604020202020204" pitchFamily="34" charset="0"/>
              </a:rPr>
              <a:t>you</a:t>
            </a:r>
            <a:r>
              <a:rPr lang="fr-FR" dirty="0" smtClean="0">
                <a:latin typeface="Arial" panose="020B0604020202020204" pitchFamily="34" charset="0"/>
                <a:ea typeface="+mn-lt"/>
                <a:cs typeface="Arial" panose="020B0604020202020204" pitchFamily="34" charset="0"/>
              </a:rPr>
              <a:t> to </a:t>
            </a:r>
            <a:r>
              <a:rPr lang="fr-FR" dirty="0" err="1" smtClean="0">
                <a:latin typeface="Arial" panose="020B0604020202020204" pitchFamily="34" charset="0"/>
                <a:ea typeface="+mn-lt"/>
                <a:cs typeface="Arial" panose="020B0604020202020204" pitchFamily="34" charset="0"/>
              </a:rPr>
              <a:t>create</a:t>
            </a:r>
            <a:r>
              <a:rPr lang="fr-FR" dirty="0" smtClean="0">
                <a:latin typeface="Arial" panose="020B0604020202020204" pitchFamily="34" charset="0"/>
                <a:ea typeface="+mn-lt"/>
                <a:cs typeface="Arial" panose="020B0604020202020204" pitchFamily="34" charset="0"/>
              </a:rPr>
              <a:t>  </a:t>
            </a:r>
            <a:r>
              <a:rPr lang="fr-FR" dirty="0" err="1" smtClean="0">
                <a:latin typeface="Arial" panose="020B0604020202020204" pitchFamily="34" charset="0"/>
                <a:ea typeface="+mn-lt"/>
                <a:cs typeface="Arial" panose="020B0604020202020204" pitchFamily="34" charset="0"/>
              </a:rPr>
              <a:t>relational</a:t>
            </a:r>
            <a:r>
              <a:rPr lang="fr-FR" dirty="0" smtClean="0">
                <a:latin typeface="Arial" panose="020B0604020202020204" pitchFamily="34" charset="0"/>
                <a:ea typeface="+mn-lt"/>
                <a:cs typeface="Arial" panose="020B0604020202020204" pitchFamily="34" charset="0"/>
              </a:rPr>
              <a:t>   </a:t>
            </a:r>
            <a:r>
              <a:rPr lang="fr-FR" dirty="0" err="1" smtClean="0">
                <a:latin typeface="Arial" panose="020B0604020202020204" pitchFamily="34" charset="0"/>
                <a:ea typeface="+mn-lt"/>
                <a:cs typeface="Arial" panose="020B0604020202020204" pitchFamily="34" charset="0"/>
              </a:rPr>
              <a:t>databases</a:t>
            </a:r>
            <a:r>
              <a:rPr lang="fr-FR" dirty="0" smtClean="0">
                <a:latin typeface="Arial" panose="020B0604020202020204" pitchFamily="34" charset="0"/>
                <a:ea typeface="+mn-lt"/>
                <a:cs typeface="Arial" panose="020B0604020202020204" pitchFamily="34" charset="0"/>
              </a:rPr>
              <a:t>.</a:t>
            </a:r>
            <a:endParaRPr lang="fr-FR" dirty="0">
              <a:latin typeface="Arial" panose="020B0604020202020204" pitchFamily="34" charset="0"/>
              <a:ea typeface="+mn-lt"/>
              <a:cs typeface="Arial" panose="020B0604020202020204" pitchFamily="34" charset="0"/>
            </a:endParaRPr>
          </a:p>
        </p:txBody>
      </p:sp>
      <p:sp>
        <p:nvSpPr>
          <p:cNvPr id="3" name="Titre 1">
            <a:extLst>
              <a:ext uri="{FF2B5EF4-FFF2-40B4-BE49-F238E27FC236}">
                <a16:creationId xmlns="" xmlns:a16="http://schemas.microsoft.com/office/drawing/2014/main" xmlns:lc="http://schemas.openxmlformats.org/drawingml/2006/lockedCanvas" id="{ECF166C8-A7FA-4024-8A1B-CBB7A358035B}"/>
              </a:ext>
            </a:extLst>
          </p:cNvPr>
          <p:cNvSpPr>
            <a:spLocks noGrp="1"/>
          </p:cNvSpPr>
          <p:nvPr/>
        </p:nvSpPr>
        <p:spPr>
          <a:xfrm>
            <a:off x="382139" y="832116"/>
            <a:ext cx="10058400" cy="1371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fr-FR" dirty="0">
                <a:ea typeface="+mj-lt"/>
                <a:cs typeface="+mj-lt"/>
              </a:rPr>
              <a:t>RDBMS Definition:</a:t>
            </a:r>
            <a:endParaRPr lang="fr-FR" dirty="0"/>
          </a:p>
        </p:txBody>
      </p:sp>
    </p:spTree>
    <p:extLst>
      <p:ext uri="{BB962C8B-B14F-4D97-AF65-F5344CB8AC3E}">
        <p14:creationId xmlns:p14="http://schemas.microsoft.com/office/powerpoint/2010/main" val="2625435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xmlns:lc="http://schemas.openxmlformats.org/drawingml/2006/lockedCanvas" id="{A523127A-F3F8-410B-A9E6-D9A9C299254B}"/>
              </a:ext>
            </a:extLst>
          </p:cNvPr>
          <p:cNvSpPr>
            <a:spLocks noGrp="1"/>
          </p:cNvSpPr>
          <p:nvPr/>
        </p:nvSpPr>
        <p:spPr>
          <a:xfrm>
            <a:off x="56868" y="773925"/>
            <a:ext cx="10058400" cy="1371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fr-FR" dirty="0">
                <a:ea typeface="+mj-lt"/>
                <a:cs typeface="+mj-lt"/>
              </a:rPr>
              <a:t>MySQL</a:t>
            </a:r>
          </a:p>
        </p:txBody>
      </p:sp>
      <p:sp>
        <p:nvSpPr>
          <p:cNvPr id="3" name="Espace réservé du contenu 2">
            <a:extLst>
              <a:ext uri="{FF2B5EF4-FFF2-40B4-BE49-F238E27FC236}">
                <a16:creationId xmlns="" xmlns:a16="http://schemas.microsoft.com/office/drawing/2014/main" xmlns:lc="http://schemas.openxmlformats.org/drawingml/2006/lockedCanvas" id="{BC16BB82-CBF8-43D2-9161-B0858CCD51CB}"/>
              </a:ext>
            </a:extLst>
          </p:cNvPr>
          <p:cNvSpPr>
            <a:spLocks noGrp="1"/>
          </p:cNvSpPr>
          <p:nvPr/>
        </p:nvSpPr>
        <p:spPr>
          <a:xfrm>
            <a:off x="56868" y="2234451"/>
            <a:ext cx="10058400" cy="3849624"/>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a:lnSpc>
                <a:spcPct val="150000"/>
              </a:lnSpc>
            </a:pPr>
            <a:r>
              <a:rPr lang="fr-FR" sz="1600" dirty="0">
                <a:latin typeface="Arial" panose="020B0604020202020204" pitchFamily="34" charset="0"/>
                <a:ea typeface="+mn-lt"/>
                <a:cs typeface="Arial" panose="020B0604020202020204" pitchFamily="34" charset="0"/>
              </a:rPr>
              <a:t>MySQL is one of the most popular open source SQL database. It was developed by a Swedish company – MySQL AB.</a:t>
            </a:r>
          </a:p>
          <a:p>
            <a:pPr>
              <a:lnSpc>
                <a:spcPct val="150000"/>
              </a:lnSpc>
            </a:pPr>
            <a:r>
              <a:rPr lang="fr-FR" sz="1600" dirty="0">
                <a:latin typeface="Arial" panose="020B0604020202020204" pitchFamily="34" charset="0"/>
                <a:ea typeface="+mn-lt"/>
                <a:cs typeface="Arial" panose="020B0604020202020204" pitchFamily="34" charset="0"/>
              </a:rPr>
              <a:t> It is typically used for web application development, and often accessed using PHP.</a:t>
            </a:r>
          </a:p>
          <a:p>
            <a:pPr>
              <a:lnSpc>
                <a:spcPct val="150000"/>
              </a:lnSpc>
            </a:pPr>
            <a:r>
              <a:rPr lang="fr-FR" sz="1600" dirty="0">
                <a:latin typeface="Arial" panose="020B0604020202020204" pitchFamily="34" charset="0"/>
                <a:ea typeface="+mn-lt"/>
                <a:cs typeface="Arial" panose="020B0604020202020204" pitchFamily="34" charset="0"/>
              </a:rPr>
              <a:t>The main advantages of MySQL are that it is easy to use, inexpensive, reliable (has been around since 1995), and has a large community of developers who can help answer questions.</a:t>
            </a:r>
          </a:p>
          <a:p>
            <a:pPr marL="0" indent="0">
              <a:buNone/>
            </a:pPr>
            <a:endParaRPr lang="fr-FR" dirty="0"/>
          </a:p>
        </p:txBody>
      </p:sp>
    </p:spTree>
    <p:extLst>
      <p:ext uri="{BB962C8B-B14F-4D97-AF65-F5344CB8AC3E}">
        <p14:creationId xmlns:p14="http://schemas.microsoft.com/office/powerpoint/2010/main" val="4203051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xmlns:lc="http://schemas.openxmlformats.org/drawingml/2006/lockedCanvas" id="{192F8A9A-AD9C-463C-99AF-D75F227A6F2D}"/>
              </a:ext>
            </a:extLst>
          </p:cNvPr>
          <p:cNvSpPr>
            <a:spLocks noGrp="1"/>
          </p:cNvSpPr>
          <p:nvPr/>
        </p:nvSpPr>
        <p:spPr>
          <a:xfrm>
            <a:off x="507240" y="773925"/>
            <a:ext cx="10058400" cy="1371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fr-FR" dirty="0">
                <a:ea typeface="+mj-lt"/>
                <a:cs typeface="+mj-lt"/>
              </a:rPr>
              <a:t>Functionalities</a:t>
            </a:r>
          </a:p>
        </p:txBody>
      </p:sp>
      <p:sp>
        <p:nvSpPr>
          <p:cNvPr id="3" name="Espace réservé du contenu 2">
            <a:extLst>
              <a:ext uri="{FF2B5EF4-FFF2-40B4-BE49-F238E27FC236}">
                <a16:creationId xmlns="" xmlns:a16="http://schemas.microsoft.com/office/drawing/2014/main" xmlns:lc="http://schemas.openxmlformats.org/drawingml/2006/lockedCanvas" id="{5B703EC1-B65B-47F1-B0BB-EF0D1C602019}"/>
              </a:ext>
            </a:extLst>
          </p:cNvPr>
          <p:cNvSpPr>
            <a:spLocks noGrp="1"/>
          </p:cNvSpPr>
          <p:nvPr/>
        </p:nvSpPr>
        <p:spPr>
          <a:xfrm>
            <a:off x="507240" y="2234451"/>
            <a:ext cx="10058400" cy="3849624"/>
          </a:xfrm>
          <a:prstGeom prst="rect">
            <a:avLst/>
          </a:prstGeom>
        </p:spPr>
        <p:txBody>
          <a:bodyPr vert="horz" lIns="91440" tIns="45720" rIns="91440" bIns="45720" rtlCol="0">
            <a:normAutofit fontScale="92500"/>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a:lnSpc>
                <a:spcPct val="150000"/>
              </a:lnSpc>
            </a:pPr>
            <a:r>
              <a:rPr lang="fr-FR" sz="1600" dirty="0">
                <a:latin typeface="Arial" panose="020B0604020202020204" pitchFamily="34" charset="0"/>
                <a:ea typeface="+mn-lt"/>
                <a:cs typeface="Arial" panose="020B0604020202020204" pitchFamily="34" charset="0"/>
              </a:rPr>
              <a:t>Management Ease: It is pretty easy to download and use the software.</a:t>
            </a:r>
          </a:p>
          <a:p>
            <a:pPr>
              <a:lnSpc>
                <a:spcPct val="150000"/>
              </a:lnSpc>
            </a:pPr>
            <a:r>
              <a:rPr lang="fr-FR" sz="1600" dirty="0">
                <a:latin typeface="Arial" panose="020B0604020202020204" pitchFamily="34" charset="0"/>
                <a:ea typeface="+mn-lt"/>
                <a:cs typeface="Arial" panose="020B0604020202020204" pitchFamily="34" charset="0"/>
              </a:rPr>
              <a:t>High performance : It provides you fast loading utilities with different memory cache.</a:t>
            </a:r>
          </a:p>
          <a:p>
            <a:pPr>
              <a:lnSpc>
                <a:spcPct val="150000"/>
              </a:lnSpc>
            </a:pPr>
            <a:r>
              <a:rPr lang="fr-FR" sz="1600" dirty="0">
                <a:latin typeface="Arial" panose="020B0604020202020204" pitchFamily="34" charset="0"/>
                <a:ea typeface="+mn-lt"/>
                <a:cs typeface="Arial" panose="020B0604020202020204" pitchFamily="34" charset="0"/>
              </a:rPr>
              <a:t>Scalability and adaptability: It is really easy to create data warehouses including an enormous amount of data.</a:t>
            </a:r>
          </a:p>
          <a:p>
            <a:pPr>
              <a:lnSpc>
                <a:spcPct val="150000"/>
              </a:lnSpc>
            </a:pPr>
            <a:r>
              <a:rPr lang="fr-FR" sz="1600" dirty="0">
                <a:latin typeface="Arial" panose="020B0604020202020204" pitchFamily="34" charset="0"/>
                <a:ea typeface="+mn-lt"/>
                <a:cs typeface="Arial" panose="020B0604020202020204" pitchFamily="34" charset="0"/>
              </a:rPr>
              <a:t>Compatibility : MySQL is compatible with all modern platforms like Windows, Linux, Unix.</a:t>
            </a:r>
          </a:p>
          <a:p>
            <a:pPr>
              <a:lnSpc>
                <a:spcPct val="150000"/>
              </a:lnSpc>
            </a:pPr>
            <a:r>
              <a:rPr lang="fr-FR" sz="1600" dirty="0">
                <a:latin typeface="Arial" panose="020B0604020202020204" pitchFamily="34" charset="0"/>
                <a:ea typeface="+mn-lt"/>
                <a:cs typeface="Arial" panose="020B0604020202020204" pitchFamily="34" charset="0"/>
              </a:rPr>
              <a:t>Performance : MySQL gives you high performance results without losing essential functionality.</a:t>
            </a:r>
          </a:p>
          <a:p>
            <a:pPr>
              <a:lnSpc>
                <a:spcPct val="150000"/>
              </a:lnSpc>
            </a:pPr>
            <a:r>
              <a:rPr lang="fr-FR" sz="1600" dirty="0">
                <a:latin typeface="Arial" panose="020B0604020202020204" pitchFamily="34" charset="0"/>
                <a:ea typeface="+mn-lt"/>
                <a:cs typeface="Arial" panose="020B0604020202020204" pitchFamily="34" charset="0"/>
              </a:rPr>
              <a:t>Complete Data Security : Only the authorized users can access the database. Complete security for the data.</a:t>
            </a:r>
          </a:p>
          <a:p>
            <a:pPr>
              <a:lnSpc>
                <a:spcPct val="150000"/>
              </a:lnSpc>
            </a:pPr>
            <a:r>
              <a:rPr lang="fr-FR" sz="1600" dirty="0">
                <a:latin typeface="Arial" panose="020B0604020202020204" pitchFamily="34" charset="0"/>
                <a:ea typeface="+mn-lt"/>
                <a:cs typeface="Arial" panose="020B0604020202020204" pitchFamily="34" charset="0"/>
              </a:rPr>
              <a:t>Lowest Total price of ownership.</a:t>
            </a:r>
          </a:p>
          <a:p>
            <a:pPr>
              <a:lnSpc>
                <a:spcPct val="150000"/>
              </a:lnSpc>
            </a:pPr>
            <a:r>
              <a:rPr lang="fr-FR" sz="1600" dirty="0">
                <a:latin typeface="Arial" panose="020B0604020202020204" pitchFamily="34" charset="0"/>
                <a:ea typeface="+mn-lt"/>
                <a:cs typeface="Arial" panose="020B0604020202020204" pitchFamily="34" charset="0"/>
              </a:rPr>
              <a:t>Memory Efficiency : MySQL has low memory leakage.</a:t>
            </a:r>
          </a:p>
        </p:txBody>
      </p:sp>
    </p:spTree>
    <p:extLst>
      <p:ext uri="{BB962C8B-B14F-4D97-AF65-F5344CB8AC3E}">
        <p14:creationId xmlns:p14="http://schemas.microsoft.com/office/powerpoint/2010/main" val="4118704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xmlns:lc="http://schemas.openxmlformats.org/drawingml/2006/lockedCanvas" id="{6FE4B49E-75BB-4A08-8BC1-2C090D2D3DE3}"/>
              </a:ext>
            </a:extLst>
          </p:cNvPr>
          <p:cNvSpPr>
            <a:spLocks noGrp="1"/>
          </p:cNvSpPr>
          <p:nvPr/>
        </p:nvSpPr>
        <p:spPr>
          <a:xfrm>
            <a:off x="411708" y="583351"/>
            <a:ext cx="10058400" cy="1371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fr-FR" dirty="0">
                <a:ea typeface="+mj-lt"/>
                <a:cs typeface="+mj-lt"/>
              </a:rPr>
              <a:t>PostgreSQL</a:t>
            </a:r>
          </a:p>
        </p:txBody>
      </p:sp>
      <p:sp>
        <p:nvSpPr>
          <p:cNvPr id="3" name="Espace réservé du contenu 2">
            <a:extLst>
              <a:ext uri="{FF2B5EF4-FFF2-40B4-BE49-F238E27FC236}">
                <a16:creationId xmlns="" xmlns:a16="http://schemas.microsoft.com/office/drawing/2014/main" xmlns:lc="http://schemas.openxmlformats.org/drawingml/2006/lockedCanvas" id="{B39A497C-36D5-43EC-97B6-202D4E2BE9B3}"/>
              </a:ext>
            </a:extLst>
          </p:cNvPr>
          <p:cNvSpPr>
            <a:spLocks noGrp="1"/>
          </p:cNvSpPr>
          <p:nvPr/>
        </p:nvSpPr>
        <p:spPr>
          <a:xfrm>
            <a:off x="206992" y="2343139"/>
            <a:ext cx="10058400" cy="3849624"/>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fr-FR" sz="1700" dirty="0">
                <a:latin typeface="Arial" panose="020B0604020202020204" pitchFamily="34" charset="0"/>
                <a:ea typeface="+mn-lt"/>
                <a:cs typeface="Arial" panose="020B0604020202020204" pitchFamily="34" charset="0"/>
              </a:rPr>
              <a:t>POSTGRESQL is an advanced, enterprise class open source relational database that supports both  SQL and JSON querying. It is a highly stable database management system, backed by more than 20 years of community development which has contributed to its high levels of resilience, integrity, and correctness. PostgreSQL is used as the primary data store or data warehouse for many web, mobile, geospatial, and analytics applications. The latest major version is PostgreSQL 12.</a:t>
            </a:r>
          </a:p>
        </p:txBody>
      </p:sp>
    </p:spTree>
    <p:extLst>
      <p:ext uri="{BB962C8B-B14F-4D97-AF65-F5344CB8AC3E}">
        <p14:creationId xmlns:p14="http://schemas.microsoft.com/office/powerpoint/2010/main" val="1210082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2">
            <a:extLst>
              <a:ext uri="{FF2B5EF4-FFF2-40B4-BE49-F238E27FC236}">
                <a16:creationId xmlns="" xmlns:a16="http://schemas.microsoft.com/office/drawing/2014/main" xmlns:lc="http://schemas.openxmlformats.org/drawingml/2006/lockedCanvas" id="{9AB8F9E4-CC77-44EA-B6C8-FE1741E5DE5F}"/>
              </a:ext>
            </a:extLst>
          </p:cNvPr>
          <p:cNvSpPr>
            <a:spLocks noGrp="1"/>
          </p:cNvSpPr>
          <p:nvPr/>
        </p:nvSpPr>
        <p:spPr>
          <a:xfrm>
            <a:off x="166048" y="2131985"/>
            <a:ext cx="10058400" cy="3849624"/>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a:lnSpc>
                <a:spcPct val="100000"/>
              </a:lnSpc>
              <a:spcBef>
                <a:spcPts val="0"/>
              </a:spcBef>
            </a:pPr>
            <a:r>
              <a:rPr lang="fr-FR" sz="1700" dirty="0">
                <a:latin typeface="Arial" panose="020B0604020202020204" pitchFamily="34" charset="0"/>
                <a:ea typeface="+mn-lt"/>
                <a:cs typeface="Arial" panose="020B0604020202020204" pitchFamily="34" charset="0"/>
              </a:rPr>
              <a:t>Free: Free To download compatibe on several operation systems, compatible with various programming languages.</a:t>
            </a:r>
          </a:p>
          <a:p>
            <a:pPr>
              <a:lnSpc>
                <a:spcPct val="100000"/>
              </a:lnSpc>
              <a:spcBef>
                <a:spcPts val="0"/>
              </a:spcBef>
            </a:pPr>
            <a:r>
              <a:rPr lang="fr-FR" sz="1700" dirty="0">
                <a:latin typeface="Arial" panose="020B0604020202020204" pitchFamily="34" charset="0"/>
                <a:ea typeface="+mn-lt"/>
                <a:cs typeface="Arial" panose="020B0604020202020204" pitchFamily="34" charset="0"/>
              </a:rPr>
              <a:t>Compatible with Data Integrity: Primary Keys, UNIQUE, NOT NULL, Foreign Keys, Explicit Locks, Advisory Locks, Exclusion Constraints.</a:t>
            </a:r>
          </a:p>
          <a:p>
            <a:pPr>
              <a:lnSpc>
                <a:spcPct val="100000"/>
              </a:lnSpc>
              <a:spcBef>
                <a:spcPts val="0"/>
              </a:spcBef>
            </a:pPr>
            <a:r>
              <a:rPr lang="fr-FR" sz="1700" dirty="0">
                <a:latin typeface="Arial" panose="020B0604020202020204" pitchFamily="34" charset="0"/>
                <a:ea typeface="+mn-lt"/>
                <a:cs typeface="Arial" panose="020B0604020202020204" pitchFamily="34" charset="0"/>
              </a:rPr>
              <a:t>Supports multiple Indexing such as Multicolumn, Partial, B-</a:t>
            </a:r>
            <a:r>
              <a:rPr lang="fr-FR" sz="1700" dirty="0" err="1">
                <a:latin typeface="Arial" panose="020B0604020202020204" pitchFamily="34" charset="0"/>
                <a:ea typeface="+mn-lt"/>
                <a:cs typeface="Arial" panose="020B0604020202020204" pitchFamily="34" charset="0"/>
              </a:rPr>
              <a:t>tree</a:t>
            </a:r>
            <a:r>
              <a:rPr lang="fr-FR" sz="1700" dirty="0">
                <a:latin typeface="Arial" panose="020B0604020202020204" pitchFamily="34" charset="0"/>
                <a:ea typeface="+mn-lt"/>
                <a:cs typeface="Arial" panose="020B0604020202020204" pitchFamily="34" charset="0"/>
              </a:rPr>
              <a:t>, and expressions.</a:t>
            </a:r>
          </a:p>
          <a:p>
            <a:pPr>
              <a:lnSpc>
                <a:spcPct val="100000"/>
              </a:lnSpc>
              <a:spcBef>
                <a:spcPts val="0"/>
              </a:spcBef>
            </a:pPr>
            <a:r>
              <a:rPr lang="fr-FR" sz="1700" dirty="0">
                <a:latin typeface="Arial" panose="020B0604020202020204" pitchFamily="34" charset="0"/>
                <a:ea typeface="+mn-lt"/>
                <a:cs typeface="Arial" panose="020B0604020202020204" pitchFamily="34" charset="0"/>
              </a:rPr>
              <a:t>Supports transactions, Nested Transactions through Save points.</a:t>
            </a:r>
          </a:p>
          <a:p>
            <a:pPr>
              <a:lnSpc>
                <a:spcPct val="100000"/>
              </a:lnSpc>
              <a:spcBef>
                <a:spcPts val="0"/>
              </a:spcBef>
            </a:pPr>
            <a:r>
              <a:rPr lang="fr-FR" sz="1700" dirty="0">
                <a:latin typeface="Arial" panose="020B0604020202020204" pitchFamily="34" charset="0"/>
                <a:ea typeface="+mn-lt"/>
                <a:cs typeface="Arial" panose="020B0604020202020204" pitchFamily="34" charset="0"/>
              </a:rPr>
              <a:t>Just-in-time compilation of expressions.</a:t>
            </a:r>
          </a:p>
          <a:p>
            <a:pPr>
              <a:lnSpc>
                <a:spcPct val="100000"/>
              </a:lnSpc>
              <a:spcBef>
                <a:spcPts val="0"/>
              </a:spcBef>
            </a:pPr>
            <a:r>
              <a:rPr lang="fr-FR" sz="1700" dirty="0">
                <a:latin typeface="Arial" panose="020B0604020202020204" pitchFamily="34" charset="0"/>
                <a:ea typeface="+mn-lt"/>
                <a:cs typeface="Arial" panose="020B0604020202020204" pitchFamily="34" charset="0"/>
              </a:rPr>
              <a:t>Table partitioning.</a:t>
            </a:r>
          </a:p>
          <a:p>
            <a:pPr>
              <a:spcBef>
                <a:spcPts val="0"/>
              </a:spcBef>
            </a:pPr>
            <a:r>
              <a:rPr lang="fr-FR" sz="1700" dirty="0">
                <a:latin typeface="Arial" panose="020B0604020202020204" pitchFamily="34" charset="0"/>
                <a:ea typeface="+mn-lt"/>
                <a:cs typeface="Arial" panose="020B0604020202020204" pitchFamily="34" charset="0"/>
              </a:rPr>
              <a:t>Secure: It is safe because it follows several security aspects.</a:t>
            </a:r>
          </a:p>
          <a:p>
            <a:pPr>
              <a:spcBef>
                <a:spcPts val="0"/>
              </a:spcBef>
            </a:pPr>
            <a:r>
              <a:rPr lang="fr-FR" sz="1700" dirty="0">
                <a:latin typeface="Arial" panose="020B0604020202020204" pitchFamily="34" charset="0"/>
                <a:ea typeface="+mn-lt"/>
                <a:cs typeface="Arial" panose="020B0604020202020204" pitchFamily="34" charset="0"/>
              </a:rPr>
              <a:t>It supports different types of Replication like Synchronous, Asynchronous, and Logical.</a:t>
            </a:r>
          </a:p>
          <a:p>
            <a:pPr>
              <a:spcBef>
                <a:spcPts val="0"/>
              </a:spcBef>
            </a:pPr>
            <a:r>
              <a:rPr lang="fr-FR" sz="1700" dirty="0">
                <a:latin typeface="Arial" panose="020B0604020202020204" pitchFamily="34" charset="0"/>
                <a:ea typeface="+mn-lt"/>
                <a:cs typeface="Arial" panose="020B0604020202020204" pitchFamily="34" charset="0"/>
              </a:rPr>
              <a:t>PostgreSQL supports Column and row-level security.</a:t>
            </a:r>
          </a:p>
        </p:txBody>
      </p:sp>
      <p:sp>
        <p:nvSpPr>
          <p:cNvPr id="3" name="Titre 1">
            <a:extLst>
              <a:ext uri="{FF2B5EF4-FFF2-40B4-BE49-F238E27FC236}">
                <a16:creationId xmlns="" xmlns:a16="http://schemas.microsoft.com/office/drawing/2014/main" xmlns:lc="http://schemas.openxmlformats.org/drawingml/2006/lockedCanvas" id="{356BB36B-47EA-451C-85DF-64C91A36980B}"/>
              </a:ext>
            </a:extLst>
          </p:cNvPr>
          <p:cNvSpPr>
            <a:spLocks noGrp="1"/>
          </p:cNvSpPr>
          <p:nvPr/>
        </p:nvSpPr>
        <p:spPr>
          <a:xfrm>
            <a:off x="370764" y="627797"/>
            <a:ext cx="10058400" cy="1371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fr-FR" dirty="0">
                <a:ea typeface="+mj-lt"/>
                <a:cs typeface="+mj-lt"/>
              </a:rPr>
              <a:t>Functionalities</a:t>
            </a:r>
            <a:endParaRPr lang="fr-FR" dirty="0"/>
          </a:p>
        </p:txBody>
      </p:sp>
    </p:spTree>
    <p:extLst>
      <p:ext uri="{BB962C8B-B14F-4D97-AF65-F5344CB8AC3E}">
        <p14:creationId xmlns:p14="http://schemas.microsoft.com/office/powerpoint/2010/main" val="4075580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xmlns:lc="http://schemas.openxmlformats.org/drawingml/2006/lockedCanvas" id="{356BB36B-47EA-451C-85DF-64C91A36980B}"/>
              </a:ext>
            </a:extLst>
          </p:cNvPr>
          <p:cNvSpPr>
            <a:spLocks noGrp="1"/>
          </p:cNvSpPr>
          <p:nvPr/>
        </p:nvSpPr>
        <p:spPr>
          <a:xfrm>
            <a:off x="275227" y="710810"/>
            <a:ext cx="10058400" cy="1371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fr-FR" dirty="0">
                <a:ea typeface="+mj-lt"/>
                <a:cs typeface="+mj-lt"/>
              </a:rPr>
              <a:t>SQL Server</a:t>
            </a:r>
          </a:p>
        </p:txBody>
      </p:sp>
      <p:sp>
        <p:nvSpPr>
          <p:cNvPr id="3" name="Espace réservé du contenu 2">
            <a:extLst>
              <a:ext uri="{FF2B5EF4-FFF2-40B4-BE49-F238E27FC236}">
                <a16:creationId xmlns="" xmlns:a16="http://schemas.microsoft.com/office/drawing/2014/main" xmlns:lc="http://schemas.openxmlformats.org/drawingml/2006/lockedCanvas" id="{9AB8F9E4-CC77-44EA-B6C8-FE1741E5DE5F}"/>
              </a:ext>
            </a:extLst>
          </p:cNvPr>
          <p:cNvSpPr>
            <a:spLocks noGrp="1"/>
          </p:cNvSpPr>
          <p:nvPr/>
        </p:nvSpPr>
        <p:spPr>
          <a:xfrm>
            <a:off x="275227" y="2297565"/>
            <a:ext cx="10058400" cy="3849624"/>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a:spcBef>
                <a:spcPts val="0"/>
              </a:spcBef>
            </a:pPr>
            <a:r>
              <a:rPr lang="fr-FR" dirty="0">
                <a:latin typeface="Arial" panose="020B0604020202020204" pitchFamily="34" charset="0"/>
                <a:ea typeface="+mn-lt"/>
                <a:cs typeface="Arial" panose="020B0604020202020204" pitchFamily="34" charset="0"/>
              </a:rPr>
              <a:t>SQL SERVER is a relational database management system (RDBMS) developed by Microsoft.</a:t>
            </a:r>
          </a:p>
          <a:p>
            <a:pPr>
              <a:spcBef>
                <a:spcPts val="0"/>
              </a:spcBef>
            </a:pPr>
            <a:r>
              <a:rPr lang="fr-FR" dirty="0">
                <a:latin typeface="Arial" panose="020B0604020202020204" pitchFamily="34" charset="0"/>
                <a:ea typeface="+mn-lt"/>
                <a:cs typeface="Arial" panose="020B0604020202020204" pitchFamily="34" charset="0"/>
              </a:rPr>
              <a:t>Its primary query languages are :</a:t>
            </a:r>
          </a:p>
          <a:p>
            <a:pPr marL="0" lvl="3" indent="0">
              <a:spcBef>
                <a:spcPts val="0"/>
              </a:spcBef>
              <a:buNone/>
            </a:pPr>
            <a:r>
              <a:rPr lang="fr-FR" sz="1500" dirty="0">
                <a:latin typeface="Arial" panose="020B0604020202020204" pitchFamily="34" charset="0"/>
                <a:ea typeface="+mn-lt"/>
                <a:cs typeface="Arial" panose="020B0604020202020204" pitchFamily="34" charset="0"/>
              </a:rPr>
              <a:t> 			T-SQL</a:t>
            </a:r>
          </a:p>
          <a:p>
            <a:pPr marL="0" lvl="3" indent="0">
              <a:spcBef>
                <a:spcPts val="0"/>
              </a:spcBef>
              <a:buNone/>
            </a:pPr>
            <a:r>
              <a:rPr lang="fr-FR" sz="1500" dirty="0">
                <a:latin typeface="Arial" panose="020B0604020202020204" pitchFamily="34" charset="0"/>
                <a:ea typeface="+mn-lt"/>
                <a:cs typeface="Arial" panose="020B0604020202020204" pitchFamily="34" charset="0"/>
              </a:rPr>
              <a:t>			ANSI SQL</a:t>
            </a:r>
          </a:p>
        </p:txBody>
      </p:sp>
    </p:spTree>
    <p:extLst>
      <p:ext uri="{BB962C8B-B14F-4D97-AF65-F5344CB8AC3E}">
        <p14:creationId xmlns:p14="http://schemas.microsoft.com/office/powerpoint/2010/main" val="230083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xmlns:lc="http://schemas.openxmlformats.org/drawingml/2006/lockedCanvas" id="{356BB36B-47EA-451C-85DF-64C91A36980B}"/>
              </a:ext>
            </a:extLst>
          </p:cNvPr>
          <p:cNvSpPr>
            <a:spLocks noGrp="1"/>
          </p:cNvSpPr>
          <p:nvPr/>
        </p:nvSpPr>
        <p:spPr>
          <a:xfrm>
            <a:off x="275232" y="710810"/>
            <a:ext cx="10058400" cy="1371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fr-FR" dirty="0">
                <a:ea typeface="+mj-lt"/>
                <a:cs typeface="+mj-lt"/>
              </a:rPr>
              <a:t>Functionalities</a:t>
            </a:r>
          </a:p>
        </p:txBody>
      </p:sp>
      <p:sp>
        <p:nvSpPr>
          <p:cNvPr id="3" name="Espace réservé du contenu 2">
            <a:extLst>
              <a:ext uri="{FF2B5EF4-FFF2-40B4-BE49-F238E27FC236}">
                <a16:creationId xmlns="" xmlns:a16="http://schemas.microsoft.com/office/drawing/2014/main" xmlns:lc="http://schemas.openxmlformats.org/drawingml/2006/lockedCanvas" id="{9AB8F9E4-CC77-44EA-B6C8-FE1741E5DE5F}"/>
              </a:ext>
            </a:extLst>
          </p:cNvPr>
          <p:cNvSpPr>
            <a:spLocks noGrp="1"/>
          </p:cNvSpPr>
          <p:nvPr/>
        </p:nvSpPr>
        <p:spPr>
          <a:xfrm>
            <a:off x="275232" y="2297565"/>
            <a:ext cx="10058400" cy="3849624"/>
          </a:xfrm>
          <a:prstGeom prst="rect">
            <a:avLst/>
          </a:prstGeom>
        </p:spPr>
        <p:txBody>
          <a:bodyPr vert="horz" lIns="91440" tIns="45720" rIns="91440" bIns="45720" rtlCol="0">
            <a:no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fr-FR" sz="1700" dirty="0">
                <a:latin typeface="Arial" panose="020B0604020202020204" pitchFamily="34" charset="0"/>
                <a:ea typeface="+mn-lt"/>
                <a:cs typeface="Arial" panose="020B0604020202020204" pitchFamily="34" charset="0"/>
              </a:rPr>
              <a:t>Better security</a:t>
            </a:r>
          </a:p>
          <a:p>
            <a:r>
              <a:rPr lang="fr-FR" sz="1700" dirty="0">
                <a:latin typeface="Arial" panose="020B0604020202020204" pitchFamily="34" charset="0"/>
                <a:ea typeface="+mn-lt"/>
                <a:cs typeface="Arial" panose="020B0604020202020204" pitchFamily="34" charset="0"/>
              </a:rPr>
              <a:t>With Always Encrypted, Row-Level Security, and Dynamic data masking.</a:t>
            </a:r>
          </a:p>
          <a:p>
            <a:r>
              <a:rPr lang="fr-FR" sz="1700" dirty="0">
                <a:latin typeface="Arial" panose="020B0604020202020204" pitchFamily="34" charset="0"/>
                <a:ea typeface="+mn-lt"/>
                <a:cs typeface="Arial" panose="020B0604020202020204" pitchFamily="34" charset="0"/>
              </a:rPr>
              <a:t>Higher availability</a:t>
            </a:r>
          </a:p>
          <a:p>
            <a:r>
              <a:rPr lang="fr-FR" sz="1700" dirty="0">
                <a:latin typeface="Arial" panose="020B0604020202020204" pitchFamily="34" charset="0"/>
                <a:ea typeface="+mn-lt"/>
                <a:cs typeface="Arial" panose="020B0604020202020204" pitchFamily="34" charset="0"/>
              </a:rPr>
              <a:t>Including AlwaysOn Availability Groups, Cloud Witness, Storage Spaces Direct, Workgroup clusters.</a:t>
            </a:r>
          </a:p>
          <a:p>
            <a:r>
              <a:rPr lang="fr-FR" sz="1700" dirty="0">
                <a:latin typeface="Arial" panose="020B0604020202020204" pitchFamily="34" charset="0"/>
                <a:ea typeface="+mn-lt"/>
                <a:cs typeface="Arial" panose="020B0604020202020204" pitchFamily="34" charset="0"/>
              </a:rPr>
              <a:t>Improved database engine.</a:t>
            </a:r>
          </a:p>
          <a:p>
            <a:r>
              <a:rPr lang="fr-FR" sz="1700" dirty="0">
                <a:latin typeface="Arial" panose="020B0604020202020204" pitchFamily="34" charset="0"/>
                <a:ea typeface="+mn-lt"/>
                <a:cs typeface="Arial" panose="020B0604020202020204" pitchFamily="34" charset="0"/>
              </a:rPr>
              <a:t>TempDB enhancements, Query Store, Stretch Database.</a:t>
            </a:r>
          </a:p>
          <a:p>
            <a:r>
              <a:rPr lang="fr-FR" sz="1700" dirty="0">
                <a:latin typeface="Arial" panose="020B0604020202020204" pitchFamily="34" charset="0"/>
                <a:ea typeface="+mn-lt"/>
                <a:cs typeface="Arial" panose="020B0604020202020204" pitchFamily="34" charset="0"/>
              </a:rPr>
              <a:t>More analytics.</a:t>
            </a:r>
          </a:p>
          <a:p>
            <a:r>
              <a:rPr lang="fr-FR" sz="1700" dirty="0">
                <a:latin typeface="Arial" panose="020B0604020202020204" pitchFamily="34" charset="0"/>
                <a:ea typeface="+mn-lt"/>
                <a:cs typeface="Arial" panose="020B0604020202020204" pitchFamily="34" charset="0"/>
              </a:rPr>
              <a:t>Tabular enhancements, R integration).</a:t>
            </a:r>
          </a:p>
          <a:p>
            <a:r>
              <a:rPr lang="fr-FR" sz="1700" dirty="0">
                <a:latin typeface="Arial" panose="020B0604020202020204" pitchFamily="34" charset="0"/>
                <a:ea typeface="+mn-lt"/>
                <a:cs typeface="Arial" panose="020B0604020202020204" pitchFamily="34" charset="0"/>
              </a:rPr>
              <a:t>Various improvements to reporting.</a:t>
            </a:r>
          </a:p>
          <a:p>
            <a:r>
              <a:rPr lang="fr-FR" sz="1700" dirty="0">
                <a:latin typeface="Arial" panose="020B0604020202020204" pitchFamily="34" charset="0"/>
                <a:ea typeface="+mn-lt"/>
                <a:cs typeface="Arial" panose="020B0604020202020204" pitchFamily="34" charset="0"/>
              </a:rPr>
              <a:t>Search, custom branding, optimization for modern browsers, mobile, etc</a:t>
            </a:r>
          </a:p>
        </p:txBody>
      </p:sp>
    </p:spTree>
    <p:extLst>
      <p:ext uri="{BB962C8B-B14F-4D97-AF65-F5344CB8AC3E}">
        <p14:creationId xmlns:p14="http://schemas.microsoft.com/office/powerpoint/2010/main" val="734930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xmlns:lc="http://schemas.openxmlformats.org/drawingml/2006/lockedCanvas" id="{BBD4C393-37E0-4607-87B0-2D6C768D9C92}"/>
              </a:ext>
            </a:extLst>
          </p:cNvPr>
          <p:cNvSpPr>
            <a:spLocks noGrp="1"/>
          </p:cNvSpPr>
          <p:nvPr/>
        </p:nvSpPr>
        <p:spPr>
          <a:xfrm>
            <a:off x="275227" y="56235"/>
            <a:ext cx="10058400" cy="1371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fr-FR" dirty="0"/>
              <a:t>Comparing </a:t>
            </a:r>
          </a:p>
        </p:txBody>
      </p:sp>
      <p:pic>
        <p:nvPicPr>
          <p:cNvPr id="3" name="table"/>
          <p:cNvPicPr>
            <a:picLocks noChangeAspect="1"/>
          </p:cNvPicPr>
          <p:nvPr/>
        </p:nvPicPr>
        <p:blipFill>
          <a:blip r:embed="rId2"/>
          <a:stretch>
            <a:fillRect/>
          </a:stretch>
        </p:blipFill>
        <p:spPr>
          <a:xfrm>
            <a:off x="275227" y="1232418"/>
            <a:ext cx="10058400" cy="4886960"/>
          </a:xfrm>
          <a:prstGeom prst="rect">
            <a:avLst/>
          </a:prstGeom>
        </p:spPr>
      </p:pic>
    </p:spTree>
    <p:extLst>
      <p:ext uri="{BB962C8B-B14F-4D97-AF65-F5344CB8AC3E}">
        <p14:creationId xmlns:p14="http://schemas.microsoft.com/office/powerpoint/2010/main" val="1610856364"/>
      </p:ext>
    </p:extLst>
  </p:cSld>
  <p:clrMapOvr>
    <a:masterClrMapping/>
  </p:clrMapOvr>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TotalTime>
  <Words>46</Words>
  <Application>Microsoft Office PowerPoint</Application>
  <PresentationFormat>Grand écran</PresentationFormat>
  <Paragraphs>49</Paragraphs>
  <Slides>10</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10</vt:i4>
      </vt:variant>
    </vt:vector>
  </HeadingPairs>
  <TitlesOfParts>
    <vt:vector size="15" baseType="lpstr">
      <vt:lpstr>Arial</vt:lpstr>
      <vt:lpstr>Garamond</vt:lpstr>
      <vt:lpstr>Trebuchet MS</vt:lpstr>
      <vt:lpstr>Wingdings 3</vt:lpstr>
      <vt:lpstr>Facette</vt:lpstr>
      <vt:lpstr>Data Base’s checkpoint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Base’s checkpoint</dc:title>
  <dc:creator>Utilisateur Windows</dc:creator>
  <cp:lastModifiedBy>Utilisateur Windows</cp:lastModifiedBy>
  <cp:revision>8</cp:revision>
  <dcterms:created xsi:type="dcterms:W3CDTF">2021-01-25T15:34:56Z</dcterms:created>
  <dcterms:modified xsi:type="dcterms:W3CDTF">2021-01-25T15:43:45Z</dcterms:modified>
</cp:coreProperties>
</file>