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Gelasio" panose="020B0604020202020204" charset="0"/>
      <p:regular r:id="rId11"/>
    </p:embeddedFont>
    <p:embeddedFont>
      <p:font typeface="Gelasio Semi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32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864037" y="2074902"/>
            <a:ext cx="12902327" cy="2129314"/>
          </a:xfrm>
          <a:prstGeom prst="rect">
            <a:avLst/>
          </a:prstGeom>
          <a:noFill/>
          <a:ln/>
        </p:spPr>
        <p:txBody>
          <a:bodyPr wrap="square" lIns="0" tIns="0" rIns="0" bIns="0" rtlCol="0" anchor="t"/>
          <a:lstStyle/>
          <a:p>
            <a:pPr marL="0" indent="0">
              <a:lnSpc>
                <a:spcPts val="8350"/>
              </a:lnSpc>
              <a:buNone/>
            </a:pPr>
            <a:r>
              <a:rPr lang="en-US" sz="6700" dirty="0">
                <a:solidFill>
                  <a:srgbClr val="FFFFFF"/>
                </a:solidFill>
                <a:latin typeface="Gelasio Semi Bold" pitchFamily="34" charset="0"/>
                <a:ea typeface="Gelasio Semi Bold" pitchFamily="34" charset="-122"/>
                <a:cs typeface="Gelasio Semi Bold" pitchFamily="34" charset="-120"/>
              </a:rPr>
              <a:t>Bake House: Your Online Bakery Delight</a:t>
            </a:r>
            <a:endParaRPr lang="en-US" sz="6700" dirty="0"/>
          </a:p>
        </p:txBody>
      </p:sp>
      <p:sp>
        <p:nvSpPr>
          <p:cNvPr id="5" name="Text 2"/>
          <p:cNvSpPr/>
          <p:nvPr/>
        </p:nvSpPr>
        <p:spPr>
          <a:xfrm>
            <a:off x="864037" y="4574500"/>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B2A599"/>
                </a:solidFill>
                <a:latin typeface="Gelasio" pitchFamily="34" charset="0"/>
                <a:ea typeface="Gelasio" pitchFamily="34" charset="-122"/>
                <a:cs typeface="Gelasio" pitchFamily="34" charset="-120"/>
              </a:rPr>
              <a:t>This document outlines a comprehensive e-commerce bakery project that combines tradition and modernity to meet customers' needs with ease and convenience. Created by Aya Hamam Shams, Basmala Ayman Zaky, Jilan Shawky Mohamed, and Farida Mahmoud Mohamed as part of the Digital Egypt Pioneers Initiative (DEPI), the project aims to provide a seamless online experience for bakery customers through a user-friendly website design.</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14983" y="642580"/>
            <a:ext cx="9232583" cy="727710"/>
          </a:xfrm>
          <a:prstGeom prst="rect">
            <a:avLst/>
          </a:prstGeom>
          <a:noFill/>
          <a:ln/>
        </p:spPr>
        <p:txBody>
          <a:bodyPr wrap="none" lIns="0" tIns="0" rIns="0" bIns="0" rtlCol="0" anchor="t"/>
          <a:lstStyle/>
          <a:p>
            <a:pPr marL="0" indent="0">
              <a:lnSpc>
                <a:spcPts val="5700"/>
              </a:lnSpc>
              <a:buNone/>
            </a:pPr>
            <a:r>
              <a:rPr lang="en-US" sz="4550" dirty="0">
                <a:solidFill>
                  <a:srgbClr val="484237"/>
                </a:solidFill>
                <a:latin typeface="Gelasio Semi Bold" pitchFamily="34" charset="0"/>
                <a:ea typeface="Gelasio Semi Bold" pitchFamily="34" charset="-122"/>
                <a:cs typeface="Gelasio Semi Bold" pitchFamily="34" charset="-120"/>
              </a:rPr>
              <a:t>Project Overview and Objectives</a:t>
            </a:r>
            <a:endParaRPr lang="en-US" sz="4550" dirty="0"/>
          </a:p>
        </p:txBody>
      </p:sp>
      <p:sp>
        <p:nvSpPr>
          <p:cNvPr id="3" name="Text 1"/>
          <p:cNvSpPr/>
          <p:nvPr/>
        </p:nvSpPr>
        <p:spPr>
          <a:xfrm>
            <a:off x="814983" y="1835944"/>
            <a:ext cx="13000434" cy="1862733"/>
          </a:xfrm>
          <a:prstGeom prst="rect">
            <a:avLst/>
          </a:prstGeom>
          <a:noFill/>
          <a:ln/>
        </p:spPr>
        <p:txBody>
          <a:bodyPr wrap="square" lIns="0" tIns="0" rIns="0" bIns="0" rtlCol="0" anchor="t"/>
          <a:lstStyle/>
          <a:p>
            <a:pPr marL="0" indent="0">
              <a:lnSpc>
                <a:spcPts val="2900"/>
              </a:lnSpc>
              <a:buNone/>
            </a:pPr>
            <a:r>
              <a:rPr lang="en-US" sz="1800" dirty="0">
                <a:solidFill>
                  <a:srgbClr val="746558"/>
                </a:solidFill>
                <a:latin typeface="Gelasio" pitchFamily="34" charset="0"/>
                <a:ea typeface="Gelasio" pitchFamily="34" charset="-122"/>
                <a:cs typeface="Gelasio" pitchFamily="34" charset="-120"/>
              </a:rPr>
              <a:t>The bakery project is a website that displays the various products offered by the bakery, allowing users to browse through the available types of bread and pastries. The main goal of this website is to provide a seamless and convenient experience for the bakery's online visitors, where they can learn more about the products, prices, and possibly make pre-orders or reservations. The website features a user-friendly design focused on enhancing the user experience (UX) and making it accessible across different devices through responsive design.</a:t>
            </a:r>
            <a:endParaRPr lang="en-US" sz="1800" dirty="0"/>
          </a:p>
        </p:txBody>
      </p:sp>
      <p:sp>
        <p:nvSpPr>
          <p:cNvPr id="4" name="Shape 2"/>
          <p:cNvSpPr/>
          <p:nvPr/>
        </p:nvSpPr>
        <p:spPr>
          <a:xfrm>
            <a:off x="814983" y="4222552"/>
            <a:ext cx="523875" cy="523875"/>
          </a:xfrm>
          <a:prstGeom prst="roundRect">
            <a:avLst>
              <a:gd name="adj" fmla="val 6668"/>
            </a:avLst>
          </a:prstGeom>
          <a:solidFill>
            <a:srgbClr val="EEE8DD"/>
          </a:solidFill>
          <a:ln/>
        </p:spPr>
      </p:sp>
      <p:sp>
        <p:nvSpPr>
          <p:cNvPr id="5" name="Text 3"/>
          <p:cNvSpPr/>
          <p:nvPr/>
        </p:nvSpPr>
        <p:spPr>
          <a:xfrm>
            <a:off x="994529" y="4309824"/>
            <a:ext cx="164783" cy="349329"/>
          </a:xfrm>
          <a:prstGeom prst="rect">
            <a:avLst/>
          </a:prstGeom>
          <a:noFill/>
          <a:ln/>
        </p:spPr>
        <p:txBody>
          <a:bodyPr wrap="none" lIns="0" tIns="0" rIns="0" bIns="0" rtlCol="0" anchor="t"/>
          <a:lstStyle/>
          <a:p>
            <a:pPr marL="0" indent="0" algn="ctr">
              <a:lnSpc>
                <a:spcPts val="2750"/>
              </a:lnSpc>
              <a:buNone/>
            </a:pPr>
            <a:r>
              <a:rPr lang="en-US" sz="2750" dirty="0">
                <a:solidFill>
                  <a:srgbClr val="746558"/>
                </a:solidFill>
                <a:latin typeface="Gelasio Semi Bold" pitchFamily="34" charset="0"/>
                <a:ea typeface="Gelasio Semi Bold" pitchFamily="34" charset="-122"/>
                <a:cs typeface="Gelasio Semi Bold" pitchFamily="34" charset="-120"/>
              </a:rPr>
              <a:t>1</a:t>
            </a:r>
            <a:endParaRPr lang="en-US" sz="2750" dirty="0"/>
          </a:p>
        </p:txBody>
      </p:sp>
      <p:sp>
        <p:nvSpPr>
          <p:cNvPr id="6" name="Text 4"/>
          <p:cNvSpPr/>
          <p:nvPr/>
        </p:nvSpPr>
        <p:spPr>
          <a:xfrm>
            <a:off x="1571625" y="4222552"/>
            <a:ext cx="2910840" cy="363855"/>
          </a:xfrm>
          <a:prstGeom prst="rect">
            <a:avLst/>
          </a:prstGeom>
          <a:noFill/>
          <a:ln/>
        </p:spPr>
        <p:txBody>
          <a:bodyPr wrap="none" lIns="0" tIns="0" rIns="0" bIns="0" rtlCol="0" anchor="t"/>
          <a:lstStyle/>
          <a:p>
            <a:pPr marL="0" indent="0">
              <a:lnSpc>
                <a:spcPts val="2850"/>
              </a:lnSpc>
              <a:buNone/>
            </a:pPr>
            <a:r>
              <a:rPr lang="en-US" sz="2250" dirty="0">
                <a:solidFill>
                  <a:srgbClr val="746558"/>
                </a:solidFill>
                <a:latin typeface="Gelasio Semi Bold" pitchFamily="34" charset="0"/>
                <a:ea typeface="Gelasio Semi Bold" pitchFamily="34" charset="-122"/>
                <a:cs typeface="Gelasio Semi Bold" pitchFamily="34" charset="-120"/>
              </a:rPr>
              <a:t>Showcase Products</a:t>
            </a:r>
            <a:endParaRPr lang="en-US" sz="2250" dirty="0"/>
          </a:p>
        </p:txBody>
      </p:sp>
      <p:sp>
        <p:nvSpPr>
          <p:cNvPr id="7" name="Text 5"/>
          <p:cNvSpPr/>
          <p:nvPr/>
        </p:nvSpPr>
        <p:spPr>
          <a:xfrm>
            <a:off x="1571625" y="4726067"/>
            <a:ext cx="5627251" cy="745093"/>
          </a:xfrm>
          <a:prstGeom prst="rect">
            <a:avLst/>
          </a:prstGeom>
          <a:noFill/>
          <a:ln/>
        </p:spPr>
        <p:txBody>
          <a:bodyPr wrap="square" lIns="0" tIns="0" rIns="0" bIns="0" rtlCol="0" anchor="t"/>
          <a:lstStyle/>
          <a:p>
            <a:pPr marL="0" indent="0">
              <a:lnSpc>
                <a:spcPts val="2900"/>
              </a:lnSpc>
              <a:buNone/>
            </a:pPr>
            <a:r>
              <a:rPr lang="en-US" sz="1800" dirty="0">
                <a:solidFill>
                  <a:srgbClr val="746558"/>
                </a:solidFill>
                <a:latin typeface="Gelasio" pitchFamily="34" charset="0"/>
                <a:ea typeface="Gelasio" pitchFamily="34" charset="-122"/>
                <a:cs typeface="Gelasio" pitchFamily="34" charset="-120"/>
              </a:rPr>
              <a:t>Showcase the bakery's product range in a well-organized and visually appealing way.</a:t>
            </a:r>
            <a:endParaRPr lang="en-US" sz="1800" dirty="0"/>
          </a:p>
        </p:txBody>
      </p:sp>
      <p:sp>
        <p:nvSpPr>
          <p:cNvPr id="8" name="Shape 6"/>
          <p:cNvSpPr/>
          <p:nvPr/>
        </p:nvSpPr>
        <p:spPr>
          <a:xfrm>
            <a:off x="7431643" y="4222552"/>
            <a:ext cx="523875" cy="523875"/>
          </a:xfrm>
          <a:prstGeom prst="roundRect">
            <a:avLst>
              <a:gd name="adj" fmla="val 6668"/>
            </a:avLst>
          </a:prstGeom>
          <a:solidFill>
            <a:srgbClr val="EEE8DD"/>
          </a:solidFill>
          <a:ln/>
        </p:spPr>
      </p:sp>
      <p:sp>
        <p:nvSpPr>
          <p:cNvPr id="9" name="Text 7"/>
          <p:cNvSpPr/>
          <p:nvPr/>
        </p:nvSpPr>
        <p:spPr>
          <a:xfrm>
            <a:off x="7587734" y="4309824"/>
            <a:ext cx="211693" cy="349329"/>
          </a:xfrm>
          <a:prstGeom prst="rect">
            <a:avLst/>
          </a:prstGeom>
          <a:noFill/>
          <a:ln/>
        </p:spPr>
        <p:txBody>
          <a:bodyPr wrap="none" lIns="0" tIns="0" rIns="0" bIns="0" rtlCol="0" anchor="t"/>
          <a:lstStyle/>
          <a:p>
            <a:pPr marL="0" indent="0" algn="ctr">
              <a:lnSpc>
                <a:spcPts val="2750"/>
              </a:lnSpc>
              <a:buNone/>
            </a:pPr>
            <a:r>
              <a:rPr lang="en-US" sz="2750" dirty="0">
                <a:solidFill>
                  <a:srgbClr val="746558"/>
                </a:solidFill>
                <a:latin typeface="Gelasio Semi Bold" pitchFamily="34" charset="0"/>
                <a:ea typeface="Gelasio Semi Bold" pitchFamily="34" charset="-122"/>
                <a:cs typeface="Gelasio Semi Bold" pitchFamily="34" charset="-120"/>
              </a:rPr>
              <a:t>2</a:t>
            </a:r>
            <a:endParaRPr lang="en-US" sz="2750" dirty="0"/>
          </a:p>
        </p:txBody>
      </p:sp>
      <p:sp>
        <p:nvSpPr>
          <p:cNvPr id="10" name="Text 8"/>
          <p:cNvSpPr/>
          <p:nvPr/>
        </p:nvSpPr>
        <p:spPr>
          <a:xfrm>
            <a:off x="8188285" y="4222552"/>
            <a:ext cx="2955369" cy="363855"/>
          </a:xfrm>
          <a:prstGeom prst="rect">
            <a:avLst/>
          </a:prstGeom>
          <a:noFill/>
          <a:ln/>
        </p:spPr>
        <p:txBody>
          <a:bodyPr wrap="none" lIns="0" tIns="0" rIns="0" bIns="0" rtlCol="0" anchor="t"/>
          <a:lstStyle/>
          <a:p>
            <a:pPr marL="0" indent="0">
              <a:lnSpc>
                <a:spcPts val="2850"/>
              </a:lnSpc>
              <a:buNone/>
            </a:pPr>
            <a:r>
              <a:rPr lang="en-US" sz="2250" dirty="0">
                <a:solidFill>
                  <a:srgbClr val="746558"/>
                </a:solidFill>
                <a:latin typeface="Gelasio Semi Bold" pitchFamily="34" charset="0"/>
                <a:ea typeface="Gelasio Semi Bold" pitchFamily="34" charset="-122"/>
                <a:cs typeface="Gelasio Semi Bold" pitchFamily="34" charset="-120"/>
              </a:rPr>
              <a:t>Provide Information</a:t>
            </a:r>
            <a:endParaRPr lang="en-US" sz="2250" dirty="0"/>
          </a:p>
        </p:txBody>
      </p:sp>
      <p:sp>
        <p:nvSpPr>
          <p:cNvPr id="11" name="Text 9"/>
          <p:cNvSpPr/>
          <p:nvPr/>
        </p:nvSpPr>
        <p:spPr>
          <a:xfrm>
            <a:off x="8188285" y="4726067"/>
            <a:ext cx="5627251" cy="745093"/>
          </a:xfrm>
          <a:prstGeom prst="rect">
            <a:avLst/>
          </a:prstGeom>
          <a:noFill/>
          <a:ln/>
        </p:spPr>
        <p:txBody>
          <a:bodyPr wrap="square" lIns="0" tIns="0" rIns="0" bIns="0" rtlCol="0" anchor="t"/>
          <a:lstStyle/>
          <a:p>
            <a:pPr marL="0" indent="0">
              <a:lnSpc>
                <a:spcPts val="2900"/>
              </a:lnSpc>
              <a:buNone/>
            </a:pPr>
            <a:r>
              <a:rPr lang="en-US" sz="1800" dirty="0">
                <a:solidFill>
                  <a:srgbClr val="746558"/>
                </a:solidFill>
                <a:latin typeface="Gelasio" pitchFamily="34" charset="0"/>
                <a:ea typeface="Gelasio" pitchFamily="34" charset="-122"/>
                <a:cs typeface="Gelasio" pitchFamily="34" charset="-120"/>
              </a:rPr>
              <a:t>Provide comprehensive information about the products, including prices and ingredients.</a:t>
            </a:r>
            <a:endParaRPr lang="en-US" sz="1800" dirty="0"/>
          </a:p>
        </p:txBody>
      </p:sp>
      <p:sp>
        <p:nvSpPr>
          <p:cNvPr id="12" name="Shape 10"/>
          <p:cNvSpPr/>
          <p:nvPr/>
        </p:nvSpPr>
        <p:spPr>
          <a:xfrm>
            <a:off x="814983" y="5965865"/>
            <a:ext cx="523875" cy="523875"/>
          </a:xfrm>
          <a:prstGeom prst="roundRect">
            <a:avLst>
              <a:gd name="adj" fmla="val 6668"/>
            </a:avLst>
          </a:prstGeom>
          <a:solidFill>
            <a:srgbClr val="EEE8DD"/>
          </a:solidFill>
          <a:ln/>
        </p:spPr>
      </p:sp>
      <p:sp>
        <p:nvSpPr>
          <p:cNvPr id="13" name="Text 11"/>
          <p:cNvSpPr/>
          <p:nvPr/>
        </p:nvSpPr>
        <p:spPr>
          <a:xfrm>
            <a:off x="971669" y="6053138"/>
            <a:ext cx="210503" cy="349329"/>
          </a:xfrm>
          <a:prstGeom prst="rect">
            <a:avLst/>
          </a:prstGeom>
          <a:noFill/>
          <a:ln/>
        </p:spPr>
        <p:txBody>
          <a:bodyPr wrap="none" lIns="0" tIns="0" rIns="0" bIns="0" rtlCol="0" anchor="t"/>
          <a:lstStyle/>
          <a:p>
            <a:pPr marL="0" indent="0" algn="ctr">
              <a:lnSpc>
                <a:spcPts val="2750"/>
              </a:lnSpc>
              <a:buNone/>
            </a:pPr>
            <a:r>
              <a:rPr lang="en-US" sz="2750" dirty="0">
                <a:solidFill>
                  <a:srgbClr val="746558"/>
                </a:solidFill>
                <a:latin typeface="Gelasio Semi Bold" pitchFamily="34" charset="0"/>
                <a:ea typeface="Gelasio Semi Bold" pitchFamily="34" charset="-122"/>
                <a:cs typeface="Gelasio Semi Bold" pitchFamily="34" charset="-120"/>
              </a:rPr>
              <a:t>3</a:t>
            </a:r>
            <a:endParaRPr lang="en-US" sz="2750" dirty="0"/>
          </a:p>
        </p:txBody>
      </p:sp>
      <p:sp>
        <p:nvSpPr>
          <p:cNvPr id="14" name="Text 12"/>
          <p:cNvSpPr/>
          <p:nvPr/>
        </p:nvSpPr>
        <p:spPr>
          <a:xfrm>
            <a:off x="1571625" y="5965865"/>
            <a:ext cx="4108728" cy="363855"/>
          </a:xfrm>
          <a:prstGeom prst="rect">
            <a:avLst/>
          </a:prstGeom>
          <a:noFill/>
          <a:ln/>
        </p:spPr>
        <p:txBody>
          <a:bodyPr wrap="none" lIns="0" tIns="0" rIns="0" bIns="0" rtlCol="0" anchor="t"/>
          <a:lstStyle/>
          <a:p>
            <a:pPr marL="0" indent="0">
              <a:lnSpc>
                <a:spcPts val="2850"/>
              </a:lnSpc>
              <a:buNone/>
            </a:pPr>
            <a:r>
              <a:rPr lang="en-US" sz="2250" dirty="0">
                <a:solidFill>
                  <a:srgbClr val="746558"/>
                </a:solidFill>
                <a:latin typeface="Gelasio Semi Bold" pitchFamily="34" charset="0"/>
                <a:ea typeface="Gelasio Semi Bold" pitchFamily="34" charset="-122"/>
                <a:cs typeface="Gelasio Semi Bold" pitchFamily="34" charset="-120"/>
              </a:rPr>
              <a:t>Improve Customer Outreach</a:t>
            </a:r>
            <a:endParaRPr lang="en-US" sz="2250" dirty="0"/>
          </a:p>
        </p:txBody>
      </p:sp>
      <p:sp>
        <p:nvSpPr>
          <p:cNvPr id="15" name="Text 13"/>
          <p:cNvSpPr/>
          <p:nvPr/>
        </p:nvSpPr>
        <p:spPr>
          <a:xfrm>
            <a:off x="1571625" y="6469380"/>
            <a:ext cx="5627251" cy="745093"/>
          </a:xfrm>
          <a:prstGeom prst="rect">
            <a:avLst/>
          </a:prstGeom>
          <a:noFill/>
          <a:ln/>
        </p:spPr>
        <p:txBody>
          <a:bodyPr wrap="square" lIns="0" tIns="0" rIns="0" bIns="0" rtlCol="0" anchor="t"/>
          <a:lstStyle/>
          <a:p>
            <a:pPr marL="0" indent="0">
              <a:lnSpc>
                <a:spcPts val="2900"/>
              </a:lnSpc>
              <a:buNone/>
            </a:pPr>
            <a:r>
              <a:rPr lang="en-US" sz="1800" dirty="0">
                <a:solidFill>
                  <a:srgbClr val="746558"/>
                </a:solidFill>
                <a:latin typeface="Gelasio" pitchFamily="34" charset="0"/>
                <a:ea typeface="Gelasio" pitchFamily="34" charset="-122"/>
                <a:cs typeface="Gelasio" pitchFamily="34" charset="-120"/>
              </a:rPr>
              <a:t>Improve customer outreach online by offering flexible options such as reservations or pre-orders.</a:t>
            </a:r>
            <a:endParaRPr lang="en-US" sz="1800" dirty="0"/>
          </a:p>
        </p:txBody>
      </p:sp>
      <p:sp>
        <p:nvSpPr>
          <p:cNvPr id="16" name="Shape 14"/>
          <p:cNvSpPr/>
          <p:nvPr/>
        </p:nvSpPr>
        <p:spPr>
          <a:xfrm>
            <a:off x="7431643" y="5965865"/>
            <a:ext cx="523875" cy="523875"/>
          </a:xfrm>
          <a:prstGeom prst="roundRect">
            <a:avLst>
              <a:gd name="adj" fmla="val 6668"/>
            </a:avLst>
          </a:prstGeom>
          <a:solidFill>
            <a:srgbClr val="EEE8DD"/>
          </a:solidFill>
          <a:ln/>
        </p:spPr>
      </p:sp>
      <p:sp>
        <p:nvSpPr>
          <p:cNvPr id="17" name="Text 15"/>
          <p:cNvSpPr/>
          <p:nvPr/>
        </p:nvSpPr>
        <p:spPr>
          <a:xfrm>
            <a:off x="7584638" y="6053138"/>
            <a:ext cx="217765" cy="349329"/>
          </a:xfrm>
          <a:prstGeom prst="rect">
            <a:avLst/>
          </a:prstGeom>
          <a:noFill/>
          <a:ln/>
        </p:spPr>
        <p:txBody>
          <a:bodyPr wrap="none" lIns="0" tIns="0" rIns="0" bIns="0" rtlCol="0" anchor="t"/>
          <a:lstStyle/>
          <a:p>
            <a:pPr marL="0" indent="0" algn="ctr">
              <a:lnSpc>
                <a:spcPts val="2750"/>
              </a:lnSpc>
              <a:buNone/>
            </a:pPr>
            <a:r>
              <a:rPr lang="en-US" sz="2750" dirty="0">
                <a:solidFill>
                  <a:srgbClr val="746558"/>
                </a:solidFill>
                <a:latin typeface="Gelasio Semi Bold" pitchFamily="34" charset="0"/>
                <a:ea typeface="Gelasio Semi Bold" pitchFamily="34" charset="-122"/>
                <a:cs typeface="Gelasio Semi Bold" pitchFamily="34" charset="-120"/>
              </a:rPr>
              <a:t>4</a:t>
            </a:r>
            <a:endParaRPr lang="en-US" sz="2750" dirty="0"/>
          </a:p>
        </p:txBody>
      </p:sp>
      <p:sp>
        <p:nvSpPr>
          <p:cNvPr id="18" name="Text 16"/>
          <p:cNvSpPr/>
          <p:nvPr/>
        </p:nvSpPr>
        <p:spPr>
          <a:xfrm>
            <a:off x="8188285" y="5965865"/>
            <a:ext cx="4210288" cy="363855"/>
          </a:xfrm>
          <a:prstGeom prst="rect">
            <a:avLst/>
          </a:prstGeom>
          <a:noFill/>
          <a:ln/>
        </p:spPr>
        <p:txBody>
          <a:bodyPr wrap="none" lIns="0" tIns="0" rIns="0" bIns="0" rtlCol="0" anchor="t"/>
          <a:lstStyle/>
          <a:p>
            <a:pPr marL="0" indent="0">
              <a:lnSpc>
                <a:spcPts val="2850"/>
              </a:lnSpc>
              <a:buNone/>
            </a:pPr>
            <a:r>
              <a:rPr lang="en-US" sz="2250" dirty="0">
                <a:solidFill>
                  <a:srgbClr val="746558"/>
                </a:solidFill>
                <a:latin typeface="Gelasio Semi Bold" pitchFamily="34" charset="0"/>
                <a:ea typeface="Gelasio Semi Bold" pitchFamily="34" charset="-122"/>
                <a:cs typeface="Gelasio Semi Bold" pitchFamily="34" charset="-120"/>
              </a:rPr>
              <a:t>Deliver Easy-to-Use Interface</a:t>
            </a:r>
            <a:endParaRPr lang="en-US" sz="2250" dirty="0"/>
          </a:p>
        </p:txBody>
      </p:sp>
      <p:sp>
        <p:nvSpPr>
          <p:cNvPr id="19" name="Text 17"/>
          <p:cNvSpPr/>
          <p:nvPr/>
        </p:nvSpPr>
        <p:spPr>
          <a:xfrm>
            <a:off x="8188285" y="6469380"/>
            <a:ext cx="5627251" cy="1117640"/>
          </a:xfrm>
          <a:prstGeom prst="rect">
            <a:avLst/>
          </a:prstGeom>
          <a:noFill/>
          <a:ln/>
        </p:spPr>
        <p:txBody>
          <a:bodyPr wrap="square" lIns="0" tIns="0" rIns="0" bIns="0" rtlCol="0" anchor="t"/>
          <a:lstStyle/>
          <a:p>
            <a:pPr marL="0" indent="0">
              <a:lnSpc>
                <a:spcPts val="2900"/>
              </a:lnSpc>
              <a:buNone/>
            </a:pPr>
            <a:r>
              <a:rPr lang="en-US" sz="1800" dirty="0">
                <a:solidFill>
                  <a:srgbClr val="746558"/>
                </a:solidFill>
                <a:latin typeface="Gelasio" pitchFamily="34" charset="0"/>
                <a:ea typeface="Gelasio" pitchFamily="34" charset="-122"/>
                <a:cs typeface="Gelasio" pitchFamily="34" charset="-120"/>
              </a:rPr>
              <a:t>Deliver an easy-to-use interface that caters to all age groups, boosting customer loyalty and attracting new clients.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564362"/>
            <a:ext cx="12122348" cy="771525"/>
          </a:xfrm>
          <a:prstGeom prst="rect">
            <a:avLst/>
          </a:prstGeom>
          <a:noFill/>
          <a:ln/>
        </p:spPr>
        <p:txBody>
          <a:bodyPr wrap="none" lIns="0" tIns="0" rIns="0" bIns="0" rtlCol="0" anchor="t"/>
          <a:lstStyle/>
          <a:p>
            <a:pPr marL="0" indent="0">
              <a:lnSpc>
                <a:spcPts val="6050"/>
              </a:lnSpc>
              <a:buNone/>
            </a:pPr>
            <a:r>
              <a:rPr lang="en-US" sz="4850" dirty="0">
                <a:solidFill>
                  <a:srgbClr val="484237"/>
                </a:solidFill>
                <a:latin typeface="Gelasio Semi Bold" pitchFamily="34" charset="0"/>
                <a:ea typeface="Gelasio Semi Bold" pitchFamily="34" charset="-122"/>
                <a:cs typeface="Gelasio Semi Bold" pitchFamily="34" charset="-120"/>
              </a:rPr>
              <a:t>Target Audience and Technologies Used</a:t>
            </a:r>
            <a:endParaRPr lang="en-US" sz="4850" dirty="0"/>
          </a:p>
        </p:txBody>
      </p:sp>
      <p:sp>
        <p:nvSpPr>
          <p:cNvPr id="3" name="Text 1"/>
          <p:cNvSpPr/>
          <p:nvPr/>
        </p:nvSpPr>
        <p:spPr>
          <a:xfrm>
            <a:off x="864037" y="295298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484237"/>
                </a:solidFill>
                <a:latin typeface="Gelasio Semi Bold" pitchFamily="34" charset="0"/>
                <a:ea typeface="Gelasio Semi Bold" pitchFamily="34" charset="-122"/>
                <a:cs typeface="Gelasio Semi Bold" pitchFamily="34" charset="-120"/>
              </a:rPr>
              <a:t>Target Audience</a:t>
            </a:r>
            <a:endParaRPr lang="en-US" sz="2400" dirty="0"/>
          </a:p>
        </p:txBody>
      </p:sp>
      <p:sp>
        <p:nvSpPr>
          <p:cNvPr id="4" name="Text 2"/>
          <p:cNvSpPr/>
          <p:nvPr/>
        </p:nvSpPr>
        <p:spPr>
          <a:xfrm>
            <a:off x="1258967" y="3585567"/>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Existing bakery customers</a:t>
            </a:r>
            <a:endParaRPr lang="en-US" sz="1900" dirty="0"/>
          </a:p>
        </p:txBody>
      </p:sp>
      <p:sp>
        <p:nvSpPr>
          <p:cNvPr id="5" name="Text 3"/>
          <p:cNvSpPr/>
          <p:nvPr/>
        </p:nvSpPr>
        <p:spPr>
          <a:xfrm>
            <a:off x="1258967" y="4066937"/>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New customers</a:t>
            </a:r>
            <a:endParaRPr lang="en-US" sz="1900" dirty="0"/>
          </a:p>
        </p:txBody>
      </p:sp>
      <p:sp>
        <p:nvSpPr>
          <p:cNvPr id="6" name="Text 4"/>
          <p:cNvSpPr/>
          <p:nvPr/>
        </p:nvSpPr>
        <p:spPr>
          <a:xfrm>
            <a:off x="1258967" y="4548307"/>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Families and individuals</a:t>
            </a:r>
            <a:endParaRPr lang="en-US" sz="1900" dirty="0"/>
          </a:p>
        </p:txBody>
      </p:sp>
      <p:sp>
        <p:nvSpPr>
          <p:cNvPr id="7" name="Text 5"/>
          <p:cNvSpPr/>
          <p:nvPr/>
        </p:nvSpPr>
        <p:spPr>
          <a:xfrm>
            <a:off x="1258967" y="5029676"/>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Business owners</a:t>
            </a:r>
            <a:endParaRPr lang="en-US" sz="1900" dirty="0"/>
          </a:p>
        </p:txBody>
      </p:sp>
      <p:sp>
        <p:nvSpPr>
          <p:cNvPr id="8" name="Text 6"/>
          <p:cNvSpPr/>
          <p:nvPr/>
        </p:nvSpPr>
        <p:spPr>
          <a:xfrm>
            <a:off x="7623929" y="295298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484237"/>
                </a:solidFill>
                <a:latin typeface="Gelasio Semi Bold" pitchFamily="34" charset="0"/>
                <a:ea typeface="Gelasio Semi Bold" pitchFamily="34" charset="-122"/>
                <a:cs typeface="Gelasio Semi Bold" pitchFamily="34" charset="-120"/>
              </a:rPr>
              <a:t>Technologies Used</a:t>
            </a:r>
            <a:endParaRPr lang="en-US" sz="2400" dirty="0"/>
          </a:p>
        </p:txBody>
      </p:sp>
      <p:sp>
        <p:nvSpPr>
          <p:cNvPr id="9" name="Text 7"/>
          <p:cNvSpPr/>
          <p:nvPr/>
        </p:nvSpPr>
        <p:spPr>
          <a:xfrm>
            <a:off x="8018859" y="3585567"/>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HTML</a:t>
            </a:r>
            <a:endParaRPr lang="en-US" sz="1900" dirty="0"/>
          </a:p>
        </p:txBody>
      </p:sp>
      <p:sp>
        <p:nvSpPr>
          <p:cNvPr id="10" name="Text 8"/>
          <p:cNvSpPr/>
          <p:nvPr/>
        </p:nvSpPr>
        <p:spPr>
          <a:xfrm>
            <a:off x="8018859" y="4066937"/>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SASS</a:t>
            </a:r>
            <a:endParaRPr lang="en-US" sz="1900" dirty="0"/>
          </a:p>
        </p:txBody>
      </p:sp>
      <p:sp>
        <p:nvSpPr>
          <p:cNvPr id="11" name="Text 9"/>
          <p:cNvSpPr/>
          <p:nvPr/>
        </p:nvSpPr>
        <p:spPr>
          <a:xfrm>
            <a:off x="8018859" y="4548307"/>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TypeScript</a:t>
            </a:r>
            <a:endParaRPr lang="en-US" sz="1900" dirty="0"/>
          </a:p>
        </p:txBody>
      </p:sp>
      <p:sp>
        <p:nvSpPr>
          <p:cNvPr id="12" name="Text 10"/>
          <p:cNvSpPr/>
          <p:nvPr/>
        </p:nvSpPr>
        <p:spPr>
          <a:xfrm>
            <a:off x="8018859" y="5029676"/>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Angular</a:t>
            </a:r>
            <a:endParaRPr lang="en-US" sz="1900" dirty="0"/>
          </a:p>
        </p:txBody>
      </p:sp>
      <p:sp>
        <p:nvSpPr>
          <p:cNvPr id="13" name="Text 11"/>
          <p:cNvSpPr/>
          <p:nvPr/>
        </p:nvSpPr>
        <p:spPr>
          <a:xfrm>
            <a:off x="8018859" y="5511046"/>
            <a:ext cx="575512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Arrays for data storage</a:t>
            </a:r>
            <a:endParaRPr lang="en-US" sz="1900" dirty="0"/>
          </a:p>
        </p:txBody>
      </p:sp>
      <p:sp>
        <p:nvSpPr>
          <p:cNvPr id="14" name="Text 12"/>
          <p:cNvSpPr/>
          <p:nvPr/>
        </p:nvSpPr>
        <p:spPr>
          <a:xfrm>
            <a:off x="864037" y="6270069"/>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This combination of technologies ensures that the website is fast, user-friendly, and provides a smooth user experience</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8194" y="619720"/>
            <a:ext cx="7323653" cy="703778"/>
          </a:xfrm>
          <a:prstGeom prst="rect">
            <a:avLst/>
          </a:prstGeom>
          <a:noFill/>
          <a:ln/>
        </p:spPr>
        <p:txBody>
          <a:bodyPr wrap="none" lIns="0" tIns="0" rIns="0" bIns="0" rtlCol="0" anchor="t"/>
          <a:lstStyle/>
          <a:p>
            <a:pPr marL="0" indent="0">
              <a:lnSpc>
                <a:spcPts val="5500"/>
              </a:lnSpc>
              <a:buNone/>
            </a:pPr>
            <a:r>
              <a:rPr lang="en-US" sz="4400" dirty="0">
                <a:solidFill>
                  <a:srgbClr val="484237"/>
                </a:solidFill>
                <a:latin typeface="Gelasio Semi Bold" pitchFamily="34" charset="0"/>
                <a:ea typeface="Gelasio Semi Bold" pitchFamily="34" charset="-122"/>
                <a:cs typeface="Gelasio Semi Bold" pitchFamily="34" charset="-120"/>
              </a:rPr>
              <a:t>Interface Design Overview</a:t>
            </a:r>
            <a:endParaRPr lang="en-US" sz="4400" dirty="0"/>
          </a:p>
        </p:txBody>
      </p:sp>
      <p:sp>
        <p:nvSpPr>
          <p:cNvPr id="3" name="Text 1"/>
          <p:cNvSpPr/>
          <p:nvPr/>
        </p:nvSpPr>
        <p:spPr>
          <a:xfrm>
            <a:off x="788194" y="1773793"/>
            <a:ext cx="13054013" cy="720328"/>
          </a:xfrm>
          <a:prstGeom prst="rect">
            <a:avLst/>
          </a:prstGeom>
          <a:noFill/>
          <a:ln/>
        </p:spPr>
        <p:txBody>
          <a:bodyPr wrap="square" lIns="0" tIns="0" rIns="0" bIns="0" rtlCol="0" anchor="t"/>
          <a:lstStyle/>
          <a:p>
            <a:pPr marL="0" indent="0">
              <a:lnSpc>
                <a:spcPts val="2800"/>
              </a:lnSpc>
              <a:buNone/>
            </a:pPr>
            <a:r>
              <a:rPr lang="en-US" sz="1750" dirty="0">
                <a:solidFill>
                  <a:srgbClr val="746558"/>
                </a:solidFill>
                <a:latin typeface="Gelasio" pitchFamily="34" charset="0"/>
                <a:ea typeface="Gelasio" pitchFamily="34" charset="-122"/>
                <a:cs typeface="Gelasio" pitchFamily="34" charset="-120"/>
              </a:rPr>
              <a:t>The bakery website features a user-friendly and visually appealing interface, focusing on an enhanced user experience (UX) and easy information access. Key pages include:</a:t>
            </a:r>
            <a:endParaRPr lang="en-US" sz="1750" dirty="0"/>
          </a:p>
        </p:txBody>
      </p:sp>
      <p:sp>
        <p:nvSpPr>
          <p:cNvPr id="4" name="Text 2"/>
          <p:cNvSpPr/>
          <p:nvPr/>
        </p:nvSpPr>
        <p:spPr>
          <a:xfrm>
            <a:off x="1148477" y="2747367"/>
            <a:ext cx="12693729" cy="360164"/>
          </a:xfrm>
          <a:prstGeom prst="rect">
            <a:avLst/>
          </a:prstGeom>
          <a:noFill/>
          <a:ln/>
        </p:spPr>
        <p:txBody>
          <a:bodyPr wrap="none" lIns="0" tIns="0" rIns="0" bIns="0" rtlCol="0" anchor="t"/>
          <a:lstStyle/>
          <a:p>
            <a:pPr marL="342900" indent="-342900" algn="l">
              <a:lnSpc>
                <a:spcPts val="2800"/>
              </a:lnSpc>
              <a:buSzPct val="100000"/>
              <a:buFont typeface="+mj-lt"/>
              <a:buAutoNum type="arabicPeriod"/>
            </a:pPr>
            <a:r>
              <a:rPr lang="en-US" sz="1750" dirty="0">
                <a:solidFill>
                  <a:srgbClr val="746558"/>
                </a:solidFill>
                <a:latin typeface="Gelasio" pitchFamily="34" charset="0"/>
                <a:ea typeface="Gelasio" pitchFamily="34" charset="-122"/>
                <a:cs typeface="Gelasio" pitchFamily="34" charset="-120"/>
              </a:rPr>
              <a:t>Login Page Design</a:t>
            </a:r>
            <a:endParaRPr lang="en-US" sz="1750" dirty="0"/>
          </a:p>
        </p:txBody>
      </p:sp>
      <p:sp>
        <p:nvSpPr>
          <p:cNvPr id="5" name="Text 3"/>
          <p:cNvSpPr/>
          <p:nvPr/>
        </p:nvSpPr>
        <p:spPr>
          <a:xfrm>
            <a:off x="1148477" y="3186351"/>
            <a:ext cx="12693729" cy="360164"/>
          </a:xfrm>
          <a:prstGeom prst="rect">
            <a:avLst/>
          </a:prstGeom>
          <a:noFill/>
          <a:ln/>
        </p:spPr>
        <p:txBody>
          <a:bodyPr wrap="none" lIns="0" tIns="0" rIns="0" bIns="0" rtlCol="0" anchor="t"/>
          <a:lstStyle/>
          <a:p>
            <a:pPr marL="342900" indent="-342900" algn="l">
              <a:lnSpc>
                <a:spcPts val="2800"/>
              </a:lnSpc>
              <a:buSzPct val="100000"/>
              <a:buFont typeface="+mj-lt"/>
              <a:buAutoNum type="arabicPeriod" startAt="2"/>
            </a:pPr>
            <a:r>
              <a:rPr lang="en-US" sz="1750" dirty="0">
                <a:solidFill>
                  <a:srgbClr val="746558"/>
                </a:solidFill>
                <a:latin typeface="Gelasio" pitchFamily="34" charset="0"/>
                <a:ea typeface="Gelasio" pitchFamily="34" charset="-122"/>
                <a:cs typeface="Gelasio" pitchFamily="34" charset="-120"/>
              </a:rPr>
              <a:t>Home Page</a:t>
            </a:r>
            <a:endParaRPr lang="en-US" sz="1750" dirty="0"/>
          </a:p>
        </p:txBody>
      </p:sp>
      <p:sp>
        <p:nvSpPr>
          <p:cNvPr id="6" name="Text 4"/>
          <p:cNvSpPr/>
          <p:nvPr/>
        </p:nvSpPr>
        <p:spPr>
          <a:xfrm>
            <a:off x="1148477" y="3625334"/>
            <a:ext cx="12693729" cy="360164"/>
          </a:xfrm>
          <a:prstGeom prst="rect">
            <a:avLst/>
          </a:prstGeom>
          <a:noFill/>
          <a:ln/>
        </p:spPr>
        <p:txBody>
          <a:bodyPr wrap="none" lIns="0" tIns="0" rIns="0" bIns="0" rtlCol="0" anchor="t"/>
          <a:lstStyle/>
          <a:p>
            <a:pPr marL="342900" indent="-342900" algn="l">
              <a:lnSpc>
                <a:spcPts val="2800"/>
              </a:lnSpc>
              <a:buSzPct val="100000"/>
              <a:buFont typeface="+mj-lt"/>
              <a:buAutoNum type="arabicPeriod" startAt="3"/>
            </a:pPr>
            <a:r>
              <a:rPr lang="en-US" sz="1750" dirty="0">
                <a:solidFill>
                  <a:srgbClr val="746558"/>
                </a:solidFill>
                <a:latin typeface="Gelasio" pitchFamily="34" charset="0"/>
                <a:ea typeface="Gelasio" pitchFamily="34" charset="-122"/>
                <a:cs typeface="Gelasio" pitchFamily="34" charset="-120"/>
              </a:rPr>
              <a:t>Products Page</a:t>
            </a:r>
            <a:endParaRPr lang="en-US" sz="1750" dirty="0"/>
          </a:p>
        </p:txBody>
      </p:sp>
      <p:sp>
        <p:nvSpPr>
          <p:cNvPr id="7" name="Text 5"/>
          <p:cNvSpPr/>
          <p:nvPr/>
        </p:nvSpPr>
        <p:spPr>
          <a:xfrm>
            <a:off x="1148477" y="4064318"/>
            <a:ext cx="12693729" cy="360164"/>
          </a:xfrm>
          <a:prstGeom prst="rect">
            <a:avLst/>
          </a:prstGeom>
          <a:noFill/>
          <a:ln/>
        </p:spPr>
        <p:txBody>
          <a:bodyPr wrap="none" lIns="0" tIns="0" rIns="0" bIns="0" rtlCol="0" anchor="t"/>
          <a:lstStyle/>
          <a:p>
            <a:pPr marL="342900" indent="-342900" algn="l">
              <a:lnSpc>
                <a:spcPts val="2800"/>
              </a:lnSpc>
              <a:buSzPct val="100000"/>
              <a:buFont typeface="+mj-lt"/>
              <a:buAutoNum type="arabicPeriod" startAt="4"/>
            </a:pPr>
            <a:r>
              <a:rPr lang="en-US" sz="1750" dirty="0">
                <a:solidFill>
                  <a:srgbClr val="746558"/>
                </a:solidFill>
                <a:latin typeface="Gelasio" pitchFamily="34" charset="0"/>
                <a:ea typeface="Gelasio" pitchFamily="34" charset="-122"/>
                <a:cs typeface="Gelasio" pitchFamily="34" charset="-120"/>
              </a:rPr>
              <a:t>Offers Page</a:t>
            </a:r>
            <a:endParaRPr lang="en-US" sz="1750" dirty="0"/>
          </a:p>
        </p:txBody>
      </p:sp>
      <p:sp>
        <p:nvSpPr>
          <p:cNvPr id="8" name="Text 6"/>
          <p:cNvSpPr/>
          <p:nvPr/>
        </p:nvSpPr>
        <p:spPr>
          <a:xfrm>
            <a:off x="1148477" y="4503301"/>
            <a:ext cx="12693729" cy="360164"/>
          </a:xfrm>
          <a:prstGeom prst="rect">
            <a:avLst/>
          </a:prstGeom>
          <a:noFill/>
          <a:ln/>
        </p:spPr>
        <p:txBody>
          <a:bodyPr wrap="none" lIns="0" tIns="0" rIns="0" bIns="0" rtlCol="0" anchor="t"/>
          <a:lstStyle/>
          <a:p>
            <a:pPr marL="342900" indent="-342900" algn="l">
              <a:lnSpc>
                <a:spcPts val="2800"/>
              </a:lnSpc>
              <a:buSzPct val="100000"/>
              <a:buFont typeface="+mj-lt"/>
              <a:buAutoNum type="arabicPeriod" startAt="5"/>
            </a:pPr>
            <a:r>
              <a:rPr lang="en-US" sz="1750" dirty="0">
                <a:solidFill>
                  <a:srgbClr val="746558"/>
                </a:solidFill>
                <a:latin typeface="Gelasio" pitchFamily="34" charset="0"/>
                <a:ea typeface="Gelasio" pitchFamily="34" charset="-122"/>
                <a:cs typeface="Gelasio" pitchFamily="34" charset="-120"/>
              </a:rPr>
              <a:t>About Us Page</a:t>
            </a:r>
            <a:endParaRPr lang="en-US" sz="1750" dirty="0"/>
          </a:p>
        </p:txBody>
      </p:sp>
      <p:sp>
        <p:nvSpPr>
          <p:cNvPr id="9" name="Text 7"/>
          <p:cNvSpPr/>
          <p:nvPr/>
        </p:nvSpPr>
        <p:spPr>
          <a:xfrm>
            <a:off x="1148477" y="4942284"/>
            <a:ext cx="12693729" cy="360164"/>
          </a:xfrm>
          <a:prstGeom prst="rect">
            <a:avLst/>
          </a:prstGeom>
          <a:noFill/>
          <a:ln/>
        </p:spPr>
        <p:txBody>
          <a:bodyPr wrap="none" lIns="0" tIns="0" rIns="0" bIns="0" rtlCol="0" anchor="t"/>
          <a:lstStyle/>
          <a:p>
            <a:pPr marL="342900" indent="-342900" algn="l">
              <a:lnSpc>
                <a:spcPts val="2800"/>
              </a:lnSpc>
              <a:buSzPct val="100000"/>
              <a:buFont typeface="+mj-lt"/>
              <a:buAutoNum type="arabicPeriod" startAt="6"/>
            </a:pPr>
            <a:r>
              <a:rPr lang="en-US" sz="1750" dirty="0">
                <a:solidFill>
                  <a:srgbClr val="746558"/>
                </a:solidFill>
                <a:latin typeface="Gelasio" pitchFamily="34" charset="0"/>
                <a:ea typeface="Gelasio" pitchFamily="34" charset="-122"/>
                <a:cs typeface="Gelasio" pitchFamily="34" charset="-120"/>
              </a:rPr>
              <a:t>Contact Page</a:t>
            </a:r>
            <a:endParaRPr lang="en-US" sz="1750" dirty="0"/>
          </a:p>
        </p:txBody>
      </p:sp>
      <p:sp>
        <p:nvSpPr>
          <p:cNvPr id="10" name="Text 8"/>
          <p:cNvSpPr/>
          <p:nvPr/>
        </p:nvSpPr>
        <p:spPr>
          <a:xfrm>
            <a:off x="788194" y="5555694"/>
            <a:ext cx="13054013" cy="720328"/>
          </a:xfrm>
          <a:prstGeom prst="rect">
            <a:avLst/>
          </a:prstGeom>
          <a:noFill/>
          <a:ln/>
        </p:spPr>
        <p:txBody>
          <a:bodyPr wrap="square" lIns="0" tIns="0" rIns="0" bIns="0" rtlCol="0" anchor="t"/>
          <a:lstStyle/>
          <a:p>
            <a:pPr marL="0" indent="0">
              <a:lnSpc>
                <a:spcPts val="2800"/>
              </a:lnSpc>
              <a:buNone/>
            </a:pPr>
            <a:r>
              <a:rPr lang="en-US" sz="1750" dirty="0">
                <a:solidFill>
                  <a:srgbClr val="746558"/>
                </a:solidFill>
                <a:latin typeface="Gelasio" pitchFamily="34" charset="0"/>
                <a:ea typeface="Gelasio" pitchFamily="34" charset="-122"/>
                <a:cs typeface="Gelasio" pitchFamily="34" charset="-120"/>
              </a:rPr>
              <a:t>The design is optimized for seamless performance across devices, featuring an interactive interface powered by JavaScript for a dynamic browsing experience</a:t>
            </a:r>
            <a:endParaRPr lang="en-US" sz="1750" dirty="0"/>
          </a:p>
        </p:txBody>
      </p:sp>
      <p:sp>
        <p:nvSpPr>
          <p:cNvPr id="11" name="Text 9"/>
          <p:cNvSpPr/>
          <p:nvPr/>
        </p:nvSpPr>
        <p:spPr>
          <a:xfrm>
            <a:off x="788194" y="6529268"/>
            <a:ext cx="13054013" cy="1080492"/>
          </a:xfrm>
          <a:prstGeom prst="rect">
            <a:avLst/>
          </a:prstGeom>
          <a:noFill/>
          <a:ln/>
        </p:spPr>
        <p:txBody>
          <a:bodyPr wrap="square" lIns="0" tIns="0" rIns="0" bIns="0" rtlCol="0" anchor="t"/>
          <a:lstStyle/>
          <a:p>
            <a:pPr marL="0" indent="0">
              <a:lnSpc>
                <a:spcPts val="2800"/>
              </a:lnSpc>
              <a:buNone/>
            </a:pPr>
            <a:r>
              <a:rPr lang="en-US" sz="1750" dirty="0">
                <a:solidFill>
                  <a:srgbClr val="746558"/>
                </a:solidFill>
                <a:latin typeface="Gelasio" pitchFamily="34" charset="0"/>
                <a:ea typeface="Gelasio" pitchFamily="34" charset="-122"/>
                <a:cs typeface="Gelasio" pitchFamily="34" charset="-120"/>
              </a:rPr>
              <a:t>Colors and Layout: Warm colors like shades of brown and beige are used for the background and buttons, reflecting the bakery's cozy and welcoming atmosphere. The page is responsive, ensuring that the content displays consistently across various devices, enhancing the user experience on both desktops and mobile devices.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254085"/>
            <a:ext cx="8903613" cy="771525"/>
          </a:xfrm>
          <a:prstGeom prst="rect">
            <a:avLst/>
          </a:prstGeom>
          <a:noFill/>
          <a:ln/>
        </p:spPr>
        <p:txBody>
          <a:bodyPr wrap="none" lIns="0" tIns="0" rIns="0" bIns="0" rtlCol="0" anchor="t"/>
          <a:lstStyle/>
          <a:p>
            <a:pPr marL="0" indent="0">
              <a:lnSpc>
                <a:spcPts val="6050"/>
              </a:lnSpc>
              <a:buNone/>
            </a:pPr>
            <a:r>
              <a:rPr lang="en-US" sz="4850" dirty="0">
                <a:solidFill>
                  <a:srgbClr val="484237"/>
                </a:solidFill>
                <a:latin typeface="Gelasio Semi Bold" pitchFamily="34" charset="0"/>
                <a:ea typeface="Gelasio Semi Bold" pitchFamily="34" charset="-122"/>
                <a:cs typeface="Gelasio Semi Bold" pitchFamily="34" charset="-120"/>
              </a:rPr>
              <a:t>Login and Home Page Design</a:t>
            </a:r>
            <a:endParaRPr lang="en-US" sz="4850" dirty="0"/>
          </a:p>
        </p:txBody>
      </p:sp>
      <p:sp>
        <p:nvSpPr>
          <p:cNvPr id="3" name="Text 1"/>
          <p:cNvSpPr/>
          <p:nvPr/>
        </p:nvSpPr>
        <p:spPr>
          <a:xfrm>
            <a:off x="864037" y="2519363"/>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The login page features a simple and clear design, using warm, inviting colors that align with the bakery's brand identity. The elements are thoughtfully arranged to enhance the user experience and make site interaction easy. Key elements include the header logo, social media links, login and register buttons, and a centered login form.</a:t>
            </a:r>
            <a:endParaRPr lang="en-US" sz="1900" dirty="0"/>
          </a:p>
        </p:txBody>
      </p:sp>
      <p:sp>
        <p:nvSpPr>
          <p:cNvPr id="4" name="Text 2"/>
          <p:cNvSpPr/>
          <p:nvPr/>
        </p:nvSpPr>
        <p:spPr>
          <a:xfrm>
            <a:off x="864037" y="3982164"/>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The home page represents the interface of the "Bakery House" website. It includes:</a:t>
            </a:r>
            <a:endParaRPr lang="en-US" sz="1900" dirty="0"/>
          </a:p>
        </p:txBody>
      </p:sp>
      <p:sp>
        <p:nvSpPr>
          <p:cNvPr id="5" name="Text 3"/>
          <p:cNvSpPr/>
          <p:nvPr/>
        </p:nvSpPr>
        <p:spPr>
          <a:xfrm>
            <a:off x="1258967" y="4654868"/>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Header Section with logo, navigation menu, and user account area</a:t>
            </a:r>
            <a:endParaRPr lang="en-US" sz="1900" dirty="0"/>
          </a:p>
        </p:txBody>
      </p:sp>
      <p:sp>
        <p:nvSpPr>
          <p:cNvPr id="6" name="Text 4"/>
          <p:cNvSpPr/>
          <p:nvPr/>
        </p:nvSpPr>
        <p:spPr>
          <a:xfrm>
            <a:off x="1258967" y="5136237"/>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Hero Section with background image, main heading, tagline, and call-to-action buttons</a:t>
            </a:r>
            <a:endParaRPr lang="en-US" sz="1900" dirty="0"/>
          </a:p>
        </p:txBody>
      </p:sp>
      <p:sp>
        <p:nvSpPr>
          <p:cNvPr id="7" name="Text 5"/>
          <p:cNvSpPr/>
          <p:nvPr/>
        </p:nvSpPr>
        <p:spPr>
          <a:xfrm>
            <a:off x="1258967" y="5617607"/>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"Delicious Baking" Section highlighting key services and benefits</a:t>
            </a:r>
            <a:endParaRPr lang="en-US" sz="1900" dirty="0"/>
          </a:p>
        </p:txBody>
      </p:sp>
      <p:sp>
        <p:nvSpPr>
          <p:cNvPr id="8" name="Text 6"/>
          <p:cNvSpPr/>
          <p:nvPr/>
        </p:nvSpPr>
        <p:spPr>
          <a:xfrm>
            <a:off x="1258967" y="6098977"/>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"Our Categories" Section displaying main product categories</a:t>
            </a:r>
            <a:endParaRPr lang="en-US" sz="1900" dirty="0"/>
          </a:p>
        </p:txBody>
      </p:sp>
      <p:sp>
        <p:nvSpPr>
          <p:cNvPr id="9" name="Text 7"/>
          <p:cNvSpPr/>
          <p:nvPr/>
        </p:nvSpPr>
        <p:spPr>
          <a:xfrm>
            <a:off x="1258967" y="6580346"/>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"Our Featured Products" Section with a product carousel</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4500" y="600670"/>
            <a:ext cx="8516422" cy="682585"/>
          </a:xfrm>
          <a:prstGeom prst="rect">
            <a:avLst/>
          </a:prstGeom>
          <a:noFill/>
          <a:ln/>
        </p:spPr>
        <p:txBody>
          <a:bodyPr wrap="none" lIns="0" tIns="0" rIns="0" bIns="0" rtlCol="0" anchor="t"/>
          <a:lstStyle/>
          <a:p>
            <a:pPr marL="0" indent="0">
              <a:lnSpc>
                <a:spcPts val="5350"/>
              </a:lnSpc>
              <a:buNone/>
            </a:pPr>
            <a:r>
              <a:rPr lang="en-US" sz="4300" dirty="0">
                <a:solidFill>
                  <a:srgbClr val="484237"/>
                </a:solidFill>
                <a:latin typeface="Gelasio Semi Bold" pitchFamily="34" charset="0"/>
                <a:ea typeface="Gelasio Semi Bold" pitchFamily="34" charset="-122"/>
                <a:cs typeface="Gelasio Semi Bold" pitchFamily="34" charset="-120"/>
              </a:rPr>
              <a:t>Product and Offers Page Design</a:t>
            </a:r>
            <a:endParaRPr lang="en-US" sz="4300" dirty="0"/>
          </a:p>
        </p:txBody>
      </p:sp>
      <p:pic>
        <p:nvPicPr>
          <p:cNvPr id="3" name="Image 0" descr="preencoded.png"/>
          <p:cNvPicPr>
            <a:picLocks noChangeAspect="1"/>
          </p:cNvPicPr>
          <p:nvPr/>
        </p:nvPicPr>
        <p:blipFill>
          <a:blip r:embed="rId3"/>
          <a:stretch>
            <a:fillRect/>
          </a:stretch>
        </p:blipFill>
        <p:spPr>
          <a:xfrm>
            <a:off x="764500" y="1720096"/>
            <a:ext cx="6386870" cy="3947279"/>
          </a:xfrm>
          <a:prstGeom prst="rect">
            <a:avLst/>
          </a:prstGeom>
        </p:spPr>
      </p:pic>
      <p:sp>
        <p:nvSpPr>
          <p:cNvPr id="4" name="Text 1"/>
          <p:cNvSpPr/>
          <p:nvPr/>
        </p:nvSpPr>
        <p:spPr>
          <a:xfrm>
            <a:off x="764500" y="5940385"/>
            <a:ext cx="2730698" cy="341352"/>
          </a:xfrm>
          <a:prstGeom prst="rect">
            <a:avLst/>
          </a:prstGeom>
          <a:noFill/>
          <a:ln/>
        </p:spPr>
        <p:txBody>
          <a:bodyPr wrap="none" lIns="0" tIns="0" rIns="0" bIns="0" rtlCol="0" anchor="t"/>
          <a:lstStyle/>
          <a:p>
            <a:pPr marL="0" indent="0" algn="l">
              <a:lnSpc>
                <a:spcPts val="2650"/>
              </a:lnSpc>
              <a:buNone/>
            </a:pPr>
            <a:r>
              <a:rPr lang="en-US" sz="2150" dirty="0">
                <a:solidFill>
                  <a:srgbClr val="746558"/>
                </a:solidFill>
                <a:latin typeface="Gelasio Semi Bold" pitchFamily="34" charset="0"/>
                <a:ea typeface="Gelasio Semi Bold" pitchFamily="34" charset="-122"/>
                <a:cs typeface="Gelasio Semi Bold" pitchFamily="34" charset="-120"/>
              </a:rPr>
              <a:t>Product Page</a:t>
            </a:r>
            <a:endParaRPr lang="en-US" sz="2150" dirty="0"/>
          </a:p>
        </p:txBody>
      </p:sp>
      <p:sp>
        <p:nvSpPr>
          <p:cNvPr id="5" name="Text 2"/>
          <p:cNvSpPr/>
          <p:nvPr/>
        </p:nvSpPr>
        <p:spPr>
          <a:xfrm>
            <a:off x="764500" y="6412706"/>
            <a:ext cx="6386870" cy="1398270"/>
          </a:xfrm>
          <a:prstGeom prst="rect">
            <a:avLst/>
          </a:prstGeom>
          <a:noFill/>
          <a:ln/>
        </p:spPr>
        <p:txBody>
          <a:bodyPr wrap="square" lIns="0" tIns="0" rIns="0" bIns="0" rtlCol="0" anchor="t"/>
          <a:lstStyle/>
          <a:p>
            <a:pPr marL="0" indent="0" algn="l">
              <a:lnSpc>
                <a:spcPts val="2750"/>
              </a:lnSpc>
              <a:buNone/>
            </a:pPr>
            <a:r>
              <a:rPr lang="en-US" sz="1700" dirty="0">
                <a:solidFill>
                  <a:srgbClr val="746558"/>
                </a:solidFill>
                <a:latin typeface="Gelasio" pitchFamily="34" charset="0"/>
                <a:ea typeface="Gelasio" pitchFamily="34" charset="-122"/>
                <a:cs typeface="Gelasio" pitchFamily="34" charset="-120"/>
              </a:rPr>
              <a:t>The product page features a grid layout with product cards displaying images, names, prices, availability status, and "Add to Cart" buttons. It includes a "Show Details" option for each product and is designed to be responsive across all devices.</a:t>
            </a:r>
            <a:endParaRPr lang="en-US" sz="1700" dirty="0"/>
          </a:p>
        </p:txBody>
      </p:sp>
      <p:pic>
        <p:nvPicPr>
          <p:cNvPr id="6" name="Image 1" descr="preencoded.png"/>
          <p:cNvPicPr>
            <a:picLocks noChangeAspect="1"/>
          </p:cNvPicPr>
          <p:nvPr/>
        </p:nvPicPr>
        <p:blipFill>
          <a:blip r:embed="rId4"/>
          <a:stretch>
            <a:fillRect/>
          </a:stretch>
        </p:blipFill>
        <p:spPr>
          <a:xfrm>
            <a:off x="7479030" y="1720096"/>
            <a:ext cx="6386870" cy="3947279"/>
          </a:xfrm>
          <a:prstGeom prst="rect">
            <a:avLst/>
          </a:prstGeom>
        </p:spPr>
      </p:pic>
      <p:sp>
        <p:nvSpPr>
          <p:cNvPr id="7" name="Text 3"/>
          <p:cNvSpPr/>
          <p:nvPr/>
        </p:nvSpPr>
        <p:spPr>
          <a:xfrm>
            <a:off x="7479030" y="5940385"/>
            <a:ext cx="2730698" cy="341352"/>
          </a:xfrm>
          <a:prstGeom prst="rect">
            <a:avLst/>
          </a:prstGeom>
          <a:noFill/>
          <a:ln/>
        </p:spPr>
        <p:txBody>
          <a:bodyPr wrap="none" lIns="0" tIns="0" rIns="0" bIns="0" rtlCol="0" anchor="t"/>
          <a:lstStyle/>
          <a:p>
            <a:pPr marL="0" indent="0" algn="l">
              <a:lnSpc>
                <a:spcPts val="2650"/>
              </a:lnSpc>
              <a:buNone/>
            </a:pPr>
            <a:r>
              <a:rPr lang="en-US" sz="2150" dirty="0">
                <a:solidFill>
                  <a:srgbClr val="746558"/>
                </a:solidFill>
                <a:latin typeface="Gelasio Semi Bold" pitchFamily="34" charset="0"/>
                <a:ea typeface="Gelasio Semi Bold" pitchFamily="34" charset="-122"/>
                <a:cs typeface="Gelasio Semi Bold" pitchFamily="34" charset="-120"/>
              </a:rPr>
              <a:t>Offers Page</a:t>
            </a:r>
            <a:endParaRPr lang="en-US" sz="2150" dirty="0"/>
          </a:p>
        </p:txBody>
      </p:sp>
      <p:sp>
        <p:nvSpPr>
          <p:cNvPr id="8" name="Text 4"/>
          <p:cNvSpPr/>
          <p:nvPr/>
        </p:nvSpPr>
        <p:spPr>
          <a:xfrm>
            <a:off x="7479030" y="6412706"/>
            <a:ext cx="6386870" cy="1048703"/>
          </a:xfrm>
          <a:prstGeom prst="rect">
            <a:avLst/>
          </a:prstGeom>
          <a:noFill/>
          <a:ln/>
        </p:spPr>
        <p:txBody>
          <a:bodyPr wrap="square" lIns="0" tIns="0" rIns="0" bIns="0" rtlCol="0" anchor="t"/>
          <a:lstStyle/>
          <a:p>
            <a:pPr marL="0" indent="0" algn="l">
              <a:lnSpc>
                <a:spcPts val="2750"/>
              </a:lnSpc>
              <a:buNone/>
            </a:pPr>
            <a:r>
              <a:rPr lang="en-US" sz="1700" dirty="0">
                <a:solidFill>
                  <a:srgbClr val="746558"/>
                </a:solidFill>
                <a:latin typeface="Gelasio" pitchFamily="34" charset="0"/>
                <a:ea typeface="Gelasio" pitchFamily="34" charset="-122"/>
                <a:cs typeface="Gelasio" pitchFamily="34" charset="-120"/>
              </a:rPr>
              <a:t>The offers page displays discounted products in cards with clear pricing, availability indicators, and interactive buttons. It focuses on highlighting special deals and encouraging quick purchases.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54512" y="672465"/>
            <a:ext cx="10331887" cy="762953"/>
          </a:xfrm>
          <a:prstGeom prst="rect">
            <a:avLst/>
          </a:prstGeom>
          <a:noFill/>
          <a:ln/>
        </p:spPr>
        <p:txBody>
          <a:bodyPr wrap="none" lIns="0" tIns="0" rIns="0" bIns="0" rtlCol="0" anchor="t"/>
          <a:lstStyle/>
          <a:p>
            <a:pPr marL="0" indent="0">
              <a:lnSpc>
                <a:spcPts val="6000"/>
              </a:lnSpc>
              <a:buNone/>
            </a:pPr>
            <a:r>
              <a:rPr lang="en-US" sz="4800" dirty="0">
                <a:solidFill>
                  <a:srgbClr val="484237"/>
                </a:solidFill>
                <a:latin typeface="Gelasio Semi Bold" pitchFamily="34" charset="0"/>
                <a:ea typeface="Gelasio Semi Bold" pitchFamily="34" charset="-122"/>
                <a:cs typeface="Gelasio Semi Bold" pitchFamily="34" charset="-120"/>
              </a:rPr>
              <a:t>About Us and Contact Page Design</a:t>
            </a:r>
            <a:endParaRPr lang="en-US" sz="4800" dirty="0"/>
          </a:p>
        </p:txBody>
      </p:sp>
      <p:sp>
        <p:nvSpPr>
          <p:cNvPr id="3" name="Text 1"/>
          <p:cNvSpPr/>
          <p:nvPr/>
        </p:nvSpPr>
        <p:spPr>
          <a:xfrm>
            <a:off x="854512" y="1923693"/>
            <a:ext cx="12921377" cy="781288"/>
          </a:xfrm>
          <a:prstGeom prst="rect">
            <a:avLst/>
          </a:prstGeom>
          <a:noFill/>
          <a:ln/>
        </p:spPr>
        <p:txBody>
          <a:bodyPr wrap="square" lIns="0" tIns="0" rIns="0" bIns="0" rtlCol="0" anchor="t"/>
          <a:lstStyle/>
          <a:p>
            <a:pPr marL="0" indent="0">
              <a:lnSpc>
                <a:spcPts val="3050"/>
              </a:lnSpc>
              <a:buNone/>
            </a:pPr>
            <a:r>
              <a:rPr lang="en-US" sz="1900" dirty="0">
                <a:solidFill>
                  <a:srgbClr val="746558"/>
                </a:solidFill>
                <a:latin typeface="Gelasio" pitchFamily="34" charset="0"/>
                <a:ea typeface="Gelasio" pitchFamily="34" charset="-122"/>
                <a:cs typeface="Gelasio" pitchFamily="34" charset="-120"/>
              </a:rPr>
              <a:t>The "Who Are We?" page serves as an informative section, introducing the bakery's history, values, and journey. It features:</a:t>
            </a:r>
            <a:endParaRPr lang="en-US" sz="1900" dirty="0"/>
          </a:p>
        </p:txBody>
      </p:sp>
      <p:sp>
        <p:nvSpPr>
          <p:cNvPr id="4" name="Text 2"/>
          <p:cNvSpPr/>
          <p:nvPr/>
        </p:nvSpPr>
        <p:spPr>
          <a:xfrm>
            <a:off x="1245037" y="2979658"/>
            <a:ext cx="12530852" cy="390644"/>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746558"/>
                </a:solidFill>
                <a:latin typeface="Gelasio" pitchFamily="34" charset="0"/>
                <a:ea typeface="Gelasio" pitchFamily="34" charset="-122"/>
                <a:cs typeface="Gelasio" pitchFamily="34" charset="-120"/>
              </a:rPr>
              <a:t>A prominent "Who Are We?" heading</a:t>
            </a:r>
            <a:endParaRPr lang="en-US" sz="1900" dirty="0"/>
          </a:p>
        </p:txBody>
      </p:sp>
      <p:sp>
        <p:nvSpPr>
          <p:cNvPr id="5" name="Text 3"/>
          <p:cNvSpPr/>
          <p:nvPr/>
        </p:nvSpPr>
        <p:spPr>
          <a:xfrm>
            <a:off x="1245037" y="3455670"/>
            <a:ext cx="12530852" cy="390644"/>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746558"/>
                </a:solidFill>
                <a:latin typeface="Gelasio" pitchFamily="34" charset="0"/>
                <a:ea typeface="Gelasio" pitchFamily="34" charset="-122"/>
                <a:cs typeface="Gelasio" pitchFamily="34" charset="-120"/>
              </a:rPr>
              <a:t>Alternating text and imagery sections</a:t>
            </a:r>
            <a:endParaRPr lang="en-US" sz="1900" dirty="0"/>
          </a:p>
        </p:txBody>
      </p:sp>
      <p:sp>
        <p:nvSpPr>
          <p:cNvPr id="6" name="Text 4"/>
          <p:cNvSpPr/>
          <p:nvPr/>
        </p:nvSpPr>
        <p:spPr>
          <a:xfrm>
            <a:off x="1245037" y="3931682"/>
            <a:ext cx="12530852" cy="390644"/>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746558"/>
                </a:solidFill>
                <a:latin typeface="Gelasio" pitchFamily="34" charset="0"/>
                <a:ea typeface="Gelasio" pitchFamily="34" charset="-122"/>
                <a:cs typeface="Gelasio" pitchFamily="34" charset="-120"/>
              </a:rPr>
              <a:t>High-quality images of bakery products</a:t>
            </a:r>
            <a:endParaRPr lang="en-US" sz="1900" dirty="0"/>
          </a:p>
        </p:txBody>
      </p:sp>
      <p:sp>
        <p:nvSpPr>
          <p:cNvPr id="7" name="Text 5"/>
          <p:cNvSpPr/>
          <p:nvPr/>
        </p:nvSpPr>
        <p:spPr>
          <a:xfrm>
            <a:off x="1245037" y="4407694"/>
            <a:ext cx="12530852" cy="390644"/>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746558"/>
                </a:solidFill>
                <a:latin typeface="Gelasio" pitchFamily="34" charset="0"/>
                <a:ea typeface="Gelasio" pitchFamily="34" charset="-122"/>
                <a:cs typeface="Gelasio" pitchFamily="34" charset="-120"/>
              </a:rPr>
              <a:t>Narrative text about the bakery's origin and evolution</a:t>
            </a:r>
            <a:endParaRPr lang="en-US" sz="1900" dirty="0"/>
          </a:p>
        </p:txBody>
      </p:sp>
      <p:sp>
        <p:nvSpPr>
          <p:cNvPr id="8" name="Text 6"/>
          <p:cNvSpPr/>
          <p:nvPr/>
        </p:nvSpPr>
        <p:spPr>
          <a:xfrm>
            <a:off x="854512" y="5073015"/>
            <a:ext cx="12921377" cy="390644"/>
          </a:xfrm>
          <a:prstGeom prst="rect">
            <a:avLst/>
          </a:prstGeom>
          <a:noFill/>
          <a:ln/>
        </p:spPr>
        <p:txBody>
          <a:bodyPr wrap="none" lIns="0" tIns="0" rIns="0" bIns="0" rtlCol="0" anchor="t"/>
          <a:lstStyle/>
          <a:p>
            <a:pPr marL="0" indent="0">
              <a:lnSpc>
                <a:spcPts val="3050"/>
              </a:lnSpc>
              <a:buNone/>
            </a:pPr>
            <a:r>
              <a:rPr lang="en-US" sz="1900" dirty="0">
                <a:solidFill>
                  <a:srgbClr val="746558"/>
                </a:solidFill>
                <a:latin typeface="Gelasio" pitchFamily="34" charset="0"/>
                <a:ea typeface="Gelasio" pitchFamily="34" charset="-122"/>
                <a:cs typeface="Gelasio" pitchFamily="34" charset="-120"/>
              </a:rPr>
              <a:t>The "Contact Us" page is designed to be simple and attractive, with a focus on ease of use and interaction. It includes:</a:t>
            </a:r>
            <a:endParaRPr lang="en-US" sz="1900" dirty="0"/>
          </a:p>
        </p:txBody>
      </p:sp>
      <p:sp>
        <p:nvSpPr>
          <p:cNvPr id="9" name="Text 7"/>
          <p:cNvSpPr/>
          <p:nvPr/>
        </p:nvSpPr>
        <p:spPr>
          <a:xfrm>
            <a:off x="1245037" y="5738336"/>
            <a:ext cx="12530852" cy="390644"/>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746558"/>
                </a:solidFill>
                <a:latin typeface="Gelasio" pitchFamily="34" charset="0"/>
                <a:ea typeface="Gelasio" pitchFamily="34" charset="-122"/>
                <a:cs typeface="Gelasio" pitchFamily="34" charset="-120"/>
              </a:rPr>
              <a:t>A clear "Contact Us" heading</a:t>
            </a:r>
            <a:endParaRPr lang="en-US" sz="1900" dirty="0"/>
          </a:p>
        </p:txBody>
      </p:sp>
      <p:sp>
        <p:nvSpPr>
          <p:cNvPr id="10" name="Text 8"/>
          <p:cNvSpPr/>
          <p:nvPr/>
        </p:nvSpPr>
        <p:spPr>
          <a:xfrm>
            <a:off x="1245037" y="6214348"/>
            <a:ext cx="12530852" cy="390644"/>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746558"/>
                </a:solidFill>
                <a:latin typeface="Gelasio" pitchFamily="34" charset="0"/>
                <a:ea typeface="Gelasio" pitchFamily="34" charset="-122"/>
                <a:cs typeface="Gelasio" pitchFamily="34" charset="-120"/>
              </a:rPr>
              <a:t>A simple contact form with Name, Email, and Message fields</a:t>
            </a:r>
            <a:endParaRPr lang="en-US" sz="1900" dirty="0"/>
          </a:p>
        </p:txBody>
      </p:sp>
      <p:sp>
        <p:nvSpPr>
          <p:cNvPr id="11" name="Text 9"/>
          <p:cNvSpPr/>
          <p:nvPr/>
        </p:nvSpPr>
        <p:spPr>
          <a:xfrm>
            <a:off x="1245037" y="6690360"/>
            <a:ext cx="12530852" cy="390644"/>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746558"/>
                </a:solidFill>
                <a:latin typeface="Gelasio" pitchFamily="34" charset="0"/>
                <a:ea typeface="Gelasio" pitchFamily="34" charset="-122"/>
                <a:cs typeface="Gelasio" pitchFamily="34" charset="-120"/>
              </a:rPr>
              <a:t>A large, styled "Send Message" button</a:t>
            </a:r>
            <a:endParaRPr lang="en-US" sz="1900" dirty="0"/>
          </a:p>
        </p:txBody>
      </p:sp>
      <p:sp>
        <p:nvSpPr>
          <p:cNvPr id="12" name="Text 10"/>
          <p:cNvSpPr/>
          <p:nvPr/>
        </p:nvSpPr>
        <p:spPr>
          <a:xfrm>
            <a:off x="1245037" y="7166372"/>
            <a:ext cx="12530852" cy="390644"/>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746558"/>
                </a:solidFill>
                <a:latin typeface="Gelasio" pitchFamily="34" charset="0"/>
                <a:ea typeface="Gelasio" pitchFamily="34" charset="-122"/>
                <a:cs typeface="Gelasio" pitchFamily="34" charset="-120"/>
              </a:rPr>
              <a:t>An attractive side image of a pink cupcake</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704731"/>
            <a:ext cx="7842528" cy="771525"/>
          </a:xfrm>
          <a:prstGeom prst="rect">
            <a:avLst/>
          </a:prstGeom>
          <a:noFill/>
          <a:ln/>
        </p:spPr>
        <p:txBody>
          <a:bodyPr wrap="none" lIns="0" tIns="0" rIns="0" bIns="0" rtlCol="0" anchor="t"/>
          <a:lstStyle/>
          <a:p>
            <a:pPr marL="0" indent="0">
              <a:lnSpc>
                <a:spcPts val="6050"/>
              </a:lnSpc>
              <a:buNone/>
            </a:pPr>
            <a:r>
              <a:rPr lang="en-US" sz="4850" dirty="0">
                <a:solidFill>
                  <a:srgbClr val="484237"/>
                </a:solidFill>
                <a:latin typeface="Gelasio Semi Bold" pitchFamily="34" charset="0"/>
                <a:ea typeface="Gelasio Semi Bold" pitchFamily="34" charset="-122"/>
                <a:cs typeface="Gelasio Semi Bold" pitchFamily="34" charset="-120"/>
              </a:rPr>
              <a:t>Your Cart and Conclusion</a:t>
            </a:r>
            <a:endParaRPr lang="en-US" sz="4850" dirty="0"/>
          </a:p>
        </p:txBody>
      </p:sp>
      <p:sp>
        <p:nvSpPr>
          <p:cNvPr id="3" name="Text 1"/>
          <p:cNvSpPr/>
          <p:nvPr/>
        </p:nvSpPr>
        <p:spPr>
          <a:xfrm>
            <a:off x="864037" y="1970008"/>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The "Your Cart" page is designed for easy viewing and management of cart items. It features:</a:t>
            </a:r>
            <a:endParaRPr lang="en-US" sz="1900" dirty="0"/>
          </a:p>
        </p:txBody>
      </p:sp>
      <p:sp>
        <p:nvSpPr>
          <p:cNvPr id="4" name="Text 2"/>
          <p:cNvSpPr/>
          <p:nvPr/>
        </p:nvSpPr>
        <p:spPr>
          <a:xfrm>
            <a:off x="1258967" y="2642711"/>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Clear product listings with images, names, prices, and quantity controls</a:t>
            </a:r>
            <a:endParaRPr lang="en-US" sz="1900" dirty="0"/>
          </a:p>
        </p:txBody>
      </p:sp>
      <p:sp>
        <p:nvSpPr>
          <p:cNvPr id="5" name="Text 3"/>
          <p:cNvSpPr/>
          <p:nvPr/>
        </p:nvSpPr>
        <p:spPr>
          <a:xfrm>
            <a:off x="1258967" y="3124081"/>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A "Remove Product" button for each item</a:t>
            </a:r>
            <a:endParaRPr lang="en-US" sz="1900" dirty="0"/>
          </a:p>
        </p:txBody>
      </p:sp>
      <p:sp>
        <p:nvSpPr>
          <p:cNvPr id="6" name="Text 4"/>
          <p:cNvSpPr/>
          <p:nvPr/>
        </p:nvSpPr>
        <p:spPr>
          <a:xfrm>
            <a:off x="1258967" y="3605451"/>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Total amount display</a:t>
            </a:r>
            <a:endParaRPr lang="en-US" sz="1900" dirty="0"/>
          </a:p>
        </p:txBody>
      </p:sp>
      <p:sp>
        <p:nvSpPr>
          <p:cNvPr id="7" name="Text 5"/>
          <p:cNvSpPr/>
          <p:nvPr/>
        </p:nvSpPr>
        <p:spPr>
          <a:xfrm>
            <a:off x="1258967" y="4086820"/>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746558"/>
                </a:solidFill>
                <a:latin typeface="Gelasio" pitchFamily="34" charset="0"/>
                <a:ea typeface="Gelasio" pitchFamily="34" charset="-122"/>
                <a:cs typeface="Gelasio" pitchFamily="34" charset="-120"/>
              </a:rPr>
              <a:t>"Clear Cart" and "Proceed to Payment" buttons</a:t>
            </a:r>
            <a:endParaRPr lang="en-US" sz="1900" dirty="0"/>
          </a:p>
        </p:txBody>
      </p:sp>
      <p:sp>
        <p:nvSpPr>
          <p:cNvPr id="8" name="Text 6"/>
          <p:cNvSpPr/>
          <p:nvPr/>
        </p:nvSpPr>
        <p:spPr>
          <a:xfrm>
            <a:off x="864037" y="4759523"/>
            <a:ext cx="12902327" cy="2765346"/>
          </a:xfrm>
          <a:prstGeom prst="rect">
            <a:avLst/>
          </a:prstGeom>
          <a:noFill/>
          <a:ln/>
        </p:spPr>
        <p:txBody>
          <a:bodyPr wrap="squar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In conclusion, the bakery website project emphasizes user experience and functionality, effectively reflecting the brand's identity. The intuitive interface allows users to browse products, manage their cart, and make purchases effortlessly. Key features like detailed product descriptions and user-friendly controls enhance the shopping experience, while warm colors and engaging visuals create an inviting atmosphere. User feedback will be crucial for ongoing improvements, ensuring the website remains relevant and meets evolving customer expectations. This project has been a valuable opportunity to apply design principles and web development skills in a practical context, with exciting potential for future enhancements.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Words>
  <Application>Microsoft Office PowerPoint</Application>
  <PresentationFormat>Custom</PresentationFormat>
  <Paragraphs>78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Gelasio</vt:lpstr>
      <vt:lpstr>Gelasio Semi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jilan shawky</cp:lastModifiedBy>
  <cp:revision>1</cp:revision>
  <dcterms:created xsi:type="dcterms:W3CDTF">2024-10-20T15:28:02Z</dcterms:created>
  <dcterms:modified xsi:type="dcterms:W3CDTF">2024-10-20T15:30:06Z</dcterms:modified>
</cp:coreProperties>
</file>