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27"/>
  </p:notesMasterIdLst>
  <p:handoutMasterIdLst>
    <p:handoutMasterId r:id="rId28"/>
  </p:handoutMasterIdLst>
  <p:sldIdLst>
    <p:sldId id="256" r:id="rId5"/>
    <p:sldId id="258" r:id="rId6"/>
    <p:sldId id="267" r:id="rId7"/>
    <p:sldId id="268" r:id="rId8"/>
    <p:sldId id="269" r:id="rId9"/>
    <p:sldId id="270" r:id="rId10"/>
    <p:sldId id="272" r:id="rId11"/>
    <p:sldId id="273" r:id="rId12"/>
    <p:sldId id="263" r:id="rId13"/>
    <p:sldId id="275" r:id="rId14"/>
    <p:sldId id="274" r:id="rId15"/>
    <p:sldId id="282" r:id="rId16"/>
    <p:sldId id="280" r:id="rId17"/>
    <p:sldId id="281" r:id="rId18"/>
    <p:sldId id="284" r:id="rId19"/>
    <p:sldId id="276" r:id="rId20"/>
    <p:sldId id="277" r:id="rId21"/>
    <p:sldId id="278" r:id="rId22"/>
    <p:sldId id="279" r:id="rId23"/>
    <p:sldId id="285" r:id="rId24"/>
    <p:sldId id="286" r:id="rId25"/>
    <p:sldId id="283"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0C1F"/>
    <a:srgbClr val="903163"/>
    <a:srgbClr val="E1E1E1"/>
    <a:srgbClr val="AA2C71"/>
    <a:srgbClr val="A62C6F"/>
    <a:srgbClr val="F9E7F1"/>
    <a:srgbClr val="852359"/>
    <a:srgbClr val="969FA7"/>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7" d="100"/>
          <a:sy n="77" d="100"/>
        </p:scale>
        <p:origin x="96" y="298"/>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1B538F6-AC32-4C48-A241-2C319D94E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02BACE3-EC2D-4898-B64D-08C196DE61F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24D88D5-0AB9-479B-891B-76FAA2CC9968}" type="datetimeFigureOut">
              <a:rPr lang="en-US" smtClean="0"/>
              <a:t>8/26/2024</a:t>
            </a:fld>
            <a:endParaRPr lang="en-US" dirty="0"/>
          </a:p>
        </p:txBody>
      </p:sp>
      <p:sp>
        <p:nvSpPr>
          <p:cNvPr id="4" name="Footer Placeholder 3">
            <a:extLst>
              <a:ext uri="{FF2B5EF4-FFF2-40B4-BE49-F238E27FC236}">
                <a16:creationId xmlns:a16="http://schemas.microsoft.com/office/drawing/2014/main" id="{AF7CC0CC-D9A9-4658-833D-7168A941E9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66B70F4-8768-4C94-98DC-BDBE0D58843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F20114-DE68-48DB-98CA-3A246173CE7D}" type="slidenum">
              <a:rPr lang="en-US" smtClean="0"/>
              <a:t>‹#›</a:t>
            </a:fld>
            <a:endParaRPr lang="en-US" dirty="0"/>
          </a:p>
        </p:txBody>
      </p:sp>
    </p:spTree>
    <p:extLst>
      <p:ext uri="{BB962C8B-B14F-4D97-AF65-F5344CB8AC3E}">
        <p14:creationId xmlns:p14="http://schemas.microsoft.com/office/powerpoint/2010/main" val="30716316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395F94-0189-4A23-9895-35FA752439AB}" type="datetimeFigureOut">
              <a:rPr lang="en-US" smtClean="0"/>
              <a:t>8/26/2024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E1C88-3939-4832-BAAB-091D6FA96EB5}" type="slidenum">
              <a:rPr lang="en-US" smtClean="0"/>
              <a:t>‹#›</a:t>
            </a:fld>
            <a:endParaRPr lang="en-US" dirty="0"/>
          </a:p>
        </p:txBody>
      </p:sp>
    </p:spTree>
    <p:extLst>
      <p:ext uri="{BB962C8B-B14F-4D97-AF65-F5344CB8AC3E}">
        <p14:creationId xmlns:p14="http://schemas.microsoft.com/office/powerpoint/2010/main" val="1310500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Delete this slide when you finish preparing the other slides.</a:t>
            </a:r>
          </a:p>
        </p:txBody>
      </p:sp>
      <p:sp>
        <p:nvSpPr>
          <p:cNvPr id="4" name="Slide Number Placeholder 3"/>
          <p:cNvSpPr>
            <a:spLocks noGrp="1"/>
          </p:cNvSpPr>
          <p:nvPr>
            <p:ph type="sldNum" sz="quarter" idx="10"/>
          </p:nvPr>
        </p:nvSpPr>
        <p:spPr/>
        <p:txBody>
          <a:bodyPr/>
          <a:lstStyle/>
          <a:p>
            <a:fld id="{012E1C88-3939-4832-BAAB-091D6FA96EB5}" type="slidenum">
              <a:rPr lang="en-US" smtClean="0"/>
              <a:t>1</a:t>
            </a:fld>
            <a:endParaRPr lang="en-US" dirty="0"/>
          </a:p>
        </p:txBody>
      </p:sp>
    </p:spTree>
    <p:extLst>
      <p:ext uri="{BB962C8B-B14F-4D97-AF65-F5344CB8AC3E}">
        <p14:creationId xmlns:p14="http://schemas.microsoft.com/office/powerpoint/2010/main" val="4925981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bwMode="white">
          <a:xfrm>
            <a:off x="464567" y="3085765"/>
            <a:ext cx="11262866" cy="3304800"/>
          </a:xfrm>
          <a:prstGeom prst="rect">
            <a:avLst/>
          </a:prstGeom>
          <a:gradFill flip="none" rotWithShape="1">
            <a:gsLst>
              <a:gs pos="100000">
                <a:schemeClr val="accent2"/>
              </a:gs>
              <a:gs pos="58000">
                <a:schemeClr val="accent2">
                  <a:lumMod val="75000"/>
                </a:schemeClr>
              </a:gs>
              <a:gs pos="0">
                <a:schemeClr val="accent1">
                  <a:lumMod val="60000"/>
                </a:schemeClr>
              </a:gs>
            </a:gsLst>
            <a:path path="circle">
              <a:fillToRect l="50000" t="130000" r="50000" b="-3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99226" y="1020431"/>
            <a:ext cx="10993549" cy="1475013"/>
          </a:xfrm>
          <a:effectLst/>
        </p:spPr>
        <p:txBody>
          <a:bodyPr anchor="ctr" anchorCtr="0">
            <a:normAutofit/>
          </a:bodyPr>
          <a:lstStyle>
            <a:lvl1pPr algn="ctr">
              <a:defRPr sz="5400">
                <a:solidFill>
                  <a:schemeClr val="accent1"/>
                </a:solidFill>
              </a:defRPr>
            </a:lvl1pPr>
          </a:lstStyle>
          <a:p>
            <a:r>
              <a:rPr lang="en-US" noProof="0" smtClean="0"/>
              <a:t>Click to edit Master title style</a:t>
            </a:r>
            <a:endParaRPr lang="en-US" noProof="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ctr">
              <a:buNone/>
              <a:defRPr sz="20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bg1"/>
                </a:solidFill>
              </a:defRPr>
            </a:lvl1pPr>
          </a:lstStyle>
          <a:p>
            <a:fld id="{77D86AA0-B889-4FC0-8908-A1A591CF11C0}" type="datetime8">
              <a:rPr lang="en-US" noProof="0" smtClean="0"/>
              <a:pPr/>
              <a:t>8/26/2024 5:50 PM</a:t>
            </a:fld>
            <a:endParaRPr lang="en-US" noProof="0"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bg1"/>
                </a:solidFill>
              </a:defRPr>
            </a:lvl1pPr>
          </a:lstStyle>
          <a:p>
            <a:r>
              <a:rPr lang="en-US" noProof="0" dirty="0"/>
              <a:t>ADD A FOOTER</a:t>
            </a:r>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bg1"/>
                </a:solidFill>
              </a:defRPr>
            </a:lvl1pPr>
          </a:lstStyle>
          <a:p>
            <a:fld id="{C5C3056E-1632-4A65-A24F-3F10A1450A6E}" type="slidenum">
              <a:rPr lang="en-US" noProof="0" smtClean="0"/>
              <a:pPr/>
              <a:t>‹#›</a:t>
            </a:fld>
            <a:endParaRPr lang="en-US" noProof="0" dirty="0"/>
          </a:p>
        </p:txBody>
      </p:sp>
    </p:spTree>
    <p:extLst>
      <p:ext uri="{BB962C8B-B14F-4D97-AF65-F5344CB8AC3E}">
        <p14:creationId xmlns:p14="http://schemas.microsoft.com/office/powerpoint/2010/main" val="2168848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bwMode="white">
          <a:xfrm>
            <a:off x="447817" y="5141973"/>
            <a:ext cx="11298200" cy="1274702"/>
          </a:xfrm>
          <a:prstGeom prst="rect">
            <a:avLst/>
          </a:prstGeom>
          <a:gradFill flip="none" rotWithShape="1">
            <a:gsLst>
              <a:gs pos="100000">
                <a:schemeClr val="accent2"/>
              </a:gs>
              <a:gs pos="59000">
                <a:schemeClr val="accent1">
                  <a:lumMod val="95000"/>
                  <a:lumOff val="5000"/>
                </a:schemeClr>
              </a:gs>
              <a:gs pos="0">
                <a:schemeClr val="accent1">
                  <a:lumMod val="60000"/>
                </a:schemeClr>
              </a:gs>
            </a:gsLst>
            <a:path path="circle">
              <a:fillToRect l="50000" t="130000" r="50000" b="-3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bg1"/>
                </a:solidFill>
              </a:defRPr>
            </a:lvl1pPr>
          </a:lstStyle>
          <a:p>
            <a:r>
              <a:rPr lang="en-US" noProof="0" smtClean="0"/>
              <a:t>Click to edit Master title style</a:t>
            </a:r>
            <a:endParaRPr lang="en-US" noProof="0"/>
          </a:p>
        </p:txBody>
      </p:sp>
      <p:sp>
        <p:nvSpPr>
          <p:cNvPr id="3" name="Content Placeholder 2"/>
          <p:cNvSpPr>
            <a:spLocks noGrp="1"/>
          </p:cNvSpPr>
          <p:nvPr>
            <p:ph idx="1"/>
          </p:nvPr>
        </p:nvSpPr>
        <p:spPr>
          <a:xfrm>
            <a:off x="447816" y="601200"/>
            <a:ext cx="11292840" cy="4204800"/>
          </a:xfrm>
        </p:spPr>
        <p:txBody>
          <a:bodyPr anchor="t" anchorCtr="0">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599E538E-6783-48BF-9DAA-8D73DA1DF735}" type="datetime8">
              <a:rPr lang="en-US" noProof="0" smtClean="0"/>
              <a:pPr/>
              <a:t>8/26/2024 5:50 PM</a:t>
            </a:fld>
            <a:endParaRPr lang="en-US" noProof="0" dirty="0"/>
          </a:p>
        </p:txBody>
      </p:sp>
      <p:sp>
        <p:nvSpPr>
          <p:cNvPr id="6" name="Footer Placeholder 5"/>
          <p:cNvSpPr>
            <a:spLocks noGrp="1"/>
          </p:cNvSpPr>
          <p:nvPr>
            <p:ph type="ftr" sz="quarter" idx="11"/>
          </p:nvPr>
        </p:nvSpPr>
        <p:spPr/>
        <p:txBody>
          <a:bodyPr/>
          <a:lstStyle>
            <a:lvl1pPr>
              <a:defRPr>
                <a:solidFill>
                  <a:schemeClr val="bg1"/>
                </a:solidFill>
              </a:defRPr>
            </a:lvl1pPr>
          </a:lstStyle>
          <a:p>
            <a:r>
              <a:rPr lang="en-US" noProof="0" dirty="0"/>
              <a:t>ADD A FOOTER</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C5C3056E-1632-4A65-A24F-3F10A1450A6E}" type="slidenum">
              <a:rPr lang="en-US" noProof="0" smtClean="0"/>
              <a:pPr/>
              <a:t>‹#›</a:t>
            </a:fld>
            <a:endParaRPr lang="en-US" noProof="0" dirty="0"/>
          </a:p>
        </p:txBody>
      </p:sp>
    </p:spTree>
    <p:extLst>
      <p:ext uri="{BB962C8B-B14F-4D97-AF65-F5344CB8AC3E}">
        <p14:creationId xmlns:p14="http://schemas.microsoft.com/office/powerpoint/2010/main" val="1416972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noProof="0" smtClean="0"/>
              <a:t>Click to edit Master title style</a:t>
            </a:r>
            <a:endParaRPr lang="en-US" noProof="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
        <p:nvSpPr>
          <p:cNvPr id="5" name="Date Placeholder 4"/>
          <p:cNvSpPr>
            <a:spLocks noGrp="1"/>
          </p:cNvSpPr>
          <p:nvPr>
            <p:ph type="dt" sz="half" idx="10"/>
          </p:nvPr>
        </p:nvSpPr>
        <p:spPr/>
        <p:txBody>
          <a:bodyPr/>
          <a:lstStyle/>
          <a:p>
            <a:fld id="{6DE2CD03-0ACB-4458-BBFE-1F9AEE665C1A}" type="datetime8">
              <a:rPr lang="en-US" noProof="0" smtClean="0"/>
              <a:t>8/26/2024 5:50 PM</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C5C3056E-1632-4A65-A24F-3F10A1450A6E}" type="slidenum">
              <a:rPr lang="en-US" noProof="0" smtClean="0"/>
              <a:t>‹#›</a:t>
            </a:fld>
            <a:endParaRPr lang="en-US" noProof="0" dirty="0"/>
          </a:p>
        </p:txBody>
      </p:sp>
    </p:spTree>
    <p:extLst>
      <p:ext uri="{BB962C8B-B14F-4D97-AF65-F5344CB8AC3E}">
        <p14:creationId xmlns:p14="http://schemas.microsoft.com/office/powerpoint/2010/main" val="669210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C994CB-2BC6-164B-80D4-304B4CB6D8C3}"/>
              </a:ext>
            </a:extLst>
          </p:cNvPr>
          <p:cNvSpPr>
            <a:spLocks noChangeAspect="1"/>
          </p:cNvSpPr>
          <p:nvPr userDrawn="1"/>
        </p:nvSpPr>
        <p:spPr bwMode="white">
          <a:xfrm>
            <a:off x="445982" y="606554"/>
            <a:ext cx="11300036" cy="1258827"/>
          </a:xfrm>
          <a:prstGeom prst="rect">
            <a:avLst/>
          </a:prstGeom>
          <a:gradFill flip="none" rotWithShape="1">
            <a:gsLst>
              <a:gs pos="100000">
                <a:schemeClr val="accent2"/>
              </a:gs>
              <a:gs pos="60000">
                <a:schemeClr val="accent1">
                  <a:lumMod val="95000"/>
                  <a:lumOff val="5000"/>
                </a:schemeClr>
              </a:gs>
              <a:gs pos="0">
                <a:schemeClr val="accent1">
                  <a:lumMod val="40000"/>
                </a:schemeClr>
              </a:gs>
            </a:gsLst>
            <a:path path="circle">
              <a:fillToRect l="50000" t="130000" r="50000" b="-3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581192" y="2180496"/>
            <a:ext cx="11029615" cy="3678303"/>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10"/>
          </p:nvPr>
        </p:nvSpPr>
        <p:spPr/>
        <p:txBody>
          <a:bodyPr/>
          <a:lstStyle/>
          <a:p>
            <a:fld id="{E20D11B3-3F18-4FD1-BAEF-D15CC2EE16C2}" type="datetime8">
              <a:rPr lang="en-US" noProof="0" smtClean="0"/>
              <a:t>8/26/2024 5:50 PM</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a:xfrm>
            <a:off x="10558300" y="5956137"/>
            <a:ext cx="1052508" cy="365125"/>
          </a:xfrm>
        </p:spPr>
        <p:txBody>
          <a:bodyPr/>
          <a:lstStyle/>
          <a:p>
            <a:fld id="{C5C3056E-1632-4A65-A24F-3F10A1450A6E}" type="slidenum">
              <a:rPr lang="en-US" noProof="0" smtClean="0"/>
              <a:t>‹#›</a:t>
            </a:fld>
            <a:endParaRPr lang="en-US" noProof="0" dirty="0"/>
          </a:p>
        </p:txBody>
      </p:sp>
      <p:sp>
        <p:nvSpPr>
          <p:cNvPr id="9" name="Title 1">
            <a:extLst>
              <a:ext uri="{FF2B5EF4-FFF2-40B4-BE49-F238E27FC236}">
                <a16:creationId xmlns:a16="http://schemas.microsoft.com/office/drawing/2014/main" id="{B5BE0FDB-DB48-E242-8A1F-5B06F79B404A}"/>
              </a:ext>
            </a:extLst>
          </p:cNvPr>
          <p:cNvSpPr>
            <a:spLocks noGrp="1"/>
          </p:cNvSpPr>
          <p:nvPr>
            <p:ph type="title"/>
          </p:nvPr>
        </p:nvSpPr>
        <p:spPr>
          <a:xfrm>
            <a:off x="581193" y="729658"/>
            <a:ext cx="11029616" cy="988332"/>
          </a:xfrm>
        </p:spPr>
        <p:txBody>
          <a:bodyPr anchor="ctr" anchorCtr="0">
            <a:normAutofit/>
          </a:bodyPr>
          <a:lstStyle>
            <a:lvl1pPr algn="ctr">
              <a:defRPr sz="4000"/>
            </a:lvl1pPr>
          </a:lstStyle>
          <a:p>
            <a:r>
              <a:rPr lang="en-US" noProof="0" smtClean="0"/>
              <a:t>Click to edit Master title style</a:t>
            </a:r>
            <a:endParaRPr lang="en-US" noProof="0"/>
          </a:p>
        </p:txBody>
      </p:sp>
    </p:spTree>
    <p:extLst>
      <p:ext uri="{BB962C8B-B14F-4D97-AF65-F5344CB8AC3E}">
        <p14:creationId xmlns:p14="http://schemas.microsoft.com/office/powerpoint/2010/main" val="2546653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mage and Caption">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5655714" cy="5244392"/>
          </a:xfrm>
          <a:prstGeom prst="rect">
            <a:avLst/>
          </a:prstGeom>
          <a:gradFill flip="none" rotWithShape="1">
            <a:gsLst>
              <a:gs pos="100000">
                <a:schemeClr val="accent2"/>
              </a:gs>
              <a:gs pos="65000">
                <a:schemeClr val="accent1">
                  <a:lumMod val="95000"/>
                  <a:lumOff val="5000"/>
                </a:schemeClr>
              </a:gs>
              <a:gs pos="0">
                <a:schemeClr val="accent1">
                  <a:lumMod val="60000"/>
                </a:schemeClr>
              </a:gs>
            </a:gsLst>
            <a:path path="circle">
              <a:fillToRect l="50000" t="130000" r="50000" b="-3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295292" y="773724"/>
            <a:ext cx="5315516" cy="4958862"/>
          </a:xfrm>
        </p:spPr>
        <p:txBody>
          <a:bodyPr anchor="ctr" anchorCtr="0"/>
          <a:lstStyle>
            <a:lvl1pPr>
              <a:defRPr>
                <a:solidFill>
                  <a:schemeClr val="accent1"/>
                </a:solidFill>
              </a:defRPr>
            </a:lvl1pPr>
          </a:lstStyle>
          <a:p>
            <a:r>
              <a:rPr lang="en-US" noProof="0" smtClean="0"/>
              <a:t>Click to edit Master title style</a:t>
            </a:r>
            <a:endParaRPr lang="en-US" noProof="0"/>
          </a:p>
        </p:txBody>
      </p:sp>
      <p:sp>
        <p:nvSpPr>
          <p:cNvPr id="3" name="Content Placeholder 2"/>
          <p:cNvSpPr>
            <a:spLocks noGrp="1"/>
          </p:cNvSpPr>
          <p:nvPr>
            <p:ph idx="1"/>
          </p:nvPr>
        </p:nvSpPr>
        <p:spPr>
          <a:xfrm>
            <a:off x="581192" y="773724"/>
            <a:ext cx="5388785" cy="4958862"/>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10"/>
          </p:nvPr>
        </p:nvSpPr>
        <p:spPr/>
        <p:txBody>
          <a:bodyPr/>
          <a:lstStyle/>
          <a:p>
            <a:fld id="{335304F6-55F4-45F8-BBB4-727BFFEADAA0}" type="datetime8">
              <a:rPr lang="en-US" noProof="0" smtClean="0"/>
              <a:t>8/26/2024 5:50 PM</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a:xfrm>
            <a:off x="10558300" y="5956137"/>
            <a:ext cx="1052508" cy="365125"/>
          </a:xfrm>
        </p:spPr>
        <p:txBody>
          <a:bodyPr/>
          <a:lstStyle/>
          <a:p>
            <a:fld id="{C5C3056E-1632-4A65-A24F-3F10A1450A6E}" type="slidenum">
              <a:rPr lang="en-US" noProof="0" smtClean="0"/>
              <a:t>‹#›</a:t>
            </a:fld>
            <a:endParaRPr lang="en-US" noProof="0" dirty="0"/>
          </a:p>
        </p:txBody>
      </p:sp>
    </p:spTree>
    <p:extLst>
      <p:ext uri="{BB962C8B-B14F-4D97-AF65-F5344CB8AC3E}">
        <p14:creationId xmlns:p14="http://schemas.microsoft.com/office/powerpoint/2010/main" val="637820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bwMode="white">
          <a:xfrm>
            <a:off x="447817" y="5141974"/>
            <a:ext cx="11290860" cy="1258827"/>
          </a:xfrm>
          <a:prstGeom prst="rect">
            <a:avLst/>
          </a:prstGeom>
          <a:gradFill flip="none" rotWithShape="1">
            <a:gsLst>
              <a:gs pos="100000">
                <a:srgbClr val="903163"/>
              </a:gs>
              <a:gs pos="60000">
                <a:schemeClr val="accent1">
                  <a:lumMod val="95000"/>
                  <a:lumOff val="5000"/>
                </a:schemeClr>
              </a:gs>
              <a:gs pos="1000">
                <a:schemeClr val="accent1">
                  <a:lumMod val="60000"/>
                </a:schemeClr>
              </a:gs>
            </a:gsLst>
            <a:path path="circle">
              <a:fillToRect l="50000" t="130000" r="50000" b="-3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smtClean="0"/>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3B20C59B-4134-42ED-BEFA-FCBF7FC8D035}" type="datetime8">
              <a:rPr lang="en-US" noProof="0" smtClean="0"/>
              <a:pPr/>
              <a:t>8/26/2024 5:50 PM</a:t>
            </a:fld>
            <a:endParaRPr lang="en-US" noProof="0" dirty="0"/>
          </a:p>
        </p:txBody>
      </p:sp>
      <p:sp>
        <p:nvSpPr>
          <p:cNvPr id="5" name="Footer Placeholder 4"/>
          <p:cNvSpPr>
            <a:spLocks noGrp="1"/>
          </p:cNvSpPr>
          <p:nvPr>
            <p:ph type="ftr" sz="quarter" idx="11"/>
          </p:nvPr>
        </p:nvSpPr>
        <p:spPr/>
        <p:txBody>
          <a:bodyPr/>
          <a:lstStyle>
            <a:lvl1pPr>
              <a:defRPr>
                <a:solidFill>
                  <a:schemeClr val="bg1"/>
                </a:solidFill>
              </a:defRPr>
            </a:lvl1pPr>
          </a:lstStyle>
          <a:p>
            <a:r>
              <a:rPr lang="en-US" noProof="0" dirty="0"/>
              <a:t>ADD A FOOTER</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C5C3056E-1632-4A65-A24F-3F10A1450A6E}" type="slidenum">
              <a:rPr lang="en-US" noProof="0" smtClean="0"/>
              <a:pPr/>
              <a:t>‹#›</a:t>
            </a:fld>
            <a:endParaRPr lang="en-US" noProof="0" dirty="0"/>
          </a:p>
        </p:txBody>
      </p:sp>
    </p:spTree>
    <p:extLst>
      <p:ext uri="{BB962C8B-B14F-4D97-AF65-F5344CB8AC3E}">
        <p14:creationId xmlns:p14="http://schemas.microsoft.com/office/powerpoint/2010/main" val="249244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bwMode="white">
          <a:xfrm>
            <a:off x="445982" y="606554"/>
            <a:ext cx="11300036" cy="1258827"/>
          </a:xfrm>
          <a:prstGeom prst="rect">
            <a:avLst/>
          </a:prstGeom>
          <a:gradFill flip="none" rotWithShape="1">
            <a:gsLst>
              <a:gs pos="100000">
                <a:schemeClr val="accent2"/>
              </a:gs>
              <a:gs pos="60000">
                <a:schemeClr val="accent1">
                  <a:lumMod val="95000"/>
                  <a:lumOff val="5000"/>
                </a:schemeClr>
              </a:gs>
              <a:gs pos="0">
                <a:schemeClr val="accent1">
                  <a:lumMod val="60000"/>
                </a:schemeClr>
              </a:gs>
            </a:gsLst>
            <a:path path="circle">
              <a:fillToRect l="50000" t="130000" r="50000" b="-3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nchor="ctr" anchorCtr="0">
            <a:normAutofit/>
          </a:bodyPr>
          <a:lstStyle>
            <a:lvl1pPr algn="ctr">
              <a:defRPr sz="4000"/>
            </a:lvl1pPr>
          </a:lstStyle>
          <a:p>
            <a:r>
              <a:rPr lang="en-US" noProof="0" smtClean="0"/>
              <a:t>Click to edit Master title style</a:t>
            </a:r>
            <a:endParaRPr lang="en-US" noProof="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CF0AE2A5-5D3B-4ECC-9A5D-868F6C887DEE}" type="datetime8">
              <a:rPr lang="en-US" noProof="0" smtClean="0"/>
              <a:t>8/26/2024 5:50 PM</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C5C3056E-1632-4A65-A24F-3F10A1450A6E}" type="slidenum">
              <a:rPr lang="en-US" noProof="0" smtClean="0"/>
              <a:t>‹#›</a:t>
            </a:fld>
            <a:endParaRPr lang="en-US" noProof="0" dirty="0"/>
          </a:p>
        </p:txBody>
      </p:sp>
    </p:spTree>
    <p:extLst>
      <p:ext uri="{BB962C8B-B14F-4D97-AF65-F5344CB8AC3E}">
        <p14:creationId xmlns:p14="http://schemas.microsoft.com/office/powerpoint/2010/main" val="4236966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3 Column">
    <p:spTree>
      <p:nvGrpSpPr>
        <p:cNvPr id="1" name=""/>
        <p:cNvGrpSpPr/>
        <p:nvPr/>
      </p:nvGrpSpPr>
      <p:grpSpPr>
        <a:xfrm>
          <a:off x="0" y="0"/>
          <a:ext cx="0" cy="0"/>
          <a:chOff x="0" y="0"/>
          <a:chExt cx="0" cy="0"/>
        </a:xfrm>
      </p:grpSpPr>
      <p:sp>
        <p:nvSpPr>
          <p:cNvPr id="11" name="Rectangle 10"/>
          <p:cNvSpPr>
            <a:spLocks noChangeAspect="1"/>
          </p:cNvSpPr>
          <p:nvPr/>
        </p:nvSpPr>
        <p:spPr bwMode="white">
          <a:xfrm>
            <a:off x="445982" y="606554"/>
            <a:ext cx="11300036" cy="1258827"/>
          </a:xfrm>
          <a:prstGeom prst="rect">
            <a:avLst/>
          </a:prstGeom>
          <a:gradFill flip="none" rotWithShape="1">
            <a:gsLst>
              <a:gs pos="100000">
                <a:schemeClr val="accent2"/>
              </a:gs>
              <a:gs pos="60000">
                <a:schemeClr val="accent1">
                  <a:lumMod val="95000"/>
                  <a:lumOff val="5000"/>
                </a:schemeClr>
              </a:gs>
              <a:gs pos="0">
                <a:schemeClr val="accent1">
                  <a:lumMod val="60000"/>
                </a:schemeClr>
              </a:gs>
            </a:gsLst>
            <a:path path="circle">
              <a:fillToRect l="50000" t="130000" r="50000" b="-3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nchor="ctr" anchorCtr="0">
            <a:normAutofit/>
          </a:bodyPr>
          <a:lstStyle>
            <a:lvl1pPr algn="ctr">
              <a:defRPr sz="40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77396" y="2023139"/>
            <a:ext cx="3198328" cy="536005"/>
          </a:xfrm>
        </p:spPr>
        <p:txBody>
          <a:bodyPr anchor="ctr" anchorCtr="0">
            <a:noAutofit/>
          </a:bodyPr>
          <a:lstStyle>
            <a:lvl1pPr marL="0" indent="0" algn="ctr">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4" name="Content Placeholder 3"/>
          <p:cNvSpPr>
            <a:spLocks noGrp="1"/>
          </p:cNvSpPr>
          <p:nvPr>
            <p:ph sz="half" idx="2"/>
          </p:nvPr>
        </p:nvSpPr>
        <p:spPr>
          <a:xfrm>
            <a:off x="581194" y="2714624"/>
            <a:ext cx="3378403" cy="3194051"/>
          </a:xfrm>
        </p:spPr>
        <p:txBody>
          <a:bodyPr anchor="t">
            <a:normAutofit/>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lvl1pPr>
              <a:defRPr>
                <a:solidFill>
                  <a:srgbClr val="903163"/>
                </a:solidFill>
              </a:defRPr>
            </a:lvl1pPr>
          </a:lstStyle>
          <a:p>
            <a:fld id="{4551DAFA-20BD-4111-8F90-24432E23573D}" type="datetime8">
              <a:rPr lang="en-US" noProof="0" smtClean="0"/>
              <a:pPr/>
              <a:t>8/26/2024 5:50 PM</a:t>
            </a:fld>
            <a:endParaRPr lang="en-US" noProof="0" dirty="0"/>
          </a:p>
        </p:txBody>
      </p:sp>
      <p:sp>
        <p:nvSpPr>
          <p:cNvPr id="8" name="Footer Placeholder 7"/>
          <p:cNvSpPr>
            <a:spLocks noGrp="1"/>
          </p:cNvSpPr>
          <p:nvPr>
            <p:ph type="ftr" sz="quarter" idx="11"/>
          </p:nvPr>
        </p:nvSpPr>
        <p:spPr>
          <a:xfrm>
            <a:off x="581192" y="5951811"/>
            <a:ext cx="6917210" cy="365125"/>
          </a:xfrm>
        </p:spPr>
        <p:txBody>
          <a:bodyPr/>
          <a:lstStyle>
            <a:lvl1pPr>
              <a:defRPr>
                <a:solidFill>
                  <a:srgbClr val="903163"/>
                </a:solidFill>
              </a:defRPr>
            </a:lvl1pPr>
          </a:lstStyle>
          <a:p>
            <a:r>
              <a:rPr lang="en-US" noProof="0" dirty="0"/>
              <a:t>ADD A FOOTER</a:t>
            </a:r>
          </a:p>
        </p:txBody>
      </p:sp>
      <p:sp>
        <p:nvSpPr>
          <p:cNvPr id="23" name="Content Placeholder 3">
            <a:extLst>
              <a:ext uri="{FF2B5EF4-FFF2-40B4-BE49-F238E27FC236}">
                <a16:creationId xmlns:a16="http://schemas.microsoft.com/office/drawing/2014/main" id="{6D289ABA-BA71-41AF-AA30-58CB8F426F6C}"/>
              </a:ext>
            </a:extLst>
          </p:cNvPr>
          <p:cNvSpPr>
            <a:spLocks noGrp="1"/>
          </p:cNvSpPr>
          <p:nvPr>
            <p:ph sz="half" idx="15"/>
          </p:nvPr>
        </p:nvSpPr>
        <p:spPr>
          <a:xfrm>
            <a:off x="8145430" y="2714624"/>
            <a:ext cx="3378403" cy="3194051"/>
          </a:xfrm>
        </p:spPr>
        <p:txBody>
          <a:bodyPr anchor="t">
            <a:normAutofit/>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9" name="Slide Number Placeholder 8"/>
          <p:cNvSpPr>
            <a:spLocks noGrp="1"/>
          </p:cNvSpPr>
          <p:nvPr>
            <p:ph type="sldNum" sz="quarter" idx="12"/>
          </p:nvPr>
        </p:nvSpPr>
        <p:spPr/>
        <p:txBody>
          <a:bodyPr/>
          <a:lstStyle>
            <a:lvl1pPr>
              <a:defRPr>
                <a:solidFill>
                  <a:srgbClr val="903163"/>
                </a:solidFill>
              </a:defRPr>
            </a:lvl1pPr>
          </a:lstStyle>
          <a:p>
            <a:fld id="{C5C3056E-1632-4A65-A24F-3F10A1450A6E}" type="slidenum">
              <a:rPr lang="en-US" noProof="0" smtClean="0"/>
              <a:pPr/>
              <a:t>‹#›</a:t>
            </a:fld>
            <a:endParaRPr lang="en-US" noProof="0" dirty="0"/>
          </a:p>
        </p:txBody>
      </p:sp>
      <p:sp>
        <p:nvSpPr>
          <p:cNvPr id="22" name="Content Placeholder 3">
            <a:extLst>
              <a:ext uri="{FF2B5EF4-FFF2-40B4-BE49-F238E27FC236}">
                <a16:creationId xmlns:a16="http://schemas.microsoft.com/office/drawing/2014/main" id="{C06DFC81-3912-4844-B25C-E1D7CBCD80A0}"/>
              </a:ext>
            </a:extLst>
          </p:cNvPr>
          <p:cNvSpPr>
            <a:spLocks noGrp="1"/>
          </p:cNvSpPr>
          <p:nvPr>
            <p:ph sz="half" idx="14"/>
          </p:nvPr>
        </p:nvSpPr>
        <p:spPr>
          <a:xfrm>
            <a:off x="4400414" y="2714624"/>
            <a:ext cx="3378403" cy="3194051"/>
          </a:xfrm>
        </p:spPr>
        <p:txBody>
          <a:bodyPr anchor="t">
            <a:normAutofit/>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4" name="Text Placeholder 2">
            <a:extLst>
              <a:ext uri="{FF2B5EF4-FFF2-40B4-BE49-F238E27FC236}">
                <a16:creationId xmlns:a16="http://schemas.microsoft.com/office/drawing/2014/main" id="{11556C46-FD2A-4916-B30C-DB066CAEA471}"/>
              </a:ext>
            </a:extLst>
          </p:cNvPr>
          <p:cNvSpPr>
            <a:spLocks noGrp="1"/>
          </p:cNvSpPr>
          <p:nvPr>
            <p:ph type="body" idx="16"/>
          </p:nvPr>
        </p:nvSpPr>
        <p:spPr>
          <a:xfrm>
            <a:off x="8241852" y="2023139"/>
            <a:ext cx="3198328" cy="536005"/>
          </a:xfrm>
        </p:spPr>
        <p:txBody>
          <a:bodyPr anchor="ctr" anchorCtr="0">
            <a:noAutofit/>
          </a:bodyPr>
          <a:lstStyle>
            <a:lvl1pPr marL="0" indent="0" algn="ctr">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cxnSp>
        <p:nvCxnSpPr>
          <p:cNvPr id="19" name="Straight Connector 18">
            <a:extLst>
              <a:ext uri="{FF2B5EF4-FFF2-40B4-BE49-F238E27FC236}">
                <a16:creationId xmlns:a16="http://schemas.microsoft.com/office/drawing/2014/main" id="{E2328988-0888-4C1A-8F73-17D455B6F882}"/>
              </a:ext>
              <a:ext uri="{C183D7F6-B498-43B3-948B-1728B52AA6E4}">
                <adec:decorative xmlns="" xmlns:adec="http://schemas.microsoft.com/office/drawing/2017/decorative" val="1"/>
              </a:ext>
            </a:extLst>
          </p:cNvPr>
          <p:cNvCxnSpPr>
            <a:cxnSpLocks/>
          </p:cNvCxnSpPr>
          <p:nvPr userDrawn="1"/>
        </p:nvCxnSpPr>
        <p:spPr>
          <a:xfrm>
            <a:off x="4180115" y="2714625"/>
            <a:ext cx="0" cy="3194051"/>
          </a:xfrm>
          <a:prstGeom prst="line">
            <a:avLst/>
          </a:prstGeom>
          <a:ln>
            <a:solidFill>
              <a:schemeClr val="accent1"/>
            </a:solidFill>
          </a:ln>
        </p:spPr>
        <p:style>
          <a:lnRef idx="2">
            <a:schemeClr val="accent4"/>
          </a:lnRef>
          <a:fillRef idx="0">
            <a:schemeClr val="accent4"/>
          </a:fillRef>
          <a:effectRef idx="1">
            <a:schemeClr val="accent4"/>
          </a:effectRef>
          <a:fontRef idx="minor">
            <a:schemeClr val="tx1"/>
          </a:fontRef>
        </p:style>
      </p:cxnSp>
      <p:cxnSp>
        <p:nvCxnSpPr>
          <p:cNvPr id="20" name="Straight Connector 19">
            <a:extLst>
              <a:ext uri="{FF2B5EF4-FFF2-40B4-BE49-F238E27FC236}">
                <a16:creationId xmlns:a16="http://schemas.microsoft.com/office/drawing/2014/main" id="{D81892BA-72AB-4029-BF58-4D6F90C43628}"/>
              </a:ext>
              <a:ext uri="{C183D7F6-B498-43B3-948B-1728B52AA6E4}">
                <adec:decorative xmlns="" xmlns:adec="http://schemas.microsoft.com/office/drawing/2017/decorative" val="1"/>
              </a:ext>
            </a:extLst>
          </p:cNvPr>
          <p:cNvCxnSpPr>
            <a:cxnSpLocks/>
          </p:cNvCxnSpPr>
          <p:nvPr userDrawn="1"/>
        </p:nvCxnSpPr>
        <p:spPr>
          <a:xfrm>
            <a:off x="7962123" y="2714625"/>
            <a:ext cx="0" cy="3194051"/>
          </a:xfrm>
          <a:prstGeom prst="line">
            <a:avLst/>
          </a:prstGeom>
          <a:ln>
            <a:solidFill>
              <a:schemeClr val="accent1"/>
            </a:solidFill>
          </a:ln>
        </p:spPr>
        <p:style>
          <a:lnRef idx="2">
            <a:schemeClr val="accent4"/>
          </a:lnRef>
          <a:fillRef idx="0">
            <a:schemeClr val="accent4"/>
          </a:fillRef>
          <a:effectRef idx="1">
            <a:schemeClr val="accent4"/>
          </a:effectRef>
          <a:fontRef idx="minor">
            <a:schemeClr val="tx1"/>
          </a:fontRef>
        </p:style>
      </p:cxnSp>
      <p:sp>
        <p:nvSpPr>
          <p:cNvPr id="21" name="Text Placeholder 2">
            <a:extLst>
              <a:ext uri="{FF2B5EF4-FFF2-40B4-BE49-F238E27FC236}">
                <a16:creationId xmlns:a16="http://schemas.microsoft.com/office/drawing/2014/main" id="{8E232301-6803-418F-8637-ABBAC64416DA}"/>
              </a:ext>
            </a:extLst>
          </p:cNvPr>
          <p:cNvSpPr>
            <a:spLocks noGrp="1"/>
          </p:cNvSpPr>
          <p:nvPr>
            <p:ph type="body" idx="13"/>
          </p:nvPr>
        </p:nvSpPr>
        <p:spPr>
          <a:xfrm>
            <a:off x="4496836" y="2023139"/>
            <a:ext cx="3198328" cy="536005"/>
          </a:xfrm>
        </p:spPr>
        <p:txBody>
          <a:bodyPr anchor="ctr" anchorCtr="0">
            <a:noAutofit/>
          </a:bodyPr>
          <a:lstStyle>
            <a:lvl1pPr marL="0" indent="0" algn="ctr">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Tree>
    <p:extLst>
      <p:ext uri="{BB962C8B-B14F-4D97-AF65-F5344CB8AC3E}">
        <p14:creationId xmlns:p14="http://schemas.microsoft.com/office/powerpoint/2010/main" val="571190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bwMode="white">
          <a:xfrm>
            <a:off x="445982" y="606554"/>
            <a:ext cx="11300036" cy="1258827"/>
          </a:xfrm>
          <a:prstGeom prst="rect">
            <a:avLst/>
          </a:prstGeom>
          <a:gradFill flip="none" rotWithShape="1">
            <a:gsLst>
              <a:gs pos="100000">
                <a:schemeClr val="accent2"/>
              </a:gs>
              <a:gs pos="60000">
                <a:schemeClr val="accent1">
                  <a:lumMod val="95000"/>
                  <a:lumOff val="5000"/>
                </a:schemeClr>
              </a:gs>
              <a:gs pos="0">
                <a:schemeClr val="accent1">
                  <a:lumMod val="60000"/>
                </a:schemeClr>
              </a:gs>
            </a:gsLst>
            <a:path path="circle">
              <a:fillToRect l="50000" t="130000" r="50000" b="-3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nchor="ctr" anchorCtr="0">
            <a:normAutofit/>
          </a:bodyPr>
          <a:lstStyle>
            <a:lvl1pPr algn="ctr">
              <a:defRPr sz="40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581193" y="2250892"/>
            <a:ext cx="5393102" cy="536005"/>
          </a:xfrm>
        </p:spPr>
        <p:txBody>
          <a:bodyPr anchor="b">
            <a:noAutofit/>
          </a:bodyPr>
          <a:lstStyle>
            <a:lvl1pPr marL="0" indent="0">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6217707" y="2250892"/>
            <a:ext cx="5393102" cy="553373"/>
          </a:xfrm>
        </p:spPr>
        <p:txBody>
          <a:bodyPr anchor="b">
            <a:noAutofit/>
          </a:bodyPr>
          <a:lstStyle>
            <a:lvl1pPr marL="0" indent="0">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lvl1pPr>
              <a:defRPr>
                <a:solidFill>
                  <a:srgbClr val="903163"/>
                </a:solidFill>
              </a:defRPr>
            </a:lvl1pPr>
          </a:lstStyle>
          <a:p>
            <a:fld id="{4551DAFA-20BD-4111-8F90-24432E23573D}" type="datetime8">
              <a:rPr lang="en-US" noProof="0" smtClean="0"/>
              <a:pPr/>
              <a:t>8/26/2024 5:50 PM</a:t>
            </a:fld>
            <a:endParaRPr lang="en-US" noProof="0" dirty="0"/>
          </a:p>
        </p:txBody>
      </p:sp>
      <p:sp>
        <p:nvSpPr>
          <p:cNvPr id="8" name="Footer Placeholder 7"/>
          <p:cNvSpPr>
            <a:spLocks noGrp="1"/>
          </p:cNvSpPr>
          <p:nvPr>
            <p:ph type="ftr" sz="quarter" idx="11"/>
          </p:nvPr>
        </p:nvSpPr>
        <p:spPr/>
        <p:txBody>
          <a:bodyPr/>
          <a:lstStyle>
            <a:lvl1pPr>
              <a:defRPr>
                <a:solidFill>
                  <a:srgbClr val="903163"/>
                </a:solidFill>
              </a:defRPr>
            </a:lvl1pPr>
          </a:lstStyle>
          <a:p>
            <a:r>
              <a:rPr lang="en-US" noProof="0" dirty="0"/>
              <a:t>ADD A FOOTER</a:t>
            </a:r>
          </a:p>
        </p:txBody>
      </p:sp>
      <p:sp>
        <p:nvSpPr>
          <p:cNvPr id="9" name="Slide Number Placeholder 8"/>
          <p:cNvSpPr>
            <a:spLocks noGrp="1"/>
          </p:cNvSpPr>
          <p:nvPr>
            <p:ph type="sldNum" sz="quarter" idx="12"/>
          </p:nvPr>
        </p:nvSpPr>
        <p:spPr/>
        <p:txBody>
          <a:bodyPr/>
          <a:lstStyle>
            <a:lvl1pPr>
              <a:defRPr>
                <a:solidFill>
                  <a:srgbClr val="903163"/>
                </a:solidFill>
              </a:defRPr>
            </a:lvl1pPr>
          </a:lstStyle>
          <a:p>
            <a:fld id="{C5C3056E-1632-4A65-A24F-3F10A1450A6E}" type="slidenum">
              <a:rPr lang="en-US" noProof="0" smtClean="0"/>
              <a:pPr/>
              <a:t>‹#›</a:t>
            </a:fld>
            <a:endParaRPr lang="en-US" noProof="0" dirty="0"/>
          </a:p>
        </p:txBody>
      </p:sp>
    </p:spTree>
    <p:extLst>
      <p:ext uri="{BB962C8B-B14F-4D97-AF65-F5344CB8AC3E}">
        <p14:creationId xmlns:p14="http://schemas.microsoft.com/office/powerpoint/2010/main" val="2416690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Rectangle 6"/>
          <p:cNvSpPr>
            <a:spLocks noChangeAspect="1"/>
          </p:cNvSpPr>
          <p:nvPr/>
        </p:nvSpPr>
        <p:spPr bwMode="white">
          <a:xfrm>
            <a:off x="440683" y="606554"/>
            <a:ext cx="11300036" cy="1258827"/>
          </a:xfrm>
          <a:prstGeom prst="rect">
            <a:avLst/>
          </a:prstGeom>
          <a:gradFill flip="none" rotWithShape="1">
            <a:gsLst>
              <a:gs pos="100000">
                <a:schemeClr val="accent2"/>
              </a:gs>
              <a:gs pos="60000">
                <a:schemeClr val="accent1">
                  <a:lumMod val="95000"/>
                  <a:lumOff val="5000"/>
                </a:schemeClr>
              </a:gs>
              <a:gs pos="0">
                <a:schemeClr val="accent1">
                  <a:lumMod val="60000"/>
                </a:schemeClr>
              </a:gs>
            </a:gsLst>
            <a:path path="circle">
              <a:fillToRect l="50000" t="130000" r="50000" b="-3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Date Placeholder 2"/>
          <p:cNvSpPr>
            <a:spLocks noGrp="1"/>
          </p:cNvSpPr>
          <p:nvPr>
            <p:ph type="dt" sz="half" idx="10"/>
          </p:nvPr>
        </p:nvSpPr>
        <p:spPr/>
        <p:txBody>
          <a:bodyPr/>
          <a:lstStyle/>
          <a:p>
            <a:fld id="{357A1812-3FD3-44A5-B738-8F3425664C1B}" type="datetime8">
              <a:rPr lang="en-US" noProof="0" smtClean="0"/>
              <a:t>8/26/2024 5:50 PM</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C5C3056E-1632-4A65-A24F-3F10A1450A6E}" type="slidenum">
              <a:rPr lang="en-US" noProof="0" smtClean="0"/>
              <a:t>‹#›</a:t>
            </a:fld>
            <a:endParaRPr lang="en-US" noProof="0" dirty="0"/>
          </a:p>
        </p:txBody>
      </p:sp>
      <p:sp>
        <p:nvSpPr>
          <p:cNvPr id="9" name="Title 1">
            <a:extLst>
              <a:ext uri="{FF2B5EF4-FFF2-40B4-BE49-F238E27FC236}">
                <a16:creationId xmlns:a16="http://schemas.microsoft.com/office/drawing/2014/main" id="{5CEC16FA-81A4-6F41-9FCE-6262A4533E5C}"/>
              </a:ext>
            </a:extLst>
          </p:cNvPr>
          <p:cNvSpPr>
            <a:spLocks noGrp="1"/>
          </p:cNvSpPr>
          <p:nvPr>
            <p:ph type="title"/>
          </p:nvPr>
        </p:nvSpPr>
        <p:spPr>
          <a:xfrm>
            <a:off x="581193" y="729658"/>
            <a:ext cx="11029616" cy="988332"/>
          </a:xfrm>
        </p:spPr>
        <p:txBody>
          <a:bodyPr anchor="ctr" anchorCtr="0">
            <a:normAutofit/>
          </a:bodyPr>
          <a:lstStyle>
            <a:lvl1pPr algn="ctr">
              <a:defRPr sz="4000"/>
            </a:lvl1pPr>
          </a:lstStyle>
          <a:p>
            <a:r>
              <a:rPr lang="en-US" noProof="0" smtClean="0"/>
              <a:t>Click to edit Master title style</a:t>
            </a:r>
            <a:endParaRPr lang="en-US" noProof="0"/>
          </a:p>
        </p:txBody>
      </p:sp>
    </p:spTree>
    <p:extLst>
      <p:ext uri="{BB962C8B-B14F-4D97-AF65-F5344CB8AC3E}">
        <p14:creationId xmlns:p14="http://schemas.microsoft.com/office/powerpoint/2010/main" val="1545445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rgbClr val="903163"/>
                </a:solidFill>
              </a:defRPr>
            </a:lvl1pPr>
          </a:lstStyle>
          <a:p>
            <a:fld id="{E2E361C1-C0E3-47DF-8509-372F2F8B74E4}" type="datetime8">
              <a:rPr lang="en-US" noProof="0" smtClean="0"/>
              <a:pPr/>
              <a:t>8/26/2024 5:50 PM</a:t>
            </a:fld>
            <a:endParaRPr lang="en-US" noProof="0" dirty="0"/>
          </a:p>
        </p:txBody>
      </p:sp>
      <p:sp>
        <p:nvSpPr>
          <p:cNvPr id="3" name="Footer Placeholder 2"/>
          <p:cNvSpPr>
            <a:spLocks noGrp="1"/>
          </p:cNvSpPr>
          <p:nvPr>
            <p:ph type="ftr" sz="quarter" idx="11"/>
          </p:nvPr>
        </p:nvSpPr>
        <p:spPr/>
        <p:txBody>
          <a:bodyPr/>
          <a:lstStyle>
            <a:lvl1pPr>
              <a:defRPr>
                <a:solidFill>
                  <a:srgbClr val="903163"/>
                </a:solidFill>
              </a:defRPr>
            </a:lvl1pPr>
          </a:lstStyle>
          <a:p>
            <a:r>
              <a:rPr lang="en-US" noProof="0" dirty="0"/>
              <a:t>ADD A FOOTER</a:t>
            </a:r>
          </a:p>
        </p:txBody>
      </p:sp>
      <p:sp>
        <p:nvSpPr>
          <p:cNvPr id="4" name="Slide Number Placeholder 3"/>
          <p:cNvSpPr>
            <a:spLocks noGrp="1"/>
          </p:cNvSpPr>
          <p:nvPr>
            <p:ph type="sldNum" sz="quarter" idx="12"/>
          </p:nvPr>
        </p:nvSpPr>
        <p:spPr/>
        <p:txBody>
          <a:bodyPr/>
          <a:lstStyle>
            <a:lvl1pPr>
              <a:defRPr>
                <a:solidFill>
                  <a:srgbClr val="903163"/>
                </a:solidFill>
              </a:defRPr>
            </a:lvl1pPr>
          </a:lstStyle>
          <a:p>
            <a:fld id="{C5C3056E-1632-4A65-A24F-3F10A1450A6E}" type="slidenum">
              <a:rPr lang="en-US" noProof="0" smtClean="0"/>
              <a:pPr/>
              <a:t>‹#›</a:t>
            </a:fld>
            <a:endParaRPr lang="en-US" noProof="0" dirty="0"/>
          </a:p>
        </p:txBody>
      </p:sp>
      <p:sp>
        <p:nvSpPr>
          <p:cNvPr id="5" name="Title 4">
            <a:extLst>
              <a:ext uri="{FF2B5EF4-FFF2-40B4-BE49-F238E27FC236}">
                <a16:creationId xmlns:a16="http://schemas.microsoft.com/office/drawing/2014/main" id="{DFBB0525-CFF9-4A39-B5EA-579253994F60}"/>
              </a:ext>
            </a:extLst>
          </p:cNvPr>
          <p:cNvSpPr>
            <a:spLocks noGrp="1"/>
          </p:cNvSpPr>
          <p:nvPr>
            <p:ph type="title"/>
          </p:nvPr>
        </p:nvSpPr>
        <p:spPr/>
        <p:txBody>
          <a:bodyPr/>
          <a:lstStyle>
            <a:lvl1pPr>
              <a:defRPr>
                <a:solidFill>
                  <a:schemeClr val="tx1"/>
                </a:solidFill>
              </a:defRPr>
            </a:lvl1pPr>
          </a:lstStyle>
          <a:p>
            <a:r>
              <a:rPr lang="en-US" noProof="0" smtClean="0"/>
              <a:t>Click to edit Master title style</a:t>
            </a:r>
            <a:endParaRPr lang="en-US" noProof="0"/>
          </a:p>
        </p:txBody>
      </p:sp>
    </p:spTree>
    <p:extLst>
      <p:ext uri="{BB962C8B-B14F-4D97-AF65-F5344CB8AC3E}">
        <p14:creationId xmlns:p14="http://schemas.microsoft.com/office/powerpoint/2010/main" val="785869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gradFill flip="none" rotWithShape="1">
          <a:gsLst>
            <a:gs pos="0">
              <a:schemeClr val="bg1">
                <a:tint val="90000"/>
                <a:lumMod val="110000"/>
              </a:schemeClr>
            </a:gs>
            <a:gs pos="100000">
              <a:schemeClr val="accent4">
                <a:lumMod val="60000"/>
                <a:lumOff val="40000"/>
              </a:schemeClr>
            </a:gs>
          </a:gsLst>
          <a:path path="circle">
            <a:fillToRect l="50000" t="50000" r="100000" b="10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t" anchorCtr="0">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1E4BA81B-A36E-46D5-918F-749D311F4B4A}" type="datetime8">
              <a:rPr lang="en-US" noProof="0" smtClean="0"/>
              <a:t>8/26/2024 5:50 PM</a:t>
            </a:fld>
            <a:endParaRPr lang="en-US" noProof="0"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en-US" noProof="0" dirty="0"/>
              <a:t>ADD A FOOTER</a:t>
            </a:r>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C5C3056E-1632-4A65-A24F-3F10A1450A6E}" type="slidenum">
              <a:rPr lang="en-US" noProof="0" smtClean="0"/>
              <a:t>‹#›</a:t>
            </a:fld>
            <a:endParaRPr lang="en-US" noProof="0"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707312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 id="2147483665" r:id="rId6"/>
    <p:sldLayoutId id="2147483673" r:id="rId7"/>
    <p:sldLayoutId id="2147483666" r:id="rId8"/>
    <p:sldLayoutId id="2147483667" r:id="rId9"/>
    <p:sldLayoutId id="2147483668" r:id="rId10"/>
    <p:sldLayoutId id="2147483669"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1"/>
            </a:gs>
            <a:gs pos="100000">
              <a:schemeClr val="accent4">
                <a:lumMod val="60000"/>
                <a:lumOff val="40000"/>
              </a:schemeClr>
            </a:gs>
          </a:gsLst>
          <a:path path="circle">
            <a:fillToRect l="50000" t="50000" r="100000" b="100000"/>
          </a:path>
          <a:tileRect/>
        </a:gradFill>
        <a:effectLst/>
      </p:bgPr>
    </p:bg>
    <p:spTree>
      <p:nvGrpSpPr>
        <p:cNvPr id="1" name=""/>
        <p:cNvGrpSpPr/>
        <p:nvPr/>
      </p:nvGrpSpPr>
      <p:grpSpPr>
        <a:xfrm>
          <a:off x="0" y="0"/>
          <a:ext cx="0" cy="0"/>
          <a:chOff x="0" y="0"/>
          <a:chExt cx="0" cy="0"/>
        </a:xfrm>
      </p:grpSpPr>
      <p:sp>
        <p:nvSpPr>
          <p:cNvPr id="2" name="Title 1" descr="title">
            <a:extLst>
              <a:ext uri="{FF2B5EF4-FFF2-40B4-BE49-F238E27FC236}">
                <a16:creationId xmlns:a16="http://schemas.microsoft.com/office/drawing/2014/main" id="{A6E9EA0F-FD88-464F-99D9-0E151D11E785}"/>
              </a:ext>
            </a:extLst>
          </p:cNvPr>
          <p:cNvSpPr>
            <a:spLocks noGrp="1"/>
          </p:cNvSpPr>
          <p:nvPr>
            <p:ph type="ctrTitle"/>
          </p:nvPr>
        </p:nvSpPr>
        <p:spPr>
          <a:xfrm>
            <a:off x="447675" y="965199"/>
            <a:ext cx="11243732" cy="1750010"/>
          </a:xfrm>
        </p:spPr>
        <p:txBody>
          <a:bodyPr anchor="ctr">
            <a:noAutofit/>
          </a:bodyPr>
          <a:lstStyle/>
          <a:p>
            <a:r>
              <a:rPr lang="en" sz="6600" dirty="0">
                <a:solidFill>
                  <a:schemeClr val="accent1">
                    <a:lumMod val="90000"/>
                    <a:lumOff val="10000"/>
                  </a:schemeClr>
                </a:solidFill>
                <a:ea typeface="Black Han Sans" pitchFamily="2" charset="-127"/>
              </a:rPr>
              <a:t>SMART HOME PROJECT</a:t>
            </a:r>
            <a:r>
              <a:rPr lang="ar-EG" sz="6600" dirty="0">
                <a:solidFill>
                  <a:schemeClr val="accent1">
                    <a:lumMod val="90000"/>
                    <a:lumOff val="10000"/>
                  </a:schemeClr>
                </a:solidFill>
                <a:ea typeface="Black Han Sans" pitchFamily="2" charset="-127"/>
              </a:rPr>
              <a:t/>
            </a:r>
            <a:br>
              <a:rPr lang="ar-EG" sz="6600" dirty="0">
                <a:solidFill>
                  <a:schemeClr val="accent1">
                    <a:lumMod val="90000"/>
                    <a:lumOff val="10000"/>
                  </a:schemeClr>
                </a:solidFill>
                <a:ea typeface="Black Han Sans" pitchFamily="2" charset="-127"/>
              </a:rPr>
            </a:br>
            <a:r>
              <a:rPr lang="en-US" sz="6600" dirty="0">
                <a:solidFill>
                  <a:schemeClr val="accent1">
                    <a:lumMod val="90000"/>
                    <a:lumOff val="10000"/>
                  </a:schemeClr>
                </a:solidFill>
                <a:ea typeface="Black Han Sans" pitchFamily="2" charset="-127"/>
              </a:rPr>
              <a:t>Presentation</a:t>
            </a:r>
            <a:endParaRPr lang="en-US" sz="6600" dirty="0">
              <a:solidFill>
                <a:schemeClr val="accent1">
                  <a:lumMod val="90000"/>
                  <a:lumOff val="10000"/>
                </a:schemeClr>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5777" y="3182816"/>
            <a:ext cx="4943218" cy="3120120"/>
          </a:xfrm>
          <a:prstGeom prst="rect">
            <a:avLst/>
          </a:prstGeom>
        </p:spPr>
      </p:pic>
    </p:spTree>
    <p:extLst>
      <p:ext uri="{BB962C8B-B14F-4D97-AF65-F5344CB8AC3E}">
        <p14:creationId xmlns:p14="http://schemas.microsoft.com/office/powerpoint/2010/main" val="180603781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Platforms Used</a:t>
            </a:r>
          </a:p>
        </p:txBody>
      </p:sp>
      <p:sp>
        <p:nvSpPr>
          <p:cNvPr id="4" name="Rectangle 1"/>
          <p:cNvSpPr>
            <a:spLocks noGrp="1" noChangeArrowheads="1"/>
          </p:cNvSpPr>
          <p:nvPr>
            <p:ph idx="1"/>
          </p:nvPr>
        </p:nvSpPr>
        <p:spPr bwMode="auto">
          <a:xfrm>
            <a:off x="0" y="2420903"/>
            <a:ext cx="12151360" cy="487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b="1" dirty="0"/>
              <a:t>Platform IO</a:t>
            </a:r>
            <a:r>
              <a:rPr lang="en-US" b="1" dirty="0" smtClean="0"/>
              <a:t>:</a:t>
            </a:r>
          </a:p>
          <a:p>
            <a:pPr marL="0" indent="0">
              <a:buNone/>
            </a:pPr>
            <a:r>
              <a:rPr lang="en-US" b="1" dirty="0" smtClean="0"/>
              <a:t>Purpose</a:t>
            </a:r>
            <a:r>
              <a:rPr lang="en-US" b="1" dirty="0"/>
              <a:t>:</a:t>
            </a:r>
            <a:r>
              <a:rPr lang="en-US" dirty="0"/>
              <a:t> Integrated development environment for programming ESP32.</a:t>
            </a:r>
          </a:p>
          <a:p>
            <a:pPr marL="0" indent="0">
              <a:buNone/>
            </a:pPr>
            <a:r>
              <a:rPr lang="en-US" b="1" dirty="0"/>
              <a:t>Features:</a:t>
            </a:r>
            <a:r>
              <a:rPr lang="en-US" dirty="0"/>
              <a:t> Supports various development boards and provides robust tools for project management and dependencies</a:t>
            </a:r>
            <a:r>
              <a:rPr lang="en-US" dirty="0" smtClean="0"/>
              <a:t>.</a:t>
            </a:r>
            <a:endParaRPr lang="en-US" dirty="0"/>
          </a:p>
          <a:p>
            <a:r>
              <a:rPr lang="en-US" b="1" dirty="0" err="1"/>
              <a:t>Wokwi</a:t>
            </a:r>
            <a:r>
              <a:rPr lang="en-US" b="1" dirty="0" smtClean="0"/>
              <a:t>:</a:t>
            </a:r>
          </a:p>
          <a:p>
            <a:pPr marL="0" indent="0">
              <a:buNone/>
            </a:pPr>
            <a:r>
              <a:rPr lang="en-US" b="1" dirty="0" smtClean="0"/>
              <a:t>Purpose</a:t>
            </a:r>
            <a:r>
              <a:rPr lang="en-US" b="1" dirty="0"/>
              <a:t>:</a:t>
            </a:r>
            <a:r>
              <a:rPr lang="en-US" dirty="0"/>
              <a:t> Simulating and designing electronic circuits.</a:t>
            </a:r>
          </a:p>
          <a:p>
            <a:pPr marL="0" indent="0">
              <a:buNone/>
            </a:pPr>
            <a:r>
              <a:rPr lang="en-US" b="1" dirty="0"/>
              <a:t>Features:</a:t>
            </a:r>
            <a:r>
              <a:rPr lang="en-US" dirty="0"/>
              <a:t> Online tool for creating and testing electronic </a:t>
            </a:r>
            <a:r>
              <a:rPr lang="en-US" dirty="0" smtClean="0"/>
              <a:t>circuits</a:t>
            </a:r>
            <a:endParaRPr lang="ar-EG" dirty="0" smtClean="0"/>
          </a:p>
          <a:p>
            <a:r>
              <a:rPr lang="en-US" b="1" dirty="0"/>
              <a:t>GitHub</a:t>
            </a:r>
            <a:r>
              <a:rPr lang="en-US" b="1" dirty="0" smtClean="0"/>
              <a:t>:</a:t>
            </a:r>
            <a:endParaRPr lang="ar-EG" b="1" dirty="0" smtClean="0"/>
          </a:p>
          <a:p>
            <a:pPr marL="0" indent="0">
              <a:buNone/>
            </a:pPr>
            <a:r>
              <a:rPr lang="en-US" b="1" dirty="0" smtClean="0"/>
              <a:t>Purpose</a:t>
            </a:r>
            <a:r>
              <a:rPr lang="en-US" b="1" dirty="0"/>
              <a:t>:</a:t>
            </a:r>
            <a:r>
              <a:rPr lang="en-US" dirty="0"/>
              <a:t> Hosting and version control for code.</a:t>
            </a:r>
          </a:p>
          <a:p>
            <a:pPr marL="0" indent="0">
              <a:buNone/>
            </a:pPr>
            <a:r>
              <a:rPr lang="en-US" b="1" dirty="0"/>
              <a:t>Features:</a:t>
            </a:r>
            <a:r>
              <a:rPr lang="en-US" dirty="0"/>
              <a:t> Allows collaborative development, code sharing, and version tracking</a:t>
            </a:r>
            <a:r>
              <a:rPr lang="en-US" dirty="0" smtClean="0"/>
              <a:t>.</a:t>
            </a:r>
            <a:endParaRPr lang="ar-EG" dirty="0" smtClean="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4211352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2080" y="2181224"/>
            <a:ext cx="8737599" cy="4158615"/>
          </a:xfrm>
        </p:spPr>
      </p:pic>
      <p:sp>
        <p:nvSpPr>
          <p:cNvPr id="3" name="Title 2"/>
          <p:cNvSpPr>
            <a:spLocks noGrp="1"/>
          </p:cNvSpPr>
          <p:nvPr>
            <p:ph type="title"/>
          </p:nvPr>
        </p:nvSpPr>
        <p:spPr/>
        <p:txBody>
          <a:bodyPr/>
          <a:lstStyle/>
          <a:p>
            <a:r>
              <a:rPr lang="en-US" dirty="0"/>
              <a:t>Circuit Diagram</a:t>
            </a:r>
          </a:p>
        </p:txBody>
      </p:sp>
    </p:spTree>
    <p:extLst>
      <p:ext uri="{BB962C8B-B14F-4D97-AF65-F5344CB8AC3E}">
        <p14:creationId xmlns:p14="http://schemas.microsoft.com/office/powerpoint/2010/main" val="414295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81193" y="2180496"/>
            <a:ext cx="4407368" cy="3678303"/>
          </a:xfrm>
        </p:spPr>
        <p:txBody>
          <a:bodyPr/>
          <a:lstStyle/>
          <a:p>
            <a:r>
              <a:rPr lang="en-US" dirty="0"/>
              <a:t> our Flutter app serves as a comprehensive control center for a smart </a:t>
            </a:r>
            <a:r>
              <a:rPr lang="en-US" dirty="0" err="1" smtClean="0"/>
              <a:t>home,combining</a:t>
            </a:r>
            <a:r>
              <a:rPr lang="en-US" dirty="0" smtClean="0"/>
              <a:t> </a:t>
            </a:r>
            <a:r>
              <a:rPr lang="en-US" dirty="0"/>
              <a:t>the latest technology in </a:t>
            </a:r>
            <a:r>
              <a:rPr lang="en-US" dirty="0" err="1"/>
              <a:t>IoT</a:t>
            </a:r>
            <a:r>
              <a:rPr lang="en-US" dirty="0"/>
              <a:t> with a sleek and efficient mobile interface.</a:t>
            </a:r>
          </a:p>
        </p:txBody>
      </p:sp>
      <p:sp>
        <p:nvSpPr>
          <p:cNvPr id="3" name="Title 2"/>
          <p:cNvSpPr>
            <a:spLocks noGrp="1"/>
          </p:cNvSpPr>
          <p:nvPr>
            <p:ph type="title"/>
          </p:nvPr>
        </p:nvSpPr>
        <p:spPr/>
        <p:txBody>
          <a:bodyPr/>
          <a:lstStyle/>
          <a:p>
            <a:r>
              <a:rPr lang="en-US" dirty="0" smtClean="0"/>
              <a:t>Smart home application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401" y="2072640"/>
            <a:ext cx="6368246" cy="4191446"/>
          </a:xfrm>
          <a:prstGeom prst="rect">
            <a:avLst/>
          </a:prstGeom>
        </p:spPr>
      </p:pic>
    </p:spTree>
    <p:extLst>
      <p:ext uri="{BB962C8B-B14F-4D97-AF65-F5344CB8AC3E}">
        <p14:creationId xmlns:p14="http://schemas.microsoft.com/office/powerpoint/2010/main" val="1415802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b="1" dirty="0" smtClean="0"/>
              <a:t>Description:</a:t>
            </a:r>
            <a:endParaRPr lang="en-US" dirty="0" smtClean="0"/>
          </a:p>
          <a:p>
            <a:pPr marL="0" indent="0">
              <a:buNone/>
            </a:pPr>
            <a:r>
              <a:rPr lang="en-US" dirty="0" smtClean="0"/>
              <a:t>Enables </a:t>
            </a:r>
            <a:r>
              <a:rPr lang="en-US" dirty="0"/>
              <a:t>users to access their accounts using their registered credentials.</a:t>
            </a:r>
          </a:p>
          <a:p>
            <a:r>
              <a:rPr lang="en-US" b="1" dirty="0"/>
              <a:t>Core </a:t>
            </a:r>
            <a:r>
              <a:rPr lang="en-US" b="1" dirty="0" smtClean="0"/>
              <a:t>Functions:</a:t>
            </a:r>
            <a:endParaRPr lang="en-US" dirty="0" smtClean="0"/>
          </a:p>
          <a:p>
            <a:pPr marL="0" indent="0">
              <a:buNone/>
            </a:pPr>
            <a:r>
              <a:rPr lang="en-US" dirty="0" smtClean="0"/>
              <a:t>Enter </a:t>
            </a:r>
            <a:r>
              <a:rPr lang="en-US" dirty="0"/>
              <a:t>email and password.</a:t>
            </a:r>
          </a:p>
          <a:p>
            <a:pPr marL="0" indent="0">
              <a:buNone/>
            </a:pPr>
            <a:r>
              <a:rPr lang="en-US" dirty="0"/>
              <a:t>Log In button.</a:t>
            </a:r>
          </a:p>
          <a:p>
            <a:r>
              <a:rPr lang="en-US" b="1" dirty="0" smtClean="0"/>
              <a:t>Technical </a:t>
            </a:r>
            <a:r>
              <a:rPr lang="en-US" b="1" dirty="0"/>
              <a:t>Details:</a:t>
            </a:r>
            <a:endParaRPr lang="en-US" dirty="0"/>
          </a:p>
          <a:p>
            <a:pPr marL="0" indent="0">
              <a:buNone/>
            </a:pPr>
            <a:r>
              <a:rPr lang="en-US" b="1" dirty="0"/>
              <a:t>Firebase Integration:</a:t>
            </a:r>
            <a:r>
              <a:rPr lang="en-US" dirty="0"/>
              <a:t> Validates credentials.</a:t>
            </a:r>
          </a:p>
          <a:p>
            <a:pPr marL="0" indent="0">
              <a:buNone/>
            </a:pPr>
            <a:r>
              <a:rPr lang="en-US" b="1" dirty="0"/>
              <a:t>User Interface:</a:t>
            </a:r>
            <a:r>
              <a:rPr lang="en-US" dirty="0"/>
              <a:t> Simple layout with clear input fields </a:t>
            </a:r>
            <a:endParaRPr lang="en-US" dirty="0" smtClean="0"/>
          </a:p>
          <a:p>
            <a:pPr marL="0" indent="0">
              <a:buNone/>
            </a:pPr>
            <a:r>
              <a:rPr lang="en-US" dirty="0" smtClean="0"/>
              <a:t>and </a:t>
            </a:r>
            <a:r>
              <a:rPr lang="en-US" dirty="0"/>
              <a:t>a prominent Log In button</a:t>
            </a:r>
          </a:p>
          <a:p>
            <a:endParaRPr lang="en-US" dirty="0"/>
          </a:p>
        </p:txBody>
      </p:sp>
      <p:sp>
        <p:nvSpPr>
          <p:cNvPr id="3" name="Title 2"/>
          <p:cNvSpPr>
            <a:spLocks noGrp="1"/>
          </p:cNvSpPr>
          <p:nvPr>
            <p:ph type="title"/>
          </p:nvPr>
        </p:nvSpPr>
        <p:spPr/>
        <p:txBody>
          <a:bodyPr/>
          <a:lstStyle/>
          <a:p>
            <a:r>
              <a:rPr lang="en-US" dirty="0"/>
              <a:t>Log In Screen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8870" y="863600"/>
            <a:ext cx="3086100" cy="5994400"/>
          </a:xfrm>
          <a:prstGeom prst="rect">
            <a:avLst/>
          </a:prstGeom>
        </p:spPr>
      </p:pic>
    </p:spTree>
    <p:extLst>
      <p:ext uri="{BB962C8B-B14F-4D97-AF65-F5344CB8AC3E}">
        <p14:creationId xmlns:p14="http://schemas.microsoft.com/office/powerpoint/2010/main" val="3730149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Sign Up Screen</a:t>
            </a:r>
          </a:p>
        </p:txBody>
      </p:sp>
      <p:sp>
        <p:nvSpPr>
          <p:cNvPr id="4" name="Rectangle 3"/>
          <p:cNvSpPr/>
          <p:nvPr/>
        </p:nvSpPr>
        <p:spPr>
          <a:xfrm>
            <a:off x="581193" y="2118447"/>
            <a:ext cx="6096000" cy="3416320"/>
          </a:xfrm>
          <a:prstGeom prst="rect">
            <a:avLst/>
          </a:prstGeom>
        </p:spPr>
        <p:txBody>
          <a:bodyPr>
            <a:spAutoFit/>
          </a:bodyPr>
          <a:lstStyle/>
          <a:p>
            <a:r>
              <a:rPr lang="en-US" b="1" dirty="0"/>
              <a:t>Description:</a:t>
            </a:r>
            <a:r>
              <a:rPr lang="en-US" dirty="0"/>
              <a:t/>
            </a:r>
            <a:br>
              <a:rPr lang="en-US" dirty="0"/>
            </a:br>
            <a:r>
              <a:rPr lang="en-US" dirty="0"/>
              <a:t>Allows users to create a new account by entering their email and password, with data validation.</a:t>
            </a:r>
          </a:p>
          <a:p>
            <a:r>
              <a:rPr lang="en-US" b="1" dirty="0"/>
              <a:t>Core Functions:</a:t>
            </a:r>
            <a:endParaRPr lang="en-US" dirty="0"/>
          </a:p>
          <a:p>
            <a:pPr>
              <a:buFont typeface="Arial" panose="020B0604020202020204" pitchFamily="34" charset="0"/>
              <a:buChar char="•"/>
            </a:pPr>
            <a:r>
              <a:rPr lang="en-US" dirty="0"/>
              <a:t>Enter email and password.</a:t>
            </a:r>
          </a:p>
          <a:p>
            <a:pPr>
              <a:buFont typeface="Arial" panose="020B0604020202020204" pitchFamily="34" charset="0"/>
              <a:buChar char="•"/>
            </a:pPr>
            <a:r>
              <a:rPr lang="en-US" dirty="0"/>
              <a:t>Confirm password.</a:t>
            </a:r>
          </a:p>
          <a:p>
            <a:pPr>
              <a:buFont typeface="Arial" panose="020B0604020202020204" pitchFamily="34" charset="0"/>
              <a:buChar char="•"/>
            </a:pPr>
            <a:r>
              <a:rPr lang="en-US" dirty="0"/>
              <a:t>Sign Up button.</a:t>
            </a:r>
          </a:p>
          <a:p>
            <a:r>
              <a:rPr lang="en-US" b="1" dirty="0"/>
              <a:t>Technical Details:</a:t>
            </a:r>
            <a:endParaRPr lang="en-US" dirty="0"/>
          </a:p>
          <a:p>
            <a:pPr>
              <a:buFont typeface="Arial" panose="020B0604020202020204" pitchFamily="34" charset="0"/>
              <a:buChar char="•"/>
            </a:pPr>
            <a:r>
              <a:rPr lang="en-US" b="1" dirty="0"/>
              <a:t>Firebase Integration:</a:t>
            </a:r>
            <a:r>
              <a:rPr lang="en-US" dirty="0"/>
              <a:t> Secure data storage and authentication.</a:t>
            </a:r>
          </a:p>
          <a:p>
            <a:pPr>
              <a:buFont typeface="Arial" panose="020B0604020202020204" pitchFamily="34" charset="0"/>
              <a:buChar char="•"/>
            </a:pPr>
            <a:r>
              <a:rPr lang="en-US" b="1" dirty="0"/>
              <a:t>User Interface:</a:t>
            </a:r>
            <a:r>
              <a:rPr lang="en-US" dirty="0"/>
              <a:t> Simple design with clear input fields and a prominent Sign Up button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6790" y="991967"/>
            <a:ext cx="3086100" cy="5669280"/>
          </a:xfrm>
          <a:prstGeom prst="rect">
            <a:avLst/>
          </a:prstGeom>
        </p:spPr>
      </p:pic>
    </p:spTree>
    <p:extLst>
      <p:ext uri="{BB962C8B-B14F-4D97-AF65-F5344CB8AC3E}">
        <p14:creationId xmlns:p14="http://schemas.microsoft.com/office/powerpoint/2010/main" val="3343947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12630" y="1377406"/>
            <a:ext cx="2987039" cy="5181600"/>
          </a:xfrm>
        </p:spPr>
      </p:pic>
      <p:sp>
        <p:nvSpPr>
          <p:cNvPr id="3" name="Title 2"/>
          <p:cNvSpPr>
            <a:spLocks noGrp="1"/>
          </p:cNvSpPr>
          <p:nvPr>
            <p:ph type="title"/>
          </p:nvPr>
        </p:nvSpPr>
        <p:spPr>
          <a:xfrm>
            <a:off x="581193" y="729658"/>
            <a:ext cx="11029616" cy="1068662"/>
          </a:xfrm>
        </p:spPr>
        <p:txBody>
          <a:bodyPr/>
          <a:lstStyle/>
          <a:p>
            <a:r>
              <a:rPr lang="en-US" dirty="0" smtClean="0"/>
              <a:t>Home screen</a:t>
            </a:r>
            <a:endParaRPr lang="en-US" dirty="0"/>
          </a:p>
        </p:txBody>
      </p:sp>
      <p:sp>
        <p:nvSpPr>
          <p:cNvPr id="6" name="Rectangle 5"/>
          <p:cNvSpPr/>
          <p:nvPr/>
        </p:nvSpPr>
        <p:spPr>
          <a:xfrm>
            <a:off x="436880" y="2113340"/>
            <a:ext cx="6096000" cy="3416320"/>
          </a:xfrm>
          <a:prstGeom prst="rect">
            <a:avLst/>
          </a:prstGeom>
        </p:spPr>
        <p:txBody>
          <a:bodyPr>
            <a:spAutoFit/>
          </a:bodyPr>
          <a:lstStyle/>
          <a:p>
            <a:r>
              <a:rPr lang="en-US" dirty="0" smtClean="0"/>
              <a:t>The </a:t>
            </a:r>
            <a:r>
              <a:rPr lang="en-US" dirty="0"/>
              <a:t>page contains several buttons, each of which takes you to a specific function within the application. </a:t>
            </a:r>
            <a:endParaRPr lang="en-US" dirty="0" smtClean="0"/>
          </a:p>
          <a:p>
            <a:r>
              <a:rPr lang="en-US" dirty="0" smtClean="0"/>
              <a:t>The </a:t>
            </a:r>
            <a:r>
              <a:rPr lang="en-US" dirty="0"/>
              <a:t>buttons include</a:t>
            </a:r>
            <a:r>
              <a:rPr lang="en-US" dirty="0" smtClean="0"/>
              <a:t>:</a:t>
            </a:r>
          </a:p>
          <a:p>
            <a:r>
              <a:rPr lang="en-US" dirty="0" smtClean="0"/>
              <a:t>Go </a:t>
            </a:r>
            <a:r>
              <a:rPr lang="en-US" dirty="0"/>
              <a:t>to Weather </a:t>
            </a:r>
            <a:r>
              <a:rPr lang="en-US" dirty="0" err="1" smtClean="0"/>
              <a:t>Page:A</a:t>
            </a:r>
            <a:r>
              <a:rPr lang="en-US" dirty="0" smtClean="0"/>
              <a:t> </a:t>
            </a:r>
            <a:r>
              <a:rPr lang="en-US" dirty="0"/>
              <a:t>button that takes you to the weather </a:t>
            </a:r>
            <a:r>
              <a:rPr lang="en-US" dirty="0" err="1"/>
              <a:t>page.Navigate</a:t>
            </a:r>
            <a:r>
              <a:rPr lang="en-US" dirty="0"/>
              <a:t> </a:t>
            </a:r>
          </a:p>
          <a:p>
            <a:r>
              <a:rPr lang="en-US" dirty="0" smtClean="0"/>
              <a:t>LED</a:t>
            </a:r>
            <a:r>
              <a:rPr lang="en-US" dirty="0"/>
              <a:t>: A button to control the LED </a:t>
            </a:r>
            <a:r>
              <a:rPr lang="en-US" dirty="0" err="1"/>
              <a:t>lighting.Navigate</a:t>
            </a:r>
            <a:r>
              <a:rPr lang="en-US" dirty="0"/>
              <a:t> </a:t>
            </a:r>
            <a:endParaRPr lang="en-US" dirty="0" smtClean="0"/>
          </a:p>
          <a:p>
            <a:r>
              <a:rPr lang="en-US" dirty="0" smtClean="0"/>
              <a:t>door</a:t>
            </a:r>
            <a:r>
              <a:rPr lang="en-US" dirty="0"/>
              <a:t>: A button to control the </a:t>
            </a:r>
            <a:r>
              <a:rPr lang="en-US" dirty="0" smtClean="0"/>
              <a:t>door.</a:t>
            </a:r>
          </a:p>
          <a:p>
            <a:r>
              <a:rPr lang="en-US" dirty="0" err="1" smtClean="0"/>
              <a:t>Window:A</a:t>
            </a:r>
            <a:r>
              <a:rPr lang="en-US" dirty="0" smtClean="0"/>
              <a:t> </a:t>
            </a:r>
            <a:r>
              <a:rPr lang="en-US" dirty="0"/>
              <a:t>button to possibly control </a:t>
            </a:r>
            <a:r>
              <a:rPr lang="en-US" dirty="0" smtClean="0"/>
              <a:t>the window.</a:t>
            </a:r>
          </a:p>
          <a:p>
            <a:r>
              <a:rPr lang="en-US" dirty="0" smtClean="0"/>
              <a:t>Temperature </a:t>
            </a:r>
            <a:r>
              <a:rPr lang="en-US" dirty="0"/>
              <a:t>graph: A button to display a temperature graph</a:t>
            </a:r>
            <a:r>
              <a:rPr lang="en-US" dirty="0" smtClean="0"/>
              <a:t>.</a:t>
            </a:r>
          </a:p>
          <a:p>
            <a:r>
              <a:rPr lang="en-US" dirty="0" smtClean="0"/>
              <a:t>Humidity </a:t>
            </a:r>
            <a:r>
              <a:rPr lang="en-US" dirty="0"/>
              <a:t>graph: A button to display a humidity graph</a:t>
            </a:r>
            <a:r>
              <a:rPr lang="en-US" dirty="0" smtClean="0"/>
              <a:t>.</a:t>
            </a:r>
          </a:p>
          <a:p>
            <a:r>
              <a:rPr lang="en-US" dirty="0" smtClean="0"/>
              <a:t>LOGOUT</a:t>
            </a:r>
            <a:r>
              <a:rPr lang="en-US" dirty="0"/>
              <a:t>: A button to log out of the application.</a:t>
            </a:r>
          </a:p>
        </p:txBody>
      </p:sp>
    </p:spTree>
    <p:extLst>
      <p:ext uri="{BB962C8B-B14F-4D97-AF65-F5344CB8AC3E}">
        <p14:creationId xmlns:p14="http://schemas.microsoft.com/office/powerpoint/2010/main" val="38710957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LED Control Screen</a:t>
            </a:r>
          </a:p>
        </p:txBody>
      </p:sp>
      <p:sp>
        <p:nvSpPr>
          <p:cNvPr id="4" name="Rectangle 1"/>
          <p:cNvSpPr>
            <a:spLocks noGrp="1" noChangeArrowheads="1"/>
          </p:cNvSpPr>
          <p:nvPr>
            <p:ph idx="1"/>
          </p:nvPr>
        </p:nvSpPr>
        <p:spPr bwMode="auto">
          <a:xfrm>
            <a:off x="164632" y="2713086"/>
            <a:ext cx="719523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Purpose</a:t>
            </a:r>
            <a:r>
              <a:rPr kumimoji="0" lang="en-US" altLang="en-US" sz="1800" b="0" i="0" u="none" strike="noStrike" cap="none" normalizeH="0" baseline="0" dirty="0" smtClean="0">
                <a:ln>
                  <a:noFill/>
                </a:ln>
                <a:solidFill>
                  <a:schemeClr val="tx1"/>
                </a:solidFill>
                <a:effectLst/>
                <a:latin typeface="Arial" panose="020B0604020202020204" pitchFamily="34" charset="0"/>
              </a:rPr>
              <a:t>: The LED Control Screen allows users to </a:t>
            </a:r>
            <a:endParaRPr kumimoji="0" lang="ar-EG"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manage the lighting in their smart home by controlling LEDs.</a:t>
            </a:r>
            <a:endParaRPr kumimoji="0" lang="ar-EG"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How It Works</a:t>
            </a:r>
            <a:r>
              <a:rPr kumimoji="0" lang="en-US" altLang="en-US" sz="18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ar-EG"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smtClean="0">
                <a:ln>
                  <a:noFill/>
                </a:ln>
                <a:solidFill>
                  <a:schemeClr val="tx1"/>
                </a:solidFill>
                <a:effectLst/>
                <a:latin typeface="Arial" panose="020B0604020202020204" pitchFamily="34" charset="0"/>
              </a:rPr>
              <a:t>Users can turn LEDs on or off using toggle buttons on the screen.</a:t>
            </a:r>
          </a:p>
          <a:p>
            <a:pPr marL="0" marR="0" lvl="0" indent="0" algn="l" defTabSz="914400" rtl="0" eaLnBrk="0" fontAlgn="base" latinLnBrk="0" hangingPunct="0">
              <a:lnSpc>
                <a:spcPct val="100000"/>
              </a:lnSpc>
              <a:spcBef>
                <a:spcPct val="0"/>
              </a:spcBef>
              <a:spcAft>
                <a:spcPct val="0"/>
              </a:spcAft>
              <a:buClrTx/>
              <a:buSzTx/>
              <a:buNone/>
              <a:tabLst/>
            </a:pPr>
            <a:r>
              <a:rPr kumimoji="0" lang="ar-EG"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smtClean="0">
                <a:ln>
                  <a:noFill/>
                </a:ln>
                <a:solidFill>
                  <a:schemeClr val="tx1"/>
                </a:solidFill>
                <a:effectLst/>
                <a:latin typeface="Arial" panose="020B0604020202020204" pitchFamily="34" charset="0"/>
              </a:rPr>
              <a:t>The screen communicates with the ESP32 device via MQTT</a:t>
            </a:r>
            <a:endParaRPr kumimoji="0" lang="ar-EG"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ar-EG"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smtClean="0">
                <a:ln>
                  <a:noFill/>
                </a:ln>
                <a:solidFill>
                  <a:schemeClr val="tx1"/>
                </a:solidFill>
                <a:effectLst/>
                <a:latin typeface="Arial" panose="020B0604020202020204" pitchFamily="34" charset="0"/>
              </a:rPr>
              <a:t> to send commands for controlling the LEDs.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50630" y="824328"/>
            <a:ext cx="3086100" cy="5932072"/>
          </a:xfrm>
          <a:prstGeom prst="rect">
            <a:avLst/>
          </a:prstGeom>
        </p:spPr>
      </p:pic>
    </p:spTree>
    <p:extLst>
      <p:ext uri="{BB962C8B-B14F-4D97-AF65-F5344CB8AC3E}">
        <p14:creationId xmlns:p14="http://schemas.microsoft.com/office/powerpoint/2010/main" val="2624769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Door Control Screen</a:t>
            </a:r>
          </a:p>
        </p:txBody>
      </p:sp>
      <p:sp>
        <p:nvSpPr>
          <p:cNvPr id="4" name="Rectangle 1"/>
          <p:cNvSpPr>
            <a:spLocks noGrp="1" noChangeArrowheads="1"/>
          </p:cNvSpPr>
          <p:nvPr>
            <p:ph idx="1"/>
          </p:nvPr>
        </p:nvSpPr>
        <p:spPr bwMode="auto">
          <a:xfrm>
            <a:off x="83352" y="2316846"/>
            <a:ext cx="807144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Purpose</a:t>
            </a:r>
            <a:r>
              <a:rPr kumimoji="0" lang="en-US" altLang="en-US" sz="1800" b="0" i="0" u="none" strike="noStrike" cap="none" normalizeH="0" baseline="0" dirty="0" smtClean="0">
                <a:ln>
                  <a:noFill/>
                </a:ln>
                <a:solidFill>
                  <a:schemeClr val="tx1"/>
                </a:solidFill>
                <a:effectLst/>
                <a:latin typeface="Arial" panose="020B0604020202020204" pitchFamily="34" charset="0"/>
              </a:rPr>
              <a:t>: This screen enables users to control the smart door system,</a:t>
            </a:r>
            <a:endParaRPr kumimoji="0" lang="ar-EG"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ar-EG" altLang="en-US" dirty="0">
                <a:solidFill>
                  <a:schemeClr val="tx1"/>
                </a:solidFill>
                <a:latin typeface="Arial" panose="020B0604020202020204" pitchFamily="34" charset="0"/>
              </a:rPr>
              <a:t> </a:t>
            </a:r>
            <a:r>
              <a:rPr lang="ar-EG" altLang="en-US" dirty="0" smtClean="0">
                <a:solidFill>
                  <a:schemeClr val="tx1"/>
                </a:solidFill>
                <a:latin typeface="Arial" panose="020B0604020202020204" pitchFamily="34" charset="0"/>
              </a:rPr>
              <a:t> </a:t>
            </a:r>
            <a:r>
              <a:rPr kumimoji="0" lang="en-US" altLang="en-US" sz="1800" b="0" i="0" u="none" strike="noStrike" cap="none" normalizeH="0" baseline="0" dirty="0" smtClean="0">
                <a:ln>
                  <a:noFill/>
                </a:ln>
                <a:solidFill>
                  <a:schemeClr val="tx1"/>
                </a:solidFill>
                <a:effectLst/>
                <a:latin typeface="Arial" panose="020B0604020202020204" pitchFamily="34" charset="0"/>
              </a:rPr>
              <a:t> allowing them to lock or unlock the door remotely.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How It Works</a:t>
            </a:r>
            <a:r>
              <a:rPr kumimoji="0" lang="en-US" altLang="en-US" sz="18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ar-EG"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smtClean="0">
                <a:ln>
                  <a:noFill/>
                </a:ln>
                <a:solidFill>
                  <a:schemeClr val="tx1"/>
                </a:solidFill>
                <a:effectLst/>
                <a:latin typeface="Arial" panose="020B0604020202020204" pitchFamily="34" charset="0"/>
              </a:rPr>
              <a:t>The screen features buttons for locking and unlocking the door.</a:t>
            </a:r>
          </a:p>
          <a:p>
            <a:pPr marL="0" marR="0" lvl="0" indent="0" algn="l" defTabSz="914400" rtl="0" eaLnBrk="0" fontAlgn="base" latinLnBrk="0" hangingPunct="0">
              <a:lnSpc>
                <a:spcPct val="100000"/>
              </a:lnSpc>
              <a:spcBef>
                <a:spcPct val="0"/>
              </a:spcBef>
              <a:spcAft>
                <a:spcPct val="0"/>
              </a:spcAft>
              <a:buClrTx/>
              <a:buSzTx/>
              <a:buNone/>
              <a:tabLst/>
            </a:pPr>
            <a:r>
              <a:rPr kumimoji="0" lang="ar-EG"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smtClean="0">
                <a:ln>
                  <a:noFill/>
                </a:ln>
                <a:solidFill>
                  <a:schemeClr val="tx1"/>
                </a:solidFill>
                <a:effectLst/>
                <a:latin typeface="Arial" panose="020B0604020202020204" pitchFamily="34" charset="0"/>
              </a:rPr>
              <a:t>It may also display the current status of the door (e.g., locked or unlocked).</a:t>
            </a:r>
            <a:endParaRPr kumimoji="0" lang="ar-EG"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ar-EG"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smtClean="0">
                <a:ln>
                  <a:noFill/>
                </a:ln>
                <a:solidFill>
                  <a:schemeClr val="tx1"/>
                </a:solidFill>
                <a:effectLst/>
                <a:latin typeface="Arial" panose="020B0604020202020204" pitchFamily="34" charset="0"/>
              </a:rPr>
              <a:t>Commands are sent to the ESP32 via MQTT to control </a:t>
            </a:r>
            <a:endParaRPr kumimoji="0" lang="ar-EG"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ar-EG" altLang="en-US" dirty="0">
                <a:solidFill>
                  <a:schemeClr val="tx1"/>
                </a:solidFill>
                <a:latin typeface="Arial" panose="020B0604020202020204" pitchFamily="34" charset="0"/>
              </a:rPr>
              <a:t> </a:t>
            </a:r>
            <a:r>
              <a:rPr lang="ar-EG" altLang="en-US" dirty="0" smtClean="0">
                <a:solidFill>
                  <a:schemeClr val="tx1"/>
                </a:solidFill>
                <a:latin typeface="Arial" panose="020B0604020202020204" pitchFamily="34" charset="0"/>
              </a:rPr>
              <a:t> </a:t>
            </a:r>
            <a:r>
              <a:rPr kumimoji="0" lang="en-US" altLang="en-US" sz="1800" b="0" i="0" u="none" strike="noStrike" cap="none" normalizeH="0" baseline="0" dirty="0" smtClean="0">
                <a:ln>
                  <a:noFill/>
                </a:ln>
                <a:solidFill>
                  <a:schemeClr val="tx1"/>
                </a:solidFill>
                <a:effectLst/>
                <a:latin typeface="Arial" panose="020B0604020202020204" pitchFamily="34" charset="0"/>
              </a:rPr>
              <a:t>the servo motor responsible for the door mechanism.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50630" y="853440"/>
            <a:ext cx="3086100" cy="5933440"/>
          </a:xfrm>
          <a:prstGeom prst="rect">
            <a:avLst/>
          </a:prstGeom>
        </p:spPr>
      </p:pic>
    </p:spTree>
    <p:extLst>
      <p:ext uri="{BB962C8B-B14F-4D97-AF65-F5344CB8AC3E}">
        <p14:creationId xmlns:p14="http://schemas.microsoft.com/office/powerpoint/2010/main" val="20812911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96713" y="729658"/>
            <a:ext cx="11029616" cy="988332"/>
          </a:xfrm>
        </p:spPr>
        <p:txBody>
          <a:bodyPr/>
          <a:lstStyle/>
          <a:p>
            <a:r>
              <a:rPr lang="en-US" dirty="0" smtClean="0"/>
              <a:t>Window </a:t>
            </a:r>
            <a:r>
              <a:rPr lang="en-US" dirty="0"/>
              <a:t>Control Screen</a:t>
            </a:r>
          </a:p>
        </p:txBody>
      </p:sp>
      <p:sp>
        <p:nvSpPr>
          <p:cNvPr id="4" name="Rectangle 1"/>
          <p:cNvSpPr>
            <a:spLocks noGrp="1" noChangeArrowheads="1"/>
          </p:cNvSpPr>
          <p:nvPr>
            <p:ph idx="1"/>
          </p:nvPr>
        </p:nvSpPr>
        <p:spPr bwMode="auto">
          <a:xfrm>
            <a:off x="121920" y="2577690"/>
            <a:ext cx="823976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Purpose</a:t>
            </a:r>
            <a:r>
              <a:rPr kumimoji="0" lang="en-US" altLang="en-US" sz="1800" b="0" i="0" u="none" strike="noStrike" cap="none" normalizeH="0" baseline="0" dirty="0" smtClean="0">
                <a:ln>
                  <a:noFill/>
                </a:ln>
                <a:solidFill>
                  <a:schemeClr val="tx1"/>
                </a:solidFill>
                <a:effectLst/>
                <a:latin typeface="Arial" panose="020B0604020202020204" pitchFamily="34" charset="0"/>
              </a:rPr>
              <a:t>: The Window Control Screen is designed to let users</a:t>
            </a:r>
            <a:endParaRPr kumimoji="0" lang="ar-EG"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open or close windows in their smart home,</a:t>
            </a:r>
            <a:endParaRPr kumimoji="0" lang="ar-EG"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based on environmental conditions or personal preferences.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How It Works</a:t>
            </a:r>
            <a:r>
              <a:rPr kumimoji="0" lang="en-US" altLang="en-US" sz="18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lang="ar-EG" altLang="en-US" dirty="0">
                <a:solidFill>
                  <a:schemeClr val="tx1"/>
                </a:solidFill>
                <a:latin typeface="Arial" panose="020B0604020202020204" pitchFamily="34" charset="0"/>
              </a:rPr>
              <a:t> </a:t>
            </a:r>
            <a:r>
              <a:rPr lang="ar-EG" altLang="en-US" dirty="0" smtClean="0">
                <a:solidFill>
                  <a:schemeClr val="tx1"/>
                </a:solidFill>
                <a:latin typeface="Arial" panose="020B0604020202020204" pitchFamily="34" charset="0"/>
              </a:rPr>
              <a:t>   </a:t>
            </a:r>
            <a:r>
              <a:rPr kumimoji="0" lang="en-US" altLang="en-US" sz="1800" b="0" i="0" u="none" strike="noStrike" cap="none" normalizeH="0" baseline="0" dirty="0" smtClean="0">
                <a:ln>
                  <a:noFill/>
                </a:ln>
                <a:solidFill>
                  <a:schemeClr val="tx1"/>
                </a:solidFill>
                <a:effectLst/>
                <a:latin typeface="Arial" panose="020B0604020202020204" pitchFamily="34" charset="0"/>
              </a:rPr>
              <a:t>Users can control the windows through buttons or sliders on the screen.</a:t>
            </a:r>
          </a:p>
          <a:p>
            <a:pPr marL="0" marR="0" lvl="0" indent="0" algn="l" defTabSz="914400" rtl="0" eaLnBrk="0" fontAlgn="base" latinLnBrk="0" hangingPunct="0">
              <a:lnSpc>
                <a:spcPct val="100000"/>
              </a:lnSpc>
              <a:spcBef>
                <a:spcPct val="0"/>
              </a:spcBef>
              <a:spcAft>
                <a:spcPct val="0"/>
              </a:spcAft>
              <a:buClrTx/>
              <a:buSzTx/>
              <a:buNone/>
              <a:tabLst/>
            </a:pPr>
            <a:r>
              <a:rPr kumimoji="0" lang="ar-EG"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smtClean="0">
                <a:ln>
                  <a:noFill/>
                </a:ln>
                <a:solidFill>
                  <a:schemeClr val="tx1"/>
                </a:solidFill>
                <a:effectLst/>
                <a:latin typeface="Arial" panose="020B0604020202020204" pitchFamily="34" charset="0"/>
              </a:rPr>
              <a:t>The app sends commands to the ESP32 via MQTT to control actuators </a:t>
            </a:r>
            <a:endParaRPr kumimoji="0" lang="ar-EG"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ar-EG" altLang="en-US" dirty="0">
                <a:solidFill>
                  <a:schemeClr val="tx1"/>
                </a:solidFill>
                <a:latin typeface="Arial" panose="020B0604020202020204" pitchFamily="34" charset="0"/>
              </a:rPr>
              <a:t> </a:t>
            </a:r>
            <a:r>
              <a:rPr lang="ar-EG" altLang="en-US" dirty="0" smtClean="0">
                <a:solidFill>
                  <a:schemeClr val="tx1"/>
                </a:solidFill>
                <a:latin typeface="Arial" panose="020B0604020202020204" pitchFamily="34" charset="0"/>
              </a:rPr>
              <a:t> </a:t>
            </a:r>
            <a:r>
              <a:rPr kumimoji="0" lang="en-US" altLang="en-US" sz="1800" b="0" i="0" u="none" strike="noStrike" cap="none" normalizeH="0" baseline="0" dirty="0" smtClean="0">
                <a:ln>
                  <a:noFill/>
                </a:ln>
                <a:solidFill>
                  <a:schemeClr val="tx1"/>
                </a:solidFill>
                <a:effectLst/>
                <a:latin typeface="Arial" panose="020B0604020202020204" pitchFamily="34" charset="0"/>
              </a:rPr>
              <a:t>(e.g., motors) that open or close the windows.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83980" y="914400"/>
            <a:ext cx="3086100" cy="5821680"/>
          </a:xfrm>
          <a:prstGeom prst="rect">
            <a:avLst/>
          </a:prstGeom>
        </p:spPr>
      </p:pic>
    </p:spTree>
    <p:extLst>
      <p:ext uri="{BB962C8B-B14F-4D97-AF65-F5344CB8AC3E}">
        <p14:creationId xmlns:p14="http://schemas.microsoft.com/office/powerpoint/2010/main" val="33854403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Weather Screen</a:t>
            </a:r>
          </a:p>
        </p:txBody>
      </p:sp>
      <p:sp>
        <p:nvSpPr>
          <p:cNvPr id="5" name="Rectangle 2"/>
          <p:cNvSpPr>
            <a:spLocks noGrp="1" noChangeArrowheads="1"/>
          </p:cNvSpPr>
          <p:nvPr>
            <p:ph idx="1"/>
          </p:nvPr>
        </p:nvSpPr>
        <p:spPr bwMode="auto">
          <a:xfrm>
            <a:off x="113832" y="2905755"/>
            <a:ext cx="9680408"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Purpose</a:t>
            </a:r>
            <a:r>
              <a:rPr kumimoji="0" lang="en-US" altLang="en-US" sz="1800" b="0" i="0" u="none" strike="noStrike" cap="none" normalizeH="0" baseline="0" dirty="0" smtClean="0">
                <a:ln>
                  <a:noFill/>
                </a:ln>
                <a:solidFill>
                  <a:schemeClr val="tx1"/>
                </a:solidFill>
                <a:effectLst/>
                <a:latin typeface="Arial" panose="020B0604020202020204" pitchFamily="34" charset="0"/>
              </a:rPr>
              <a:t>: The Weather Screen provides users with real-time weather information,</a:t>
            </a:r>
            <a:endParaRPr kumimoji="0" lang="ar-EG"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helping them make informed decisions about their home environment.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How It Works</a:t>
            </a:r>
            <a:r>
              <a:rPr kumimoji="0" lang="en-US" altLang="en-US" sz="18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lang="en-US" altLang="en-US" dirty="0" smtClean="0">
                <a:solidFill>
                  <a:schemeClr val="tx1"/>
                </a:solidFill>
                <a:latin typeface="Arial" panose="020B0604020202020204" pitchFamily="34" charset="0"/>
              </a:rPr>
              <a:t>   T</a:t>
            </a:r>
            <a:r>
              <a:rPr kumimoji="0" lang="en-US" altLang="en-US" sz="1800" b="0" i="0" u="none" strike="noStrike" cap="none" normalizeH="0" baseline="0" dirty="0" smtClean="0">
                <a:ln>
                  <a:noFill/>
                </a:ln>
                <a:solidFill>
                  <a:schemeClr val="tx1"/>
                </a:solidFill>
                <a:effectLst/>
                <a:latin typeface="Arial" panose="020B0604020202020204" pitchFamily="34" charset="0"/>
              </a:rPr>
              <a:t>he screen displays data such as temperature</a:t>
            </a:r>
            <a:r>
              <a:rPr kumimoji="0" lang="en-US" altLang="en-US" sz="1800" b="0" i="0" u="none" strike="noStrike" cap="none" normalizeH="0" dirty="0" smtClean="0">
                <a:ln>
                  <a:noFill/>
                </a:ln>
                <a:solidFill>
                  <a:schemeClr val="tx1"/>
                </a:solidFill>
                <a:effectLst/>
                <a:latin typeface="Arial" panose="020B0604020202020204" pitchFamily="34" charset="0"/>
              </a:rPr>
              <a:t> and </a:t>
            </a:r>
            <a:r>
              <a:rPr lang="en-US" altLang="en-US" dirty="0" smtClean="0">
                <a:solidFill>
                  <a:schemeClr val="tx1"/>
                </a:solidFill>
                <a:latin typeface="Arial" panose="020B0604020202020204" pitchFamily="34" charset="0"/>
              </a:rPr>
              <a:t>weather status</a:t>
            </a:r>
            <a:r>
              <a:rPr kumimoji="0" lang="en-US" altLang="en-US" sz="18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ar-EG" altLang="en-US" sz="1800" b="0" i="0" u="none" strike="noStrike" cap="none" normalizeH="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smtClean="0">
                <a:ln>
                  <a:noFill/>
                </a:ln>
                <a:solidFill>
                  <a:schemeClr val="tx1"/>
                </a:solidFill>
                <a:effectLst/>
                <a:latin typeface="Arial" panose="020B0604020202020204" pitchFamily="34" charset="0"/>
              </a:rPr>
              <a:t>The user can view the current weather and adjust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their home environment accordingly.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99830" y="729658"/>
            <a:ext cx="3086100" cy="5923280"/>
          </a:xfrm>
          <a:prstGeom prst="rect">
            <a:avLst/>
          </a:prstGeom>
        </p:spPr>
      </p:pic>
    </p:spTree>
    <p:extLst>
      <p:ext uri="{BB962C8B-B14F-4D97-AF65-F5344CB8AC3E}">
        <p14:creationId xmlns:p14="http://schemas.microsoft.com/office/powerpoint/2010/main" val="2474959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eacher">
            <a:extLst>
              <a:ext uri="{FF2B5EF4-FFF2-40B4-BE49-F238E27FC236}">
                <a16:creationId xmlns:a16="http://schemas.microsoft.com/office/drawing/2014/main" id="{5614277E-CACC-4F9D-8C27-FB73FCBFB485}"/>
              </a:ext>
              <a:ext uri="{C183D7F6-B498-43B3-948B-1728B52AA6E4}">
                <adec:decorative xmlns=""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713925" y="633056"/>
            <a:ext cx="1152000" cy="1152000"/>
          </a:xfrm>
          <a:prstGeom prst="rect">
            <a:avLst/>
          </a:prstGeom>
        </p:spPr>
      </p:pic>
      <p:sp>
        <p:nvSpPr>
          <p:cNvPr id="2" name="Title 1" descr="title">
            <a:extLst>
              <a:ext uri="{FF2B5EF4-FFF2-40B4-BE49-F238E27FC236}">
                <a16:creationId xmlns:a16="http://schemas.microsoft.com/office/drawing/2014/main" id="{AC93C0E1-1796-41B4-AF64-2A823C4C83E8}"/>
              </a:ext>
            </a:extLst>
          </p:cNvPr>
          <p:cNvSpPr>
            <a:spLocks noGrp="1"/>
          </p:cNvSpPr>
          <p:nvPr>
            <p:ph type="title"/>
          </p:nvPr>
        </p:nvSpPr>
        <p:spPr/>
        <p:txBody>
          <a:bodyPr>
            <a:normAutofit/>
          </a:bodyPr>
          <a:lstStyle/>
          <a:p>
            <a:r>
              <a:rPr lang="en-US" sz="3600" dirty="0"/>
              <a:t>Overview of </a:t>
            </a:r>
            <a:r>
              <a:rPr lang="en-US" sz="3600" dirty="0" smtClean="0"/>
              <a:t>our </a:t>
            </a:r>
            <a:r>
              <a:rPr lang="en-US" sz="3600" dirty="0"/>
              <a:t>Smart Home System</a:t>
            </a:r>
            <a:endParaRPr lang="en-US" sz="3600" b="1" dirty="0"/>
          </a:p>
        </p:txBody>
      </p:sp>
      <p:sp>
        <p:nvSpPr>
          <p:cNvPr id="3" name="Content Placeholder 2" descr="content">
            <a:extLst>
              <a:ext uri="{FF2B5EF4-FFF2-40B4-BE49-F238E27FC236}">
                <a16:creationId xmlns:a16="http://schemas.microsoft.com/office/drawing/2014/main" id="{D5B13C35-702B-4BCE-824F-AAADB30905F6}"/>
              </a:ext>
            </a:extLst>
          </p:cNvPr>
          <p:cNvSpPr>
            <a:spLocks noGrp="1"/>
          </p:cNvSpPr>
          <p:nvPr>
            <p:ph idx="1"/>
          </p:nvPr>
        </p:nvSpPr>
        <p:spPr/>
        <p:txBody>
          <a:bodyPr/>
          <a:lstStyle/>
          <a:p>
            <a:r>
              <a:rPr lang="en-US" dirty="0"/>
              <a:t>A smart home system represents a practical and innovative approach to modern living, incorporating advanced features tailored to enhance both convenience and security. This system includes the ability to automatically control a door using a servo motor and an infrared sensor, ensuring secure access to your home. It also integrates various sensors such as IR, PIR, and flame sensors to detect movement, monitor for fire hazards, and prevent unauthorized access. The system can be seamlessly managed through a dedicated mobile application built with Flutter, allowing users to monitor and control their home environment remotely. This introduction sets the stage for a detailed exploration of the project's components and functionalities.</a:t>
            </a:r>
          </a:p>
        </p:txBody>
      </p:sp>
    </p:spTree>
    <p:extLst>
      <p:ext uri="{BB962C8B-B14F-4D97-AF65-F5344CB8AC3E}">
        <p14:creationId xmlns:p14="http://schemas.microsoft.com/office/powerpoint/2010/main" val="10980360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22080" y="1524000"/>
            <a:ext cx="2917371" cy="4850674"/>
          </a:xfrm>
        </p:spPr>
      </p:pic>
      <p:sp>
        <p:nvSpPr>
          <p:cNvPr id="3" name="Title 2"/>
          <p:cNvSpPr>
            <a:spLocks noGrp="1"/>
          </p:cNvSpPr>
          <p:nvPr>
            <p:ph type="title"/>
          </p:nvPr>
        </p:nvSpPr>
        <p:spPr/>
        <p:txBody>
          <a:bodyPr/>
          <a:lstStyle/>
          <a:p>
            <a:r>
              <a:rPr lang="en-US" dirty="0"/>
              <a:t>Humidity graph</a:t>
            </a:r>
          </a:p>
        </p:txBody>
      </p:sp>
      <p:sp>
        <p:nvSpPr>
          <p:cNvPr id="5" name="Rectangle 4"/>
          <p:cNvSpPr/>
          <p:nvPr/>
        </p:nvSpPr>
        <p:spPr>
          <a:xfrm>
            <a:off x="444137" y="2023965"/>
            <a:ext cx="6096000" cy="2862322"/>
          </a:xfrm>
          <a:prstGeom prst="rect">
            <a:avLst/>
          </a:prstGeom>
        </p:spPr>
        <p:txBody>
          <a:bodyPr>
            <a:spAutoFit/>
          </a:bodyPr>
          <a:lstStyle/>
          <a:p>
            <a:r>
              <a:rPr lang="en-US" b="1" dirty="0"/>
              <a:t>Purpose:</a:t>
            </a:r>
            <a:r>
              <a:rPr lang="en-US" dirty="0"/>
              <a:t/>
            </a:r>
            <a:br>
              <a:rPr lang="en-US" dirty="0"/>
            </a:br>
            <a:r>
              <a:rPr lang="en-US" dirty="0"/>
              <a:t>The Humidity Graph screen visualizes humidity levels over time, helping users track trends and manage their environment effectively.</a:t>
            </a:r>
          </a:p>
          <a:p>
            <a:r>
              <a:rPr lang="en-US" b="1" dirty="0"/>
              <a:t>How It Works:</a:t>
            </a:r>
            <a:endParaRPr lang="en-US" dirty="0"/>
          </a:p>
          <a:p>
            <a:pPr>
              <a:buFont typeface="Arial" panose="020B0604020202020204" pitchFamily="34" charset="0"/>
              <a:buChar char="•"/>
            </a:pPr>
            <a:r>
              <a:rPr lang="en-US" dirty="0"/>
              <a:t>Displays a graph of humidity data over time.</a:t>
            </a:r>
          </a:p>
          <a:p>
            <a:pPr>
              <a:buFont typeface="Arial" panose="020B0604020202020204" pitchFamily="34" charset="0"/>
              <a:buChar char="•"/>
            </a:pPr>
            <a:r>
              <a:rPr lang="en-US" dirty="0"/>
              <a:t>Users can interact with the graph to explore trends and details.</a:t>
            </a:r>
          </a:p>
          <a:p>
            <a:pPr>
              <a:buFont typeface="Arial" panose="020B0604020202020204" pitchFamily="34" charset="0"/>
              <a:buChar char="•"/>
            </a:pPr>
            <a:r>
              <a:rPr lang="en-US" dirty="0"/>
              <a:t>Assists in making informed decisions about home humidity control.</a:t>
            </a:r>
          </a:p>
        </p:txBody>
      </p:sp>
    </p:spTree>
    <p:extLst>
      <p:ext uri="{BB962C8B-B14F-4D97-AF65-F5344CB8AC3E}">
        <p14:creationId xmlns:p14="http://schemas.microsoft.com/office/powerpoint/2010/main" val="11343141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78537" y="1419497"/>
            <a:ext cx="2987040" cy="4998720"/>
          </a:xfrm>
        </p:spPr>
      </p:pic>
      <p:sp>
        <p:nvSpPr>
          <p:cNvPr id="3" name="Title 2"/>
          <p:cNvSpPr>
            <a:spLocks noGrp="1"/>
          </p:cNvSpPr>
          <p:nvPr>
            <p:ph type="title"/>
          </p:nvPr>
        </p:nvSpPr>
        <p:spPr/>
        <p:txBody>
          <a:bodyPr/>
          <a:lstStyle/>
          <a:p>
            <a:r>
              <a:rPr lang="en-US" dirty="0"/>
              <a:t>Temperature graph</a:t>
            </a:r>
          </a:p>
        </p:txBody>
      </p:sp>
      <p:sp>
        <p:nvSpPr>
          <p:cNvPr id="5" name="Rectangle 4"/>
          <p:cNvSpPr/>
          <p:nvPr/>
        </p:nvSpPr>
        <p:spPr>
          <a:xfrm>
            <a:off x="581193" y="1807925"/>
            <a:ext cx="6096000" cy="3416320"/>
          </a:xfrm>
          <a:prstGeom prst="rect">
            <a:avLst/>
          </a:prstGeom>
        </p:spPr>
        <p:txBody>
          <a:bodyPr>
            <a:spAutoFit/>
          </a:bodyPr>
          <a:lstStyle/>
          <a:p>
            <a:endParaRPr lang="en-US" dirty="0"/>
          </a:p>
          <a:p>
            <a:r>
              <a:rPr lang="en-US" b="1" dirty="0"/>
              <a:t>Purpose:</a:t>
            </a:r>
            <a:r>
              <a:rPr lang="en-US" dirty="0"/>
              <a:t/>
            </a:r>
            <a:br>
              <a:rPr lang="en-US" dirty="0"/>
            </a:br>
            <a:r>
              <a:rPr lang="en-US" dirty="0"/>
              <a:t>The Temperature Graph screen provides users with a visual representation of temperature changes over time, helping them monitor and adjust their environment accordingly.</a:t>
            </a:r>
          </a:p>
          <a:p>
            <a:r>
              <a:rPr lang="en-US" b="1" dirty="0"/>
              <a:t>How It Works:</a:t>
            </a:r>
            <a:endParaRPr lang="en-US" dirty="0"/>
          </a:p>
          <a:p>
            <a:pPr>
              <a:buFont typeface="Arial" panose="020B0604020202020204" pitchFamily="34" charset="0"/>
              <a:buChar char="•"/>
            </a:pPr>
            <a:r>
              <a:rPr lang="en-US" dirty="0"/>
              <a:t>Displays a graph showing temperature variations over a specified period.</a:t>
            </a:r>
          </a:p>
          <a:p>
            <a:pPr>
              <a:buFont typeface="Arial" panose="020B0604020202020204" pitchFamily="34" charset="0"/>
              <a:buChar char="•"/>
            </a:pPr>
            <a:r>
              <a:rPr lang="en-US" dirty="0"/>
              <a:t>Users can interact with the graph to view detailed information about specific time points.</a:t>
            </a:r>
          </a:p>
          <a:p>
            <a:pPr>
              <a:buFont typeface="Arial" panose="020B0604020202020204" pitchFamily="34" charset="0"/>
              <a:buChar char="•"/>
            </a:pPr>
            <a:r>
              <a:rPr lang="en-US" dirty="0"/>
              <a:t>Helps users track temperature trends and make informed decisions about heating or cooling needs</a:t>
            </a:r>
          </a:p>
        </p:txBody>
      </p:sp>
    </p:spTree>
    <p:extLst>
      <p:ext uri="{BB962C8B-B14F-4D97-AF65-F5344CB8AC3E}">
        <p14:creationId xmlns:p14="http://schemas.microsoft.com/office/powerpoint/2010/main" val="34932863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sz="2400" dirty="0" err="1" smtClean="0"/>
              <a:t>Gehad</a:t>
            </a:r>
            <a:r>
              <a:rPr lang="en-US" sz="2400" dirty="0" smtClean="0"/>
              <a:t> </a:t>
            </a:r>
            <a:r>
              <a:rPr lang="en-US" sz="2400" dirty="0" err="1" smtClean="0"/>
              <a:t>yousri</a:t>
            </a:r>
            <a:r>
              <a:rPr lang="en-US" sz="2400" dirty="0" smtClean="0"/>
              <a:t> 22011437</a:t>
            </a:r>
          </a:p>
          <a:p>
            <a:pPr marL="0" indent="0">
              <a:buNone/>
            </a:pPr>
            <a:r>
              <a:rPr lang="en-US" sz="2400" dirty="0" err="1" smtClean="0"/>
              <a:t>Shrouk</a:t>
            </a:r>
            <a:r>
              <a:rPr lang="en-US" sz="2400" dirty="0" smtClean="0"/>
              <a:t> </a:t>
            </a:r>
            <a:r>
              <a:rPr lang="en-US" sz="2400" dirty="0" err="1" smtClean="0"/>
              <a:t>tarek</a:t>
            </a:r>
            <a:r>
              <a:rPr lang="en-US" sz="2400" dirty="0" smtClean="0"/>
              <a:t> 22010350</a:t>
            </a:r>
            <a:endParaRPr lang="en-US" sz="2400" dirty="0"/>
          </a:p>
          <a:p>
            <a:pPr marL="0" indent="0">
              <a:buNone/>
            </a:pPr>
            <a:r>
              <a:rPr lang="en-US" sz="2400" dirty="0" err="1" smtClean="0"/>
              <a:t>Basmala</a:t>
            </a:r>
            <a:r>
              <a:rPr lang="en-US" sz="2400" dirty="0" smtClean="0"/>
              <a:t> </a:t>
            </a:r>
            <a:r>
              <a:rPr lang="en-US" sz="2400" dirty="0" err="1" smtClean="0"/>
              <a:t>tharwat</a:t>
            </a:r>
            <a:r>
              <a:rPr lang="en-US" sz="2400" dirty="0" smtClean="0"/>
              <a:t> 22010069</a:t>
            </a:r>
          </a:p>
          <a:p>
            <a:pPr marL="0" indent="0">
              <a:buNone/>
            </a:pPr>
            <a:r>
              <a:rPr lang="en-US" sz="2400" dirty="0" err="1" smtClean="0"/>
              <a:t>Raneem</a:t>
            </a:r>
            <a:r>
              <a:rPr lang="en-US" sz="2400" dirty="0" smtClean="0"/>
              <a:t> </a:t>
            </a:r>
            <a:r>
              <a:rPr lang="en-US" sz="2400" dirty="0" err="1" smtClean="0"/>
              <a:t>mostafa</a:t>
            </a:r>
            <a:r>
              <a:rPr lang="en-US" sz="2400" dirty="0" smtClean="0"/>
              <a:t> 22011576</a:t>
            </a:r>
          </a:p>
          <a:p>
            <a:pPr marL="0" indent="0">
              <a:buNone/>
            </a:pPr>
            <a:r>
              <a:rPr lang="en-US" sz="2400" dirty="0" smtClean="0"/>
              <a:t>Mai Mahmoud 22010401</a:t>
            </a:r>
            <a:endParaRPr lang="en-US" sz="2400" dirty="0"/>
          </a:p>
        </p:txBody>
      </p:sp>
      <p:sp>
        <p:nvSpPr>
          <p:cNvPr id="3" name="Title 2"/>
          <p:cNvSpPr>
            <a:spLocks noGrp="1"/>
          </p:cNvSpPr>
          <p:nvPr>
            <p:ph type="title"/>
          </p:nvPr>
        </p:nvSpPr>
        <p:spPr/>
        <p:txBody>
          <a:bodyPr/>
          <a:lstStyle/>
          <a:p>
            <a:r>
              <a:rPr lang="en-US" dirty="0" smtClean="0"/>
              <a:t>team</a:t>
            </a:r>
            <a:endParaRPr lang="en-US" dirty="0"/>
          </a:p>
        </p:txBody>
      </p:sp>
    </p:spTree>
    <p:extLst>
      <p:ext uri="{BB962C8B-B14F-4D97-AF65-F5344CB8AC3E}">
        <p14:creationId xmlns:p14="http://schemas.microsoft.com/office/powerpoint/2010/main" val="1722207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Project Components</a:t>
            </a:r>
          </a:p>
        </p:txBody>
      </p:sp>
      <p:sp>
        <p:nvSpPr>
          <p:cNvPr id="4" name="Rectangle 1"/>
          <p:cNvSpPr>
            <a:spLocks noGrp="1" noChangeArrowheads="1"/>
          </p:cNvSpPr>
          <p:nvPr>
            <p:ph idx="1"/>
          </p:nvPr>
        </p:nvSpPr>
        <p:spPr bwMode="auto">
          <a:xfrm>
            <a:off x="581192" y="2449989"/>
            <a:ext cx="218842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ESP32 Dev Kit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Servo Motor</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Sensors:</a:t>
            </a:r>
          </a:p>
          <a:p>
            <a:pPr marL="0" lvl="0" indent="0" defTabSz="914400" eaLnBrk="0" fontAlgn="base" hangingPunct="0">
              <a:spcBef>
                <a:spcPct val="0"/>
              </a:spcBef>
              <a:spcAft>
                <a:spcPct val="0"/>
              </a:spcAft>
              <a:buClrTx/>
              <a:buSzTx/>
              <a:buFontTx/>
              <a:buChar char="•"/>
            </a:pPr>
            <a:r>
              <a:rPr lang="en-US" altLang="en-US" dirty="0" smtClean="0">
                <a:solidFill>
                  <a:schemeClr val="tx1"/>
                </a:solidFill>
                <a:latin typeface="Arial" panose="020B0604020202020204" pitchFamily="34" charset="0"/>
              </a:rPr>
              <a:t>Ultra sonic</a:t>
            </a:r>
            <a:endParaRPr lang="ar-EG" altLang="en-US" dirty="0" smtClean="0">
              <a:solidFill>
                <a:schemeClr val="tx1"/>
              </a:solidFill>
              <a:latin typeface="Arial" panose="020B0604020202020204" pitchFamily="34" charset="0"/>
            </a:endParaRPr>
          </a:p>
          <a:p>
            <a:pPr marL="0" lvl="0" indent="0" defTabSz="914400" eaLnBrk="0" fontAlgn="base" hangingPunct="0">
              <a:spcBef>
                <a:spcPct val="0"/>
              </a:spcBef>
              <a:spcAft>
                <a:spcPct val="0"/>
              </a:spcAft>
              <a:buClrTx/>
              <a:buSzTx/>
              <a:buFontTx/>
              <a:buChar char="•"/>
            </a:pPr>
            <a:r>
              <a:rPr lang="en-US" altLang="en-US" dirty="0" smtClean="0">
                <a:solidFill>
                  <a:schemeClr val="tx1"/>
                </a:solidFill>
                <a:latin typeface="Arial" panose="020B0604020202020204" pitchFamily="34" charset="0"/>
              </a:rPr>
              <a:t> </a:t>
            </a:r>
            <a:r>
              <a:rPr lang="en-US" altLang="en-US" dirty="0" err="1">
                <a:solidFill>
                  <a:schemeClr val="tx1"/>
                </a:solidFill>
                <a:latin typeface="Arial" panose="020B0604020202020204" pitchFamily="34" charset="0"/>
              </a:rPr>
              <a:t>Falme</a:t>
            </a:r>
            <a:r>
              <a:rPr lang="en-US" altLang="en-US" dirty="0">
                <a:solidFill>
                  <a:schemeClr val="tx1"/>
                </a:solidFill>
                <a:latin typeface="Arial" panose="020B0604020202020204" pitchFamily="34" charset="0"/>
              </a:rPr>
              <a:t> sensor </a:t>
            </a:r>
            <a:endParaRPr lang="ar-EG" altLang="en-US" dirty="0" smtClean="0">
              <a:solidFill>
                <a:schemeClr val="tx1"/>
              </a:solidFill>
              <a:latin typeface="Arial" panose="020B0604020202020204" pitchFamily="34" charset="0"/>
            </a:endParaRPr>
          </a:p>
          <a:p>
            <a:pPr marL="0" lvl="0" indent="0" defTabSz="914400" eaLnBrk="0" fontAlgn="base" hangingPunct="0">
              <a:spcBef>
                <a:spcPct val="0"/>
              </a:spcBef>
              <a:spcAft>
                <a:spcPct val="0"/>
              </a:spcAft>
              <a:buClrTx/>
              <a:buSzTx/>
              <a:buFontTx/>
              <a:buChar char="•"/>
            </a:pPr>
            <a:r>
              <a:rPr lang="en-US" altLang="en-US" dirty="0" smtClean="0">
                <a:solidFill>
                  <a:schemeClr val="tx1"/>
                </a:solidFill>
                <a:latin typeface="Arial" panose="020B0604020202020204" pitchFamily="34" charset="0"/>
              </a:rPr>
              <a:t>Dht11</a:t>
            </a:r>
            <a:endParaRPr lang="ar-EG" altLang="en-US" dirty="0" smtClean="0">
              <a:solidFill>
                <a:schemeClr val="tx1"/>
              </a:solidFill>
              <a:latin typeface="Arial" panose="020B0604020202020204" pitchFamily="34" charset="0"/>
            </a:endParaRPr>
          </a:p>
          <a:p>
            <a:pPr marL="0" lvl="0" indent="0" defTabSz="914400" eaLnBrk="0" fontAlgn="base" hangingPunct="0">
              <a:spcBef>
                <a:spcPct val="0"/>
              </a:spcBef>
              <a:spcAft>
                <a:spcPct val="0"/>
              </a:spcAft>
              <a:buClrTx/>
              <a:buSzTx/>
              <a:buFontTx/>
              <a:buChar char="•"/>
            </a:pPr>
            <a:r>
              <a:rPr lang="en-US" altLang="en-US" dirty="0" smtClean="0">
                <a:solidFill>
                  <a:schemeClr val="tx1"/>
                </a:solidFill>
                <a:latin typeface="Arial" panose="020B0604020202020204" pitchFamily="34" charset="0"/>
              </a:rPr>
              <a:t> </a:t>
            </a:r>
            <a:r>
              <a:rPr lang="en-US" altLang="en-US" dirty="0">
                <a:solidFill>
                  <a:schemeClr val="tx1"/>
                </a:solidFill>
                <a:latin typeface="Arial" panose="020B0604020202020204" pitchFamily="34" charset="0"/>
              </a:rPr>
              <a:t>Rain </a:t>
            </a:r>
            <a:r>
              <a:rPr lang="en-US" altLang="en-US" dirty="0" smtClean="0">
                <a:solidFill>
                  <a:schemeClr val="tx1"/>
                </a:solidFill>
                <a:latin typeface="Arial" panose="020B0604020202020204" pitchFamily="34" charset="0"/>
              </a:rPr>
              <a:t>drop</a:t>
            </a:r>
          </a:p>
          <a:p>
            <a:pPr marL="0" lvl="0" indent="0" defTabSz="914400" eaLnBrk="0" fontAlgn="base" hangingPunct="0">
              <a:spcBef>
                <a:spcPct val="0"/>
              </a:spcBef>
              <a:spcAft>
                <a:spcPct val="0"/>
              </a:spcAft>
              <a:buClrTx/>
              <a:buSzTx/>
              <a:buFontTx/>
              <a:buChar char="•"/>
            </a:pPr>
            <a:r>
              <a:rPr kumimoji="0" lang="en-US" altLang="en-US" sz="1800" b="0" i="0" u="none" strike="noStrike" cap="none" normalizeH="0" baseline="0" dirty="0" err="1" smtClean="0">
                <a:ln>
                  <a:noFill/>
                </a:ln>
                <a:solidFill>
                  <a:schemeClr val="tx1"/>
                </a:solidFill>
                <a:effectLst/>
                <a:latin typeface="Arial" panose="020B0604020202020204" pitchFamily="34" charset="0"/>
              </a:rPr>
              <a:t>ldr</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Keypad Module</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LCD Screen</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Project </a:t>
            </a:r>
            <a:r>
              <a:rPr kumimoji="0" lang="en-US" altLang="en-US" sz="1800" b="1" i="0" u="none" strike="noStrike" cap="none" normalizeH="0" baseline="0" dirty="0" err="1" smtClean="0">
                <a:ln>
                  <a:noFill/>
                </a:ln>
                <a:solidFill>
                  <a:schemeClr val="tx1"/>
                </a:solidFill>
                <a:effectLst/>
                <a:latin typeface="Arial" panose="020B0604020202020204" pitchFamily="34" charset="0"/>
              </a:rPr>
              <a:t>Maquette</a:t>
            </a:r>
            <a:r>
              <a:rPr kumimoji="0" lang="en-US" altLang="en-US" sz="1800" b="0" i="0" u="none" strike="noStrike" cap="none" normalizeH="0" baseline="0" dirty="0" smtClean="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670871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Description</a:t>
            </a:r>
            <a:r>
              <a:rPr lang="en-US" b="1" dirty="0"/>
              <a:t>:</a:t>
            </a:r>
            <a:endParaRPr lang="en-US" dirty="0"/>
          </a:p>
          <a:p>
            <a:pPr lvl="1"/>
            <a:r>
              <a:rPr lang="en-US" dirty="0"/>
              <a:t>Dual-core processor running at 240 </a:t>
            </a:r>
            <a:r>
              <a:rPr lang="en-US" dirty="0" err="1"/>
              <a:t>MHz.</a:t>
            </a:r>
            <a:endParaRPr lang="en-US" dirty="0"/>
          </a:p>
          <a:p>
            <a:pPr lvl="1"/>
            <a:r>
              <a:rPr lang="en-US" dirty="0"/>
              <a:t>Supports Wi-Fi and Bluetooth connectivity.</a:t>
            </a:r>
          </a:p>
          <a:p>
            <a:r>
              <a:rPr lang="en-US" b="1" dirty="0"/>
              <a:t>Features:</a:t>
            </a:r>
            <a:endParaRPr lang="en-US" dirty="0"/>
          </a:p>
          <a:p>
            <a:pPr lvl="1"/>
            <a:r>
              <a:rPr lang="en-US" dirty="0"/>
              <a:t>Handles multiple components.</a:t>
            </a:r>
          </a:p>
          <a:p>
            <a:pPr lvl="1"/>
            <a:r>
              <a:rPr lang="en-US" dirty="0"/>
              <a:t>Easy to program using Arduino IDE or Platform IO.</a:t>
            </a:r>
          </a:p>
          <a:p>
            <a:r>
              <a:rPr lang="en-US" b="1" dirty="0"/>
              <a:t>Importance:</a:t>
            </a:r>
            <a:endParaRPr lang="en-US" dirty="0"/>
          </a:p>
          <a:p>
            <a:pPr lvl="1"/>
            <a:r>
              <a:rPr lang="en-US" dirty="0"/>
              <a:t>Centralized control of the system with internet connectivity for remote control.</a:t>
            </a:r>
          </a:p>
        </p:txBody>
      </p:sp>
      <p:sp>
        <p:nvSpPr>
          <p:cNvPr id="3" name="Title 2"/>
          <p:cNvSpPr>
            <a:spLocks noGrp="1"/>
          </p:cNvSpPr>
          <p:nvPr>
            <p:ph type="title"/>
          </p:nvPr>
        </p:nvSpPr>
        <p:spPr/>
        <p:txBody>
          <a:bodyPr/>
          <a:lstStyle/>
          <a:p>
            <a:r>
              <a:rPr lang="en-US" b="1" dirty="0"/>
              <a:t>ESP32 Dev Kit</a:t>
            </a:r>
          </a:p>
        </p:txBody>
      </p:sp>
    </p:spTree>
    <p:extLst>
      <p:ext uri="{BB962C8B-B14F-4D97-AF65-F5344CB8AC3E}">
        <p14:creationId xmlns:p14="http://schemas.microsoft.com/office/powerpoint/2010/main" val="2790998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Description</a:t>
            </a:r>
            <a:r>
              <a:rPr lang="en-US" b="1" dirty="0"/>
              <a:t>:</a:t>
            </a:r>
            <a:endParaRPr lang="en-US" dirty="0"/>
          </a:p>
          <a:p>
            <a:pPr lvl="1"/>
            <a:r>
              <a:rPr lang="en-US" dirty="0"/>
              <a:t>Provides precise angle control.</a:t>
            </a:r>
          </a:p>
          <a:p>
            <a:pPr lvl="1"/>
            <a:r>
              <a:rPr lang="en-US" dirty="0"/>
              <a:t>Ideal for applications requiring specific movements.</a:t>
            </a:r>
          </a:p>
          <a:p>
            <a:r>
              <a:rPr lang="en-US" b="1" dirty="0"/>
              <a:t>Connection:</a:t>
            </a:r>
            <a:endParaRPr lang="en-US" dirty="0"/>
          </a:p>
          <a:p>
            <a:pPr lvl="1"/>
            <a:r>
              <a:rPr lang="en-US" dirty="0"/>
              <a:t>Connected to ESP32 to control door opening and closing.</a:t>
            </a:r>
          </a:p>
          <a:p>
            <a:r>
              <a:rPr lang="en-US" b="1" dirty="0"/>
              <a:t>Importance:</a:t>
            </a:r>
            <a:endParaRPr lang="en-US" dirty="0"/>
          </a:p>
          <a:p>
            <a:pPr lvl="1"/>
            <a:r>
              <a:rPr lang="en-US" dirty="0"/>
              <a:t>Controls the precise opening and closing of smart doors.</a:t>
            </a:r>
          </a:p>
        </p:txBody>
      </p:sp>
      <p:sp>
        <p:nvSpPr>
          <p:cNvPr id="3" name="Title 2"/>
          <p:cNvSpPr>
            <a:spLocks noGrp="1"/>
          </p:cNvSpPr>
          <p:nvPr>
            <p:ph type="title"/>
          </p:nvPr>
        </p:nvSpPr>
        <p:spPr/>
        <p:txBody>
          <a:bodyPr/>
          <a:lstStyle/>
          <a:p>
            <a:r>
              <a:rPr lang="en-US" b="1" dirty="0"/>
              <a:t>Servo Motor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3322" y="2362636"/>
            <a:ext cx="4086795" cy="3496163"/>
          </a:xfrm>
          <a:prstGeom prst="rect">
            <a:avLst/>
          </a:prstGeom>
        </p:spPr>
      </p:pic>
    </p:spTree>
    <p:extLst>
      <p:ext uri="{BB962C8B-B14F-4D97-AF65-F5344CB8AC3E}">
        <p14:creationId xmlns:p14="http://schemas.microsoft.com/office/powerpoint/2010/main" val="167720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Sensors</a:t>
            </a:r>
          </a:p>
        </p:txBody>
      </p:sp>
      <p:sp>
        <p:nvSpPr>
          <p:cNvPr id="8" name="Rectangle 2"/>
          <p:cNvSpPr>
            <a:spLocks noGrp="1" noChangeArrowheads="1"/>
          </p:cNvSpPr>
          <p:nvPr>
            <p:ph idx="1"/>
          </p:nvPr>
        </p:nvSpPr>
        <p:spPr bwMode="auto">
          <a:xfrm>
            <a:off x="228600" y="1871025"/>
            <a:ext cx="11719560" cy="5013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Ultrasonic Sensor:</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ar-EG" altLang="en-US" sz="1800" b="1" i="0" u="none" strike="noStrike" cap="none" normalizeH="0" baseline="0" dirty="0" smtClean="0">
                <a:ln>
                  <a:noFill/>
                </a:ln>
                <a:solidFill>
                  <a:schemeClr val="tx1"/>
                </a:solidFill>
                <a:effectLst/>
                <a:latin typeface="Arial" panose="020B0604020202020204" pitchFamily="34" charset="0"/>
              </a:rPr>
              <a:t>      </a:t>
            </a:r>
            <a:r>
              <a:rPr kumimoji="0" lang="en-US" altLang="en-US" sz="1800" b="1" i="0" u="none" strike="noStrike" cap="none" normalizeH="0" baseline="0" dirty="0" smtClean="0">
                <a:ln>
                  <a:noFill/>
                </a:ln>
                <a:solidFill>
                  <a:schemeClr val="tx1"/>
                </a:solidFill>
                <a:effectLst/>
                <a:latin typeface="Arial" panose="020B0604020202020204" pitchFamily="34" charset="0"/>
              </a:rPr>
              <a:t>Use</a:t>
            </a:r>
            <a:r>
              <a:rPr kumimoji="0" lang="en-US" altLang="en-US" sz="1800" b="0" i="0" u="none" strike="noStrike" cap="none" normalizeH="0" baseline="0" dirty="0" smtClean="0">
                <a:ln>
                  <a:noFill/>
                </a:ln>
                <a:solidFill>
                  <a:schemeClr val="tx1"/>
                </a:solidFill>
                <a:effectLst/>
                <a:latin typeface="Arial" panose="020B0604020202020204" pitchFamily="34" charset="0"/>
              </a:rPr>
              <a:t>: Measures distance to an object using ultrasonic waves.</a:t>
            </a:r>
          </a:p>
          <a:p>
            <a:pPr marL="0" marR="0" lvl="0" indent="0" algn="l" defTabSz="914400" rtl="0" eaLnBrk="0" fontAlgn="base" latinLnBrk="0" hangingPunct="0">
              <a:lnSpc>
                <a:spcPct val="100000"/>
              </a:lnSpc>
              <a:spcBef>
                <a:spcPct val="0"/>
              </a:spcBef>
              <a:spcAft>
                <a:spcPct val="0"/>
              </a:spcAft>
              <a:buClrTx/>
              <a:buSzTx/>
              <a:buNone/>
              <a:tabLst/>
            </a:pPr>
            <a:r>
              <a:rPr kumimoji="0" lang="ar-EG" altLang="en-US" sz="1800" b="1" i="0" u="none" strike="noStrike" cap="none" normalizeH="0" baseline="0" dirty="0" smtClean="0">
                <a:ln>
                  <a:noFill/>
                </a:ln>
                <a:solidFill>
                  <a:schemeClr val="tx1"/>
                </a:solidFill>
                <a:effectLst/>
                <a:latin typeface="Arial" panose="020B0604020202020204" pitchFamily="34" charset="0"/>
              </a:rPr>
              <a:t>      </a:t>
            </a:r>
            <a:r>
              <a:rPr kumimoji="0" lang="en-US" altLang="en-US" sz="1800" b="1" i="0" u="none" strike="noStrike" cap="none" normalizeH="0" baseline="0" dirty="0" smtClean="0">
                <a:ln>
                  <a:noFill/>
                </a:ln>
                <a:solidFill>
                  <a:schemeClr val="tx1"/>
                </a:solidFill>
                <a:effectLst/>
                <a:latin typeface="Arial" panose="020B0604020202020204" pitchFamily="34" charset="0"/>
              </a:rPr>
              <a:t>Connection</a:t>
            </a:r>
            <a:r>
              <a:rPr kumimoji="0" lang="en-US" altLang="en-US" sz="1800" b="0" i="0" u="none" strike="noStrike" cap="none" normalizeH="0" baseline="0" dirty="0" smtClean="0">
                <a:ln>
                  <a:noFill/>
                </a:ln>
                <a:solidFill>
                  <a:schemeClr val="tx1"/>
                </a:solidFill>
                <a:effectLst/>
                <a:latin typeface="Arial" panose="020B0604020202020204" pitchFamily="34" charset="0"/>
              </a:rPr>
              <a:t>: Provides distance measurements to the microcontroller.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Flame Sensor:</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ar-EG" altLang="en-US" sz="1800" b="1" i="0" u="none" strike="noStrike" cap="none" normalizeH="0" baseline="0" dirty="0" smtClean="0">
                <a:ln>
                  <a:noFill/>
                </a:ln>
                <a:solidFill>
                  <a:schemeClr val="tx1"/>
                </a:solidFill>
                <a:effectLst/>
                <a:latin typeface="Arial" panose="020B0604020202020204" pitchFamily="34" charset="0"/>
              </a:rPr>
              <a:t>      </a:t>
            </a:r>
            <a:r>
              <a:rPr kumimoji="0" lang="en-US" altLang="en-US" sz="1800" b="1" i="0" u="none" strike="noStrike" cap="none" normalizeH="0" baseline="0" dirty="0" smtClean="0">
                <a:ln>
                  <a:noFill/>
                </a:ln>
                <a:solidFill>
                  <a:schemeClr val="tx1"/>
                </a:solidFill>
                <a:effectLst/>
                <a:latin typeface="Arial" panose="020B0604020202020204" pitchFamily="34" charset="0"/>
              </a:rPr>
              <a:t>Use</a:t>
            </a:r>
            <a:r>
              <a:rPr kumimoji="0" lang="en-US" altLang="en-US" sz="1800" b="0" i="0" u="none" strike="noStrike" cap="none" normalizeH="0" baseline="0" dirty="0" smtClean="0">
                <a:ln>
                  <a:noFill/>
                </a:ln>
                <a:solidFill>
                  <a:schemeClr val="tx1"/>
                </a:solidFill>
                <a:effectLst/>
                <a:latin typeface="Arial" panose="020B0604020202020204" pitchFamily="34" charset="0"/>
              </a:rPr>
              <a:t>: Detects the presence of flames.</a:t>
            </a:r>
          </a:p>
          <a:p>
            <a:pPr marL="0" marR="0" lvl="0" indent="0" algn="l" defTabSz="914400" rtl="0" eaLnBrk="0" fontAlgn="base" latinLnBrk="0" hangingPunct="0">
              <a:lnSpc>
                <a:spcPct val="100000"/>
              </a:lnSpc>
              <a:spcBef>
                <a:spcPct val="0"/>
              </a:spcBef>
              <a:spcAft>
                <a:spcPct val="0"/>
              </a:spcAft>
              <a:buClrTx/>
              <a:buSzTx/>
              <a:buNone/>
              <a:tabLst/>
            </a:pPr>
            <a:r>
              <a:rPr kumimoji="0" lang="ar-EG" altLang="en-US" sz="1800" b="1" i="0" u="none" strike="noStrike" cap="none" normalizeH="0" baseline="0" dirty="0" smtClean="0">
                <a:ln>
                  <a:noFill/>
                </a:ln>
                <a:solidFill>
                  <a:schemeClr val="tx1"/>
                </a:solidFill>
                <a:effectLst/>
                <a:latin typeface="Arial" panose="020B0604020202020204" pitchFamily="34" charset="0"/>
              </a:rPr>
              <a:t>      </a:t>
            </a:r>
            <a:r>
              <a:rPr kumimoji="0" lang="en-US" altLang="en-US" sz="1800" b="1" i="0" u="none" strike="noStrike" cap="none" normalizeH="0" baseline="0" dirty="0" smtClean="0">
                <a:ln>
                  <a:noFill/>
                </a:ln>
                <a:solidFill>
                  <a:schemeClr val="tx1"/>
                </a:solidFill>
                <a:effectLst/>
                <a:latin typeface="Arial" panose="020B0604020202020204" pitchFamily="34" charset="0"/>
              </a:rPr>
              <a:t>Connection</a:t>
            </a:r>
            <a:r>
              <a:rPr kumimoji="0" lang="en-US" altLang="en-US" sz="1800" b="0" i="0" u="none" strike="noStrike" cap="none" normalizeH="0" baseline="0" dirty="0" smtClean="0">
                <a:ln>
                  <a:noFill/>
                </a:ln>
                <a:solidFill>
                  <a:schemeClr val="tx1"/>
                </a:solidFill>
                <a:effectLst/>
                <a:latin typeface="Arial" panose="020B0604020202020204" pitchFamily="34" charset="0"/>
              </a:rPr>
              <a:t>: Sends alerts when flames are detected.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DHT11:</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ar-EG" altLang="en-US" sz="1800" b="1" i="0" u="none" strike="noStrike" cap="none" normalizeH="0" baseline="0" dirty="0" smtClean="0">
                <a:ln>
                  <a:noFill/>
                </a:ln>
                <a:solidFill>
                  <a:schemeClr val="tx1"/>
                </a:solidFill>
                <a:effectLst/>
                <a:latin typeface="Arial" panose="020B0604020202020204" pitchFamily="34" charset="0"/>
              </a:rPr>
              <a:t>      </a:t>
            </a:r>
            <a:r>
              <a:rPr kumimoji="0" lang="en-US" altLang="en-US" sz="1800" b="1" i="0" u="none" strike="noStrike" cap="none" normalizeH="0" baseline="0" dirty="0" smtClean="0">
                <a:ln>
                  <a:noFill/>
                </a:ln>
                <a:solidFill>
                  <a:schemeClr val="tx1"/>
                </a:solidFill>
                <a:effectLst/>
                <a:latin typeface="Arial" panose="020B0604020202020204" pitchFamily="34" charset="0"/>
              </a:rPr>
              <a:t>Use</a:t>
            </a:r>
            <a:r>
              <a:rPr kumimoji="0" lang="en-US" altLang="en-US" sz="1800" b="0" i="0" u="none" strike="noStrike" cap="none" normalizeH="0" baseline="0" dirty="0" smtClean="0">
                <a:ln>
                  <a:noFill/>
                </a:ln>
                <a:solidFill>
                  <a:schemeClr val="tx1"/>
                </a:solidFill>
                <a:effectLst/>
                <a:latin typeface="Arial" panose="020B0604020202020204" pitchFamily="34" charset="0"/>
              </a:rPr>
              <a:t>: Measures temperature and humidity.</a:t>
            </a:r>
          </a:p>
          <a:p>
            <a:pPr marL="0" marR="0" lvl="0" indent="0" algn="l" defTabSz="914400" rtl="0" eaLnBrk="0" fontAlgn="base" latinLnBrk="0" hangingPunct="0">
              <a:lnSpc>
                <a:spcPct val="100000"/>
              </a:lnSpc>
              <a:spcBef>
                <a:spcPct val="0"/>
              </a:spcBef>
              <a:spcAft>
                <a:spcPct val="0"/>
              </a:spcAft>
              <a:buClrTx/>
              <a:buSzTx/>
              <a:buNone/>
              <a:tabLst/>
            </a:pPr>
            <a:r>
              <a:rPr kumimoji="0" lang="ar-EG" altLang="en-US" sz="1800" b="1" i="0" u="none" strike="noStrike" cap="none" normalizeH="0" baseline="0" dirty="0" smtClean="0">
                <a:ln>
                  <a:noFill/>
                </a:ln>
                <a:solidFill>
                  <a:schemeClr val="tx1"/>
                </a:solidFill>
                <a:effectLst/>
                <a:latin typeface="Arial" panose="020B0604020202020204" pitchFamily="34" charset="0"/>
              </a:rPr>
              <a:t>      </a:t>
            </a:r>
            <a:r>
              <a:rPr kumimoji="0" lang="en-US" altLang="en-US" sz="1800" b="1" i="0" u="none" strike="noStrike" cap="none" normalizeH="0" baseline="0" dirty="0" smtClean="0">
                <a:ln>
                  <a:noFill/>
                </a:ln>
                <a:solidFill>
                  <a:schemeClr val="tx1"/>
                </a:solidFill>
                <a:effectLst/>
                <a:latin typeface="Arial" panose="020B0604020202020204" pitchFamily="34" charset="0"/>
              </a:rPr>
              <a:t>Connection</a:t>
            </a:r>
            <a:r>
              <a:rPr kumimoji="0" lang="en-US" altLang="en-US" sz="1800" b="0" i="0" u="none" strike="noStrike" cap="none" normalizeH="0" baseline="0" dirty="0" smtClean="0">
                <a:ln>
                  <a:noFill/>
                </a:ln>
                <a:solidFill>
                  <a:schemeClr val="tx1"/>
                </a:solidFill>
                <a:effectLst/>
                <a:latin typeface="Arial" panose="020B0604020202020204" pitchFamily="34" charset="0"/>
              </a:rPr>
              <a:t>: Provides temperature and humidity data to the microcontroller.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Rain Drop Sensor:</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ar-EG" altLang="en-US" sz="1800" b="1" i="0" u="none" strike="noStrike" cap="none" normalizeH="0" baseline="0" dirty="0" smtClean="0">
                <a:ln>
                  <a:noFill/>
                </a:ln>
                <a:solidFill>
                  <a:schemeClr val="tx1"/>
                </a:solidFill>
                <a:effectLst/>
                <a:latin typeface="Arial" panose="020B0604020202020204" pitchFamily="34" charset="0"/>
              </a:rPr>
              <a:t>      </a:t>
            </a:r>
            <a:r>
              <a:rPr kumimoji="0" lang="en-US" altLang="en-US" sz="1800" b="1" i="0" u="none" strike="noStrike" cap="none" normalizeH="0" baseline="0" dirty="0" smtClean="0">
                <a:ln>
                  <a:noFill/>
                </a:ln>
                <a:solidFill>
                  <a:schemeClr val="tx1"/>
                </a:solidFill>
                <a:effectLst/>
                <a:latin typeface="Arial" panose="020B0604020202020204" pitchFamily="34" charset="0"/>
              </a:rPr>
              <a:t>Use</a:t>
            </a:r>
            <a:r>
              <a:rPr kumimoji="0" lang="en-US" altLang="en-US" sz="1800" b="0" i="0" u="none" strike="noStrike" cap="none" normalizeH="0" baseline="0" dirty="0" smtClean="0">
                <a:ln>
                  <a:noFill/>
                </a:ln>
                <a:solidFill>
                  <a:schemeClr val="tx1"/>
                </a:solidFill>
                <a:effectLst/>
                <a:latin typeface="Arial" panose="020B0604020202020204" pitchFamily="34" charset="0"/>
              </a:rPr>
              <a:t>: Detects the presence of water or rain.</a:t>
            </a:r>
          </a:p>
          <a:p>
            <a:pPr marL="0" marR="0" lvl="0" indent="0" algn="l" defTabSz="914400" rtl="0" eaLnBrk="0" fontAlgn="base" latinLnBrk="0" hangingPunct="0">
              <a:lnSpc>
                <a:spcPct val="100000"/>
              </a:lnSpc>
              <a:spcBef>
                <a:spcPct val="0"/>
              </a:spcBef>
              <a:spcAft>
                <a:spcPct val="0"/>
              </a:spcAft>
              <a:buClrTx/>
              <a:buSzTx/>
              <a:buNone/>
              <a:tabLst/>
            </a:pPr>
            <a:r>
              <a:rPr kumimoji="0" lang="ar-EG" altLang="en-US" sz="1800" b="1" i="0" u="none" strike="noStrike" cap="none" normalizeH="0" baseline="0" dirty="0" smtClean="0">
                <a:ln>
                  <a:noFill/>
                </a:ln>
                <a:solidFill>
                  <a:schemeClr val="tx1"/>
                </a:solidFill>
                <a:effectLst/>
                <a:latin typeface="Arial" panose="020B0604020202020204" pitchFamily="34" charset="0"/>
              </a:rPr>
              <a:t>      </a:t>
            </a:r>
            <a:r>
              <a:rPr kumimoji="0" lang="en-US" altLang="en-US" sz="1800" b="1" i="0" u="none" strike="noStrike" cap="none" normalizeH="0" baseline="0" dirty="0" smtClean="0">
                <a:ln>
                  <a:noFill/>
                </a:ln>
                <a:solidFill>
                  <a:schemeClr val="tx1"/>
                </a:solidFill>
                <a:effectLst/>
                <a:latin typeface="Arial" panose="020B0604020202020204" pitchFamily="34" charset="0"/>
              </a:rPr>
              <a:t>Connection</a:t>
            </a:r>
            <a:r>
              <a:rPr kumimoji="0" lang="en-US" altLang="en-US" sz="1800" b="0" i="0" u="none" strike="noStrike" cap="none" normalizeH="0" baseline="0" dirty="0" smtClean="0">
                <a:ln>
                  <a:noFill/>
                </a:ln>
                <a:solidFill>
                  <a:schemeClr val="tx1"/>
                </a:solidFill>
                <a:effectLst/>
                <a:latin typeface="Arial" panose="020B0604020202020204" pitchFamily="34" charset="0"/>
              </a:rPr>
              <a:t>: Sends signals when water or rain is detected.</a:t>
            </a:r>
          </a:p>
          <a:p>
            <a:r>
              <a:rPr lang="en-US" sz="2000" b="1" dirty="0">
                <a:solidFill>
                  <a:schemeClr val="tx1">
                    <a:lumMod val="95000"/>
                    <a:lumOff val="5000"/>
                  </a:schemeClr>
                </a:solidFill>
              </a:rPr>
              <a:t>LDR Sensor</a:t>
            </a:r>
            <a:r>
              <a:rPr lang="en-US" b="1" dirty="0"/>
              <a:t>:</a:t>
            </a:r>
            <a:endParaRPr lang="en-US" dirty="0"/>
          </a:p>
          <a:p>
            <a:pPr marL="0" indent="0">
              <a:buNone/>
            </a:pPr>
            <a:r>
              <a:rPr lang="en-US" b="1" dirty="0">
                <a:solidFill>
                  <a:schemeClr val="tx1">
                    <a:lumMod val="95000"/>
                    <a:lumOff val="5000"/>
                  </a:schemeClr>
                </a:solidFill>
              </a:rPr>
              <a:t>Use:</a:t>
            </a:r>
            <a:r>
              <a:rPr lang="en-US" dirty="0">
                <a:solidFill>
                  <a:schemeClr val="tx1">
                    <a:lumMod val="95000"/>
                    <a:lumOff val="5000"/>
                  </a:schemeClr>
                </a:solidFill>
              </a:rPr>
              <a:t> </a:t>
            </a:r>
            <a:r>
              <a:rPr lang="en-US" dirty="0"/>
              <a:t>Detects the presence of light and measures light intensity.</a:t>
            </a:r>
          </a:p>
          <a:p>
            <a:pPr marL="0" indent="0">
              <a:buNone/>
            </a:pPr>
            <a:r>
              <a:rPr lang="en-US" b="1" dirty="0">
                <a:solidFill>
                  <a:schemeClr val="bg2">
                    <a:lumMod val="10000"/>
                  </a:schemeClr>
                </a:solidFill>
              </a:rPr>
              <a:t>Connection</a:t>
            </a:r>
            <a:r>
              <a:rPr lang="en-US" b="1" dirty="0"/>
              <a:t>:</a:t>
            </a:r>
            <a:r>
              <a:rPr lang="en-US" dirty="0"/>
              <a:t> Sends signals by varying resistance depending on the light level</a:t>
            </a:r>
            <a:r>
              <a:rPr lang="en-US" dirty="0" smtClean="0"/>
              <a:t>;</a:t>
            </a:r>
          </a:p>
          <a:p>
            <a:pPr marL="0" indent="0">
              <a:buNone/>
            </a:pPr>
            <a:r>
              <a:rPr lang="en-US" dirty="0" smtClean="0"/>
              <a:t> </a:t>
            </a:r>
            <a:r>
              <a:rPr lang="en-US" dirty="0"/>
              <a:t>lower resistance in bright light, higher resistance in darkness</a:t>
            </a:r>
            <a:r>
              <a:rPr lang="en-US" dirty="0" smtClean="0"/>
              <a:t>.</a:t>
            </a:r>
            <a:endParaRPr lang="en-US" dirty="0"/>
          </a:p>
        </p:txBody>
      </p:sp>
    </p:spTree>
    <p:extLst>
      <p:ext uri="{BB962C8B-B14F-4D97-AF65-F5344CB8AC3E}">
        <p14:creationId xmlns:p14="http://schemas.microsoft.com/office/powerpoint/2010/main" val="1391042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Keypad Module</a:t>
            </a:r>
          </a:p>
        </p:txBody>
      </p:sp>
      <p:sp>
        <p:nvSpPr>
          <p:cNvPr id="4" name="Rectangle 1"/>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smtClean="0">
                <a:ln>
                  <a:noFill/>
                </a:ln>
                <a:solidFill>
                  <a:schemeClr val="tx1"/>
                </a:solidFill>
                <a:effectLst/>
                <a:latin typeface="Arial" panose="020B0604020202020204" pitchFamily="34" charset="0"/>
              </a:rPr>
              <a:t>Description:</a:t>
            </a: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smtClean="0">
                <a:ln>
                  <a:noFill/>
                </a:ln>
                <a:solidFill>
                  <a:schemeClr val="tx1"/>
                </a:solidFill>
                <a:effectLst/>
                <a:latin typeface="Arial" panose="020B0604020202020204" pitchFamily="34" charset="0"/>
              </a:rPr>
              <a:t>Includes a set of buttons for entering passwords or commands.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smtClean="0">
                <a:ln>
                  <a:noFill/>
                </a:ln>
                <a:solidFill>
                  <a:schemeClr val="tx1"/>
                </a:solidFill>
                <a:effectLst/>
                <a:latin typeface="Arial" panose="020B0604020202020204" pitchFamily="34" charset="0"/>
              </a:rPr>
              <a:t>Connection:</a:t>
            </a: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smtClean="0">
                <a:ln>
                  <a:noFill/>
                </a:ln>
                <a:solidFill>
                  <a:schemeClr val="tx1"/>
                </a:solidFill>
                <a:effectLst/>
                <a:latin typeface="Arial" panose="020B0604020202020204" pitchFamily="34" charset="0"/>
              </a:rPr>
              <a:t>Connected to ESP32 for system control.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smtClean="0">
                <a:ln>
                  <a:noFill/>
                </a:ln>
                <a:solidFill>
                  <a:schemeClr val="tx1"/>
                </a:solidFill>
                <a:effectLst/>
                <a:latin typeface="Arial" panose="020B0604020202020204" pitchFamily="34" charset="0"/>
              </a:rPr>
              <a:t>Importance:</a:t>
            </a: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smtClean="0">
                <a:ln>
                  <a:noFill/>
                </a:ln>
                <a:solidFill>
                  <a:schemeClr val="tx1"/>
                </a:solidFill>
                <a:effectLst/>
                <a:latin typeface="Arial" panose="020B0604020202020204" pitchFamily="34" charset="0"/>
              </a:rPr>
              <a:t>Allows users to input passwords or commands for system control.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8551" y="2721410"/>
            <a:ext cx="3639058" cy="2857899"/>
          </a:xfrm>
          <a:prstGeom prst="rect">
            <a:avLst/>
          </a:prstGeom>
        </p:spPr>
      </p:pic>
    </p:spTree>
    <p:extLst>
      <p:ext uri="{BB962C8B-B14F-4D97-AF65-F5344CB8AC3E}">
        <p14:creationId xmlns:p14="http://schemas.microsoft.com/office/powerpoint/2010/main" val="427708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LCD Screen</a:t>
            </a:r>
          </a:p>
        </p:txBody>
      </p:sp>
      <p:sp>
        <p:nvSpPr>
          <p:cNvPr id="4" name="Rectangle 1"/>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Description:</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Displays live data from sensors.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Connection:</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Connected to ESP32 to show information.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Importance:</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Provides real-time information on system status and sensor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1217" y="2633424"/>
            <a:ext cx="4763165" cy="3419952"/>
          </a:xfrm>
          <a:prstGeom prst="rect">
            <a:avLst/>
          </a:prstGeom>
        </p:spPr>
      </p:pic>
    </p:spTree>
    <p:extLst>
      <p:ext uri="{BB962C8B-B14F-4D97-AF65-F5344CB8AC3E}">
        <p14:creationId xmlns:p14="http://schemas.microsoft.com/office/powerpoint/2010/main" val="1693751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descr="Stopwatch">
            <a:extLst>
              <a:ext uri="{FF2B5EF4-FFF2-40B4-BE49-F238E27FC236}">
                <a16:creationId xmlns:a16="http://schemas.microsoft.com/office/drawing/2014/main" id="{EDECF593-A2F8-4D73-A987-C3F058D1F176}"/>
              </a:ext>
              <a:ext uri="{C183D7F6-B498-43B3-948B-1728B52AA6E4}">
                <adec:decorative xmlns=""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581192" y="751856"/>
            <a:ext cx="914400" cy="914400"/>
          </a:xfrm>
          <a:prstGeom prst="rect">
            <a:avLst/>
          </a:prstGeom>
        </p:spPr>
      </p:pic>
      <p:sp>
        <p:nvSpPr>
          <p:cNvPr id="2" name="Title 1" descr="title">
            <a:extLst>
              <a:ext uri="{FF2B5EF4-FFF2-40B4-BE49-F238E27FC236}">
                <a16:creationId xmlns:a16="http://schemas.microsoft.com/office/drawing/2014/main" id="{2D951106-A246-4D28-94E0-0BCD20C76F51}"/>
              </a:ext>
            </a:extLst>
          </p:cNvPr>
          <p:cNvSpPr>
            <a:spLocks noGrp="1"/>
          </p:cNvSpPr>
          <p:nvPr>
            <p:ph type="title"/>
          </p:nvPr>
        </p:nvSpPr>
        <p:spPr/>
        <p:txBody>
          <a:bodyPr/>
          <a:lstStyle/>
          <a:p>
            <a:r>
              <a:rPr lang="en-US" dirty="0"/>
              <a:t>Frameworks </a:t>
            </a:r>
            <a:r>
              <a:rPr lang="en-US" dirty="0" smtClean="0"/>
              <a:t>Used</a:t>
            </a:r>
            <a:endParaRPr lang="en-US" dirty="0"/>
          </a:p>
        </p:txBody>
      </p:sp>
      <p:sp>
        <p:nvSpPr>
          <p:cNvPr id="3" name="Content Placeholder 2" descr="content">
            <a:extLst>
              <a:ext uri="{FF2B5EF4-FFF2-40B4-BE49-F238E27FC236}">
                <a16:creationId xmlns:a16="http://schemas.microsoft.com/office/drawing/2014/main" id="{68B9C974-1FBD-45F1-9D81-5427101D1444}"/>
              </a:ext>
            </a:extLst>
          </p:cNvPr>
          <p:cNvSpPr>
            <a:spLocks noGrp="1"/>
          </p:cNvSpPr>
          <p:nvPr>
            <p:ph idx="1"/>
          </p:nvPr>
        </p:nvSpPr>
        <p:spPr>
          <a:xfrm>
            <a:off x="233680" y="2180496"/>
            <a:ext cx="11377127" cy="4240624"/>
          </a:xfrm>
        </p:spPr>
        <p:txBody>
          <a:bodyPr/>
          <a:lstStyle/>
          <a:p>
            <a:r>
              <a:rPr lang="en-US" b="1" dirty="0"/>
              <a:t>Arduino </a:t>
            </a:r>
            <a:r>
              <a:rPr lang="en-US" b="1" dirty="0" smtClean="0"/>
              <a:t>IDE:</a:t>
            </a:r>
          </a:p>
          <a:p>
            <a:pPr marL="0" indent="0">
              <a:buNone/>
            </a:pPr>
            <a:r>
              <a:rPr lang="en-US" b="1" dirty="0" smtClean="0"/>
              <a:t>Purpose</a:t>
            </a:r>
            <a:r>
              <a:rPr lang="en-US" b="1" dirty="0"/>
              <a:t>:</a:t>
            </a:r>
            <a:r>
              <a:rPr lang="en-US" dirty="0"/>
              <a:t> Programming the ESP32 using C</a:t>
            </a:r>
            <a:r>
              <a:rPr lang="en-US" dirty="0" smtClean="0"/>
              <a:t>++.</a:t>
            </a:r>
          </a:p>
          <a:p>
            <a:pPr marL="0" indent="0">
              <a:buNone/>
            </a:pPr>
            <a:r>
              <a:rPr lang="en-US" b="1" dirty="0" smtClean="0"/>
              <a:t>Features</a:t>
            </a:r>
            <a:r>
              <a:rPr lang="en-US" b="1" dirty="0"/>
              <a:t>:</a:t>
            </a:r>
            <a:r>
              <a:rPr lang="en-US" dirty="0"/>
              <a:t> User-friendly interface for writing and uploading </a:t>
            </a:r>
            <a:r>
              <a:rPr lang="en-US" dirty="0" smtClean="0"/>
              <a:t>code.</a:t>
            </a:r>
          </a:p>
          <a:p>
            <a:r>
              <a:rPr lang="en-US" b="1" dirty="0"/>
              <a:t>Flutter</a:t>
            </a:r>
            <a:r>
              <a:rPr lang="en-US" b="1" dirty="0" smtClean="0"/>
              <a:t>:</a:t>
            </a:r>
          </a:p>
          <a:p>
            <a:pPr marL="0" indent="0">
              <a:buNone/>
            </a:pPr>
            <a:r>
              <a:rPr lang="en-US" b="1" dirty="0" smtClean="0"/>
              <a:t>Purpose</a:t>
            </a:r>
            <a:r>
              <a:rPr lang="en-US" b="1" dirty="0"/>
              <a:t>:</a:t>
            </a:r>
            <a:r>
              <a:rPr lang="en-US" dirty="0"/>
              <a:t> Developing cross-platform mobile applications.</a:t>
            </a:r>
          </a:p>
          <a:p>
            <a:pPr marL="0" indent="0">
              <a:buNone/>
            </a:pPr>
            <a:r>
              <a:rPr lang="en-US" b="1" dirty="0"/>
              <a:t>Features:</a:t>
            </a:r>
            <a:r>
              <a:rPr lang="en-US" dirty="0"/>
              <a:t> Provides a rich set of widgets and tools for building interactive and responsive user interfaces</a:t>
            </a:r>
            <a:r>
              <a:rPr lang="en-US" dirty="0" smtClean="0"/>
              <a:t>.</a:t>
            </a:r>
            <a:endParaRPr lang="en-US" dirty="0"/>
          </a:p>
          <a:p>
            <a:r>
              <a:rPr lang="en-US" b="1" dirty="0"/>
              <a:t> MQTT Broker:</a:t>
            </a:r>
            <a:endParaRPr lang="ar-EG" b="1" dirty="0"/>
          </a:p>
          <a:p>
            <a:pPr marL="0" indent="0">
              <a:buNone/>
            </a:pPr>
            <a:r>
              <a:rPr lang="en-US" b="1" dirty="0"/>
              <a:t>Purpose:</a:t>
            </a:r>
            <a:r>
              <a:rPr lang="en-US" dirty="0"/>
              <a:t> Messaging protocol for lightweight communication between devices.</a:t>
            </a:r>
          </a:p>
          <a:p>
            <a:pPr marL="0" indent="0">
              <a:buNone/>
            </a:pPr>
            <a:r>
              <a:rPr lang="en-US" b="1" dirty="0"/>
              <a:t>Features:</a:t>
            </a:r>
            <a:r>
              <a:rPr lang="en-US" dirty="0"/>
              <a:t> Facilitates data exchange between ESP32, database, and applications.</a:t>
            </a:r>
          </a:p>
          <a:p>
            <a:endParaRPr lang="ar-EG" dirty="0" smtClean="0"/>
          </a:p>
        </p:txBody>
      </p:sp>
    </p:spTree>
    <p:extLst>
      <p:ext uri="{BB962C8B-B14F-4D97-AF65-F5344CB8AC3E}">
        <p14:creationId xmlns:p14="http://schemas.microsoft.com/office/powerpoint/2010/main" val="3239282018"/>
      </p:ext>
    </p:extLst>
  </p:cSld>
  <p:clrMapOvr>
    <a:masterClrMapping/>
  </p:clrMapOvr>
</p:sld>
</file>

<file path=ppt/theme/theme1.xml><?xml version="1.0" encoding="utf-8"?>
<a:theme xmlns:a="http://schemas.openxmlformats.org/drawingml/2006/main" name="Dividend">
  <a:themeElements>
    <a:clrScheme name="Custom 11">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Custom 2">
      <a:majorFont>
        <a:latin typeface="Candara"/>
        <a:ea typeface=""/>
        <a:cs typeface=""/>
      </a:majorFont>
      <a:minorFont>
        <a:latin typeface="Candara"/>
        <a:ea typeface=""/>
        <a:cs typeface=""/>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spDef>
      <a:spPr>
        <a:ln>
          <a:noFill/>
        </a:ln>
      </a:spPr>
      <a:bodyPr rtlCol="0" anchor="ctr"/>
      <a:lstStyle>
        <a:defPPr algn="ctr">
          <a:defRPr/>
        </a:defPPr>
      </a:lstStyle>
      <a:style>
        <a:lnRef idx="2">
          <a:schemeClr val="accent2">
            <a:shade val="50000"/>
          </a:schemeClr>
        </a:lnRef>
        <a:fillRef idx="1">
          <a:schemeClr val="accent2"/>
        </a:fillRef>
        <a:effectRef idx="0">
          <a:schemeClr val="accent2"/>
        </a:effectRef>
        <a:fontRef idx="minor">
          <a:schemeClr val="lt1"/>
        </a:fontRef>
      </a:style>
    </a:spDef>
  </a:objectDefaults>
  <a:extraClrSchemeLst/>
  <a:extLst>
    <a:ext uri="{05A4C25C-085E-4340-85A3-A5531E510DB2}">
      <thm15:themeFamily xmlns:thm15="http://schemas.microsoft.com/office/thememl/2012/main" name="Presentation1" id="{F529A05C-9967-417B-A795-0EE2DA56A977}" vid="{B371D623-29EC-4410-98F2-D4F69349AE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0B8FDF75-6DB0-420B-9CE9-4E2094004A9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531C3B7-F137-4B62-A714-55F90281BDA7}">
  <ds:schemaRefs>
    <ds:schemaRef ds:uri="http://schemas.microsoft.com/sharepoint/v3/contenttype/forms"/>
  </ds:schemaRefs>
</ds:datastoreItem>
</file>

<file path=customXml/itemProps3.xml><?xml version="1.0" encoding="utf-8"?>
<ds:datastoreItem xmlns:ds="http://schemas.openxmlformats.org/officeDocument/2006/customXml" ds:itemID="{E5732F72-BAE4-4D8F-B5A8-4D4D584BF69E}">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Looks like, sounds like</Template>
  <TotalTime>0</TotalTime>
  <Words>1088</Words>
  <Application>Microsoft Office PowerPoint</Application>
  <PresentationFormat>Widescreen</PresentationFormat>
  <Paragraphs>168</Paragraphs>
  <Slides>22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Black Han Sans</vt:lpstr>
      <vt:lpstr>Calibri</vt:lpstr>
      <vt:lpstr>Candara</vt:lpstr>
      <vt:lpstr>Wingdings 2</vt:lpstr>
      <vt:lpstr>Dividend</vt:lpstr>
      <vt:lpstr>SMART HOME PROJECT Presentation</vt:lpstr>
      <vt:lpstr>Overview of our Smart Home System</vt:lpstr>
      <vt:lpstr>Project Components</vt:lpstr>
      <vt:lpstr>ESP32 Dev Kit</vt:lpstr>
      <vt:lpstr>Servo Motor</vt:lpstr>
      <vt:lpstr>Sensors</vt:lpstr>
      <vt:lpstr>Keypad Module</vt:lpstr>
      <vt:lpstr>LCD Screen</vt:lpstr>
      <vt:lpstr>Frameworks Used</vt:lpstr>
      <vt:lpstr>Platforms Used</vt:lpstr>
      <vt:lpstr>Circuit Diagram</vt:lpstr>
      <vt:lpstr>Smart home application</vt:lpstr>
      <vt:lpstr>Log In Screen</vt:lpstr>
      <vt:lpstr>Sign Up Screen</vt:lpstr>
      <vt:lpstr>Home screen</vt:lpstr>
      <vt:lpstr>LED Control Screen</vt:lpstr>
      <vt:lpstr>Door Control Screen</vt:lpstr>
      <vt:lpstr>Window Control Screen</vt:lpstr>
      <vt:lpstr>Weather Screen</vt:lpstr>
      <vt:lpstr>Humidity graph</vt:lpstr>
      <vt:lpstr>Temperature graph</vt:lpstr>
      <vt:lpstr>team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2024-08-26T00:17:42Z</dcterms:created>
  <dcterms:modified xsi:type="dcterms:W3CDTF">2024-08-26T17:44:31Z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