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-186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ABE9536-21A7-4FF0-B94C-8388EE77F50D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7626F0F-EBD7-47E3-8405-8B45264D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7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9536-21A7-4FF0-B94C-8388EE77F50D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F0F-EBD7-47E3-8405-8B45264D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2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9536-21A7-4FF0-B94C-8388EE77F50D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F0F-EBD7-47E3-8405-8B45264D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04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9536-21A7-4FF0-B94C-8388EE77F50D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F0F-EBD7-47E3-8405-8B45264DEDD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8411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9536-21A7-4FF0-B94C-8388EE77F50D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F0F-EBD7-47E3-8405-8B45264D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04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9536-21A7-4FF0-B94C-8388EE77F50D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F0F-EBD7-47E3-8405-8B45264D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04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9536-21A7-4FF0-B94C-8388EE77F50D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F0F-EBD7-47E3-8405-8B45264D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364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9536-21A7-4FF0-B94C-8388EE77F50D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F0F-EBD7-47E3-8405-8B45264D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03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9536-21A7-4FF0-B94C-8388EE77F50D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F0F-EBD7-47E3-8405-8B45264D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91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9536-21A7-4FF0-B94C-8388EE77F50D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F0F-EBD7-47E3-8405-8B45264D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7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9536-21A7-4FF0-B94C-8388EE77F50D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F0F-EBD7-47E3-8405-8B45264D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6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9536-21A7-4FF0-B94C-8388EE77F50D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F0F-EBD7-47E3-8405-8B45264D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9536-21A7-4FF0-B94C-8388EE77F50D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F0F-EBD7-47E3-8405-8B45264D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4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9536-21A7-4FF0-B94C-8388EE77F50D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F0F-EBD7-47E3-8405-8B45264D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8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9536-21A7-4FF0-B94C-8388EE77F50D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F0F-EBD7-47E3-8405-8B45264D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3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9536-21A7-4FF0-B94C-8388EE77F50D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F0F-EBD7-47E3-8405-8B45264D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E9536-21A7-4FF0-B94C-8388EE77F50D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26F0F-EBD7-47E3-8405-8B45264D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5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E9536-21A7-4FF0-B94C-8388EE77F50D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6F0F-EBD7-47E3-8405-8B45264DED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234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B08B-4077-69E9-BD2B-0887265557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Foundations</a:t>
            </a:r>
          </a:p>
        </p:txBody>
      </p:sp>
    </p:spTree>
    <p:extLst>
      <p:ext uri="{BB962C8B-B14F-4D97-AF65-F5344CB8AC3E}">
        <p14:creationId xmlns:p14="http://schemas.microsoft.com/office/powerpoint/2010/main" val="398823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6EF8-C6E3-0FBD-F57E-FDAC6065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Topics Reviewed: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19A1B-EBFD-D2A4-871E-473CCD017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Differences between VMs and Containers</a:t>
            </a:r>
          </a:p>
          <a:p>
            <a:r>
              <a:rPr lang="en-US" dirty="0"/>
              <a:t>How Linux namespaces isolate resources</a:t>
            </a:r>
          </a:p>
          <a:p>
            <a:r>
              <a:rPr lang="en-US" dirty="0"/>
              <a:t>How </a:t>
            </a:r>
            <a:r>
              <a:rPr lang="en-US" dirty="0" err="1"/>
              <a:t>cgroups</a:t>
            </a:r>
            <a:r>
              <a:rPr lang="en-US" dirty="0"/>
              <a:t> v2 control CPU, memory, and I/O</a:t>
            </a:r>
          </a:p>
          <a:p>
            <a:r>
              <a:rPr lang="en-US" dirty="0"/>
              <a:t>The role of the Docker daemon and CLI</a:t>
            </a:r>
          </a:p>
          <a:p>
            <a:r>
              <a:rPr lang="en-US" dirty="0"/>
              <a:t>How to run your first container (hello-world)</a:t>
            </a:r>
          </a:p>
          <a:p>
            <a:r>
              <a:rPr lang="en-US" dirty="0"/>
              <a:t>Writing and understanding </a:t>
            </a:r>
            <a:r>
              <a:rPr lang="en-US" dirty="0" err="1"/>
              <a:t>DockerfilesBuilding</a:t>
            </a:r>
            <a:r>
              <a:rPr lang="en-US" dirty="0"/>
              <a:t> multi-service apps using Docker Compose</a:t>
            </a:r>
          </a:p>
          <a:p>
            <a:r>
              <a:rPr lang="en-US" dirty="0"/>
              <a:t>Managing the lifecycle of containers and images</a:t>
            </a:r>
          </a:p>
        </p:txBody>
      </p:sp>
    </p:spTree>
    <p:extLst>
      <p:ext uri="{BB962C8B-B14F-4D97-AF65-F5344CB8AC3E}">
        <p14:creationId xmlns:p14="http://schemas.microsoft.com/office/powerpoint/2010/main" val="3855948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44ED7-ACAF-60D8-FDC2-71259D430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919" y="58224"/>
            <a:ext cx="9905998" cy="1478570"/>
          </a:xfrm>
        </p:spPr>
        <p:txBody>
          <a:bodyPr/>
          <a:lstStyle/>
          <a:p>
            <a:r>
              <a:rPr lang="en-US" dirty="0"/>
              <a:t>Virtual Machines vs. Containers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5FE0E4-B213-EEAD-8344-9CFD3E131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184312"/>
              </p:ext>
            </p:extLst>
          </p:nvPr>
        </p:nvGraphicFramePr>
        <p:xfrm>
          <a:off x="1003300" y="1044034"/>
          <a:ext cx="9994899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633">
                  <a:extLst>
                    <a:ext uri="{9D8B030D-6E8A-4147-A177-3AD203B41FA5}">
                      <a16:colId xmlns:a16="http://schemas.microsoft.com/office/drawing/2014/main" val="1659588603"/>
                    </a:ext>
                  </a:extLst>
                </a:gridCol>
                <a:gridCol w="3331633">
                  <a:extLst>
                    <a:ext uri="{9D8B030D-6E8A-4147-A177-3AD203B41FA5}">
                      <a16:colId xmlns:a16="http://schemas.microsoft.com/office/drawing/2014/main" val="3961338787"/>
                    </a:ext>
                  </a:extLst>
                </a:gridCol>
                <a:gridCol w="3331633">
                  <a:extLst>
                    <a:ext uri="{9D8B030D-6E8A-4147-A177-3AD203B41FA5}">
                      <a16:colId xmlns:a16="http://schemas.microsoft.com/office/drawing/2014/main" val="1628707017"/>
                    </a:ext>
                  </a:extLst>
                </a:gridCol>
              </a:tblGrid>
              <a:tr h="322849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 Machine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Container</a:t>
                      </a:r>
                    </a:p>
                  </a:txBody>
                  <a:tcPr anchor="ctr"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022130"/>
                  </a:ext>
                </a:extLst>
              </a:tr>
              <a:tr h="557247">
                <a:tc>
                  <a:txBody>
                    <a:bodyPr/>
                    <a:lstStyle/>
                    <a:p>
                      <a:r>
                        <a:rPr lang="en-US" b="1" dirty="0"/>
                        <a:t>Isolation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Full OS + kernel isolation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Process-level isolation via namespaces/cgroups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197"/>
                  </a:ext>
                </a:extLst>
              </a:tr>
              <a:tr h="322849">
                <a:tc>
                  <a:txBody>
                    <a:bodyPr/>
                    <a:lstStyle/>
                    <a:p>
                      <a:r>
                        <a:rPr lang="en-US" b="1" dirty="0"/>
                        <a:t>OS Architecture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Includes its own kernel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Shares host kernel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782613"/>
                  </a:ext>
                </a:extLst>
              </a:tr>
              <a:tr h="322849">
                <a:tc>
                  <a:txBody>
                    <a:bodyPr/>
                    <a:lstStyle/>
                    <a:p>
                      <a:r>
                        <a:rPr lang="en-US" b="1" dirty="0"/>
                        <a:t>Performance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Heavier; more resource-intensive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Lightweight; fast startup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760028"/>
                  </a:ext>
                </a:extLst>
              </a:tr>
              <a:tr h="557247">
                <a:tc>
                  <a:txBody>
                    <a:bodyPr/>
                    <a:lstStyle/>
                    <a:p>
                      <a:r>
                        <a:rPr lang="en-US" b="1"/>
                        <a:t>Compatibility</a:t>
                      </a:r>
                      <a:endParaRPr lang="en-US"/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run any OS (Linux, Windows, etc.)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Same OS family as host (e.g., Linux on Linux)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296535"/>
                  </a:ext>
                </a:extLst>
              </a:tr>
              <a:tr h="557247">
                <a:tc>
                  <a:txBody>
                    <a:bodyPr/>
                    <a:lstStyle/>
                    <a:p>
                      <a:r>
                        <a:rPr lang="en-US" b="1"/>
                        <a:t>Deployment Tools</a:t>
                      </a:r>
                      <a:endParaRPr lang="en-US"/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Hyper-V, WAC, PowerShell, System Center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Docker CLI, Docker Compose, Kubernetes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010795"/>
                  </a:ext>
                </a:extLst>
              </a:tr>
              <a:tr h="557247">
                <a:tc>
                  <a:txBody>
                    <a:bodyPr/>
                    <a:lstStyle/>
                    <a:p>
                      <a:r>
                        <a:rPr lang="en-US" b="1"/>
                        <a:t>Updates</a:t>
                      </a:r>
                      <a:endParaRPr lang="en-US"/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OS upgrade or replace VM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Rebuild image + redeploy via orchestrator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043016"/>
                  </a:ext>
                </a:extLst>
              </a:tr>
              <a:tr h="557247">
                <a:tc>
                  <a:txBody>
                    <a:bodyPr/>
                    <a:lstStyle/>
                    <a:p>
                      <a:r>
                        <a:rPr lang="en-US" b="1"/>
                        <a:t>Storage</a:t>
                      </a:r>
                      <a:endParaRPr lang="en-US"/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 disks (VHD) or SMB file shares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Disks or shared volumes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905353"/>
                  </a:ext>
                </a:extLst>
              </a:tr>
              <a:tr h="557247">
                <a:tc>
                  <a:txBody>
                    <a:bodyPr/>
                    <a:lstStyle/>
                    <a:p>
                      <a:r>
                        <a:rPr lang="en-US" b="1"/>
                        <a:t>Load Balancing</a:t>
                      </a:r>
                      <a:endParaRPr lang="en-US"/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VM failover and migration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Containers restarted on other nodes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35274"/>
                  </a:ext>
                </a:extLst>
              </a:tr>
              <a:tr h="557247">
                <a:tc>
                  <a:txBody>
                    <a:bodyPr/>
                    <a:lstStyle/>
                    <a:p>
                      <a:r>
                        <a:rPr lang="en-US" b="1" dirty="0"/>
                        <a:t>Networking</a:t>
                      </a:r>
                      <a:endParaRPr lang="en-US" dirty="0"/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 adapters with full isolation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Shared firewall, lighter network namespace</a:t>
                      </a:r>
                    </a:p>
                  </a:txBody>
                  <a:tcPr anchor="ctr"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010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911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2949-75D1-5B3B-F63C-8968BACB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Namespaces and </a:t>
            </a:r>
            <a:r>
              <a:rPr lang="en-US" dirty="0" err="1"/>
              <a:t>cgroups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28695-07E4-E226-656F-195E5B510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/>
              <a:t>Namespaces isolate system resources so each container sees its own:</a:t>
            </a:r>
          </a:p>
          <a:p>
            <a:pPr lvl="1"/>
            <a:r>
              <a:rPr lang="en-US" b="1" dirty="0"/>
              <a:t>PID</a:t>
            </a:r>
            <a:r>
              <a:rPr lang="en-US" dirty="0"/>
              <a:t> – Separate process tree</a:t>
            </a:r>
          </a:p>
          <a:p>
            <a:pPr lvl="1"/>
            <a:r>
              <a:rPr lang="en-US" b="1" dirty="0"/>
              <a:t>Mount</a:t>
            </a:r>
            <a:r>
              <a:rPr lang="en-US" dirty="0"/>
              <a:t> – Private filesystem mounts</a:t>
            </a:r>
          </a:p>
          <a:p>
            <a:pPr lvl="1"/>
            <a:r>
              <a:rPr lang="en-US" b="1" dirty="0"/>
              <a:t>User</a:t>
            </a:r>
            <a:r>
              <a:rPr lang="en-US" dirty="0"/>
              <a:t> – Custom user/group IDs (can be root inside container)</a:t>
            </a:r>
          </a:p>
          <a:p>
            <a:pPr lvl="1"/>
            <a:r>
              <a:rPr lang="en-US" b="1" dirty="0"/>
              <a:t>Network</a:t>
            </a:r>
            <a:r>
              <a:rPr lang="en-US" dirty="0"/>
              <a:t> – Independent IPs, interfaces, routing</a:t>
            </a:r>
          </a:p>
          <a:p>
            <a:pPr lvl="1"/>
            <a:r>
              <a:rPr lang="en-US" b="1" dirty="0"/>
              <a:t>IPC</a:t>
            </a:r>
            <a:r>
              <a:rPr lang="en-US" dirty="0"/>
              <a:t> – Isolated shared memory and message queues</a:t>
            </a:r>
          </a:p>
          <a:p>
            <a:pPr lvl="1"/>
            <a:r>
              <a:rPr lang="en-US" b="1" dirty="0"/>
              <a:t>UTS</a:t>
            </a:r>
            <a:r>
              <a:rPr lang="en-US" dirty="0"/>
              <a:t> – Separate hostname/domain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24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25CA-4DCD-9352-D613-10D6809BD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48822"/>
            <a:ext cx="9905999" cy="3541714"/>
          </a:xfrm>
        </p:spPr>
        <p:txBody>
          <a:bodyPr/>
          <a:lstStyle/>
          <a:p>
            <a:r>
              <a:rPr lang="en-US" dirty="0" err="1"/>
              <a:t>Cgroups</a:t>
            </a:r>
            <a:r>
              <a:rPr lang="en-US" dirty="0"/>
              <a:t> (control groups) manage how much of a system’s resources a group of processes can use:</a:t>
            </a:r>
          </a:p>
          <a:p>
            <a:pPr lvl="1"/>
            <a:r>
              <a:rPr lang="en-US" dirty="0"/>
              <a:t>Limit CPU, memory, and I/O usage</a:t>
            </a:r>
          </a:p>
          <a:p>
            <a:pPr lvl="1"/>
            <a:r>
              <a:rPr lang="en-US" dirty="0"/>
              <a:t>Track usage per container or service</a:t>
            </a:r>
          </a:p>
          <a:p>
            <a:pPr lvl="1"/>
            <a:r>
              <a:rPr lang="en-US" dirty="0"/>
              <a:t>Prevent any single process from starving others</a:t>
            </a:r>
          </a:p>
          <a:p>
            <a:pPr lvl="1"/>
            <a:r>
              <a:rPr lang="en-US" dirty="0"/>
              <a:t>Unified hierarchy and simplified configuration in </a:t>
            </a:r>
            <a:r>
              <a:rPr lang="en-US" dirty="0" err="1"/>
              <a:t>cgroups</a:t>
            </a:r>
            <a:r>
              <a:rPr lang="en-US" dirty="0"/>
              <a:t> v2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D04CC-F816-5FFE-C79E-58DCBF392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39" y="3429000"/>
            <a:ext cx="7596554" cy="319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07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64C6-3BEA-763F-ED8F-128AD60F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4721EE-B7FE-44C6-5340-2F8267621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55" y="1989367"/>
            <a:ext cx="1027262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Components of Docker: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 Daemon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 service that manages containers, images, volumes, and networks.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 CLI (Docker)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Command-line interface used to interact with the Docker daemon via the Docker API.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 Engine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the CLI, daemon, container runtime, and REST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2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B9956-362A-8AAD-EC59-35D2CA43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Container Run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11DD2A-B955-8C28-6026-AFF6FC49ED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6177" y="1952894"/>
            <a:ext cx="7798545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docker run hello-world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happens: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 CLI sends request to Docker daemon.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Daemon pulls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hello-world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image from Docker Hub (if not cached).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Daemon creates and starts a new container from the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container runs, prints a message, then exits.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DFB3C-F5B6-4103-C081-1A1C589C96E0}"/>
              </a:ext>
            </a:extLst>
          </p:cNvPr>
          <p:cNvSpPr txBox="1"/>
          <p:nvPr/>
        </p:nvSpPr>
        <p:spPr>
          <a:xfrm>
            <a:off x="726177" y="4024690"/>
            <a:ext cx="61053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highlight>
                  <a:srgbClr val="000000"/>
                </a:highlight>
              </a:rPr>
              <a:t>docker run -d -p 8080:80 --name web nginx</a:t>
            </a:r>
          </a:p>
          <a:p>
            <a:r>
              <a:rPr lang="en-US" sz="2000" dirty="0"/>
              <a:t>-d: Detached mode</a:t>
            </a:r>
          </a:p>
          <a:p>
            <a:endParaRPr lang="en-US" sz="2000" dirty="0"/>
          </a:p>
          <a:p>
            <a:r>
              <a:rPr lang="en-US" sz="2000" dirty="0"/>
              <a:t>-p: Map port 8080 on host to 80 in container</a:t>
            </a:r>
          </a:p>
          <a:p>
            <a:endParaRPr lang="en-US" sz="2000" dirty="0"/>
          </a:p>
          <a:p>
            <a:r>
              <a:rPr lang="en-US" sz="2000" dirty="0"/>
              <a:t>--name: Assign a name to the container</a:t>
            </a:r>
          </a:p>
        </p:txBody>
      </p:sp>
    </p:spTree>
    <p:extLst>
      <p:ext uri="{BB962C8B-B14F-4D97-AF65-F5344CB8AC3E}">
        <p14:creationId xmlns:p14="http://schemas.microsoft.com/office/powerpoint/2010/main" val="2802378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4912D-1EB3-AD57-F5F4-2A4C48A9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Basics and Image Layers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CF8963-0543-FAB5-3BE2-84BF1D3EF7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3058" y="1624932"/>
            <a:ext cx="10506442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Dockerfile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text-based script used to automate the building of Docker images.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FROM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alpine:latest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 CMD ["echo", "Hello Containers"]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builds an image using the lightweight Alpine Linux base, and prints a message when run.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FROM: Sets the base image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RUN: Executes commands while building the image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COPY / ADD: Adds files to the image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CMD / ENTRYPOINT: Defines the default command to run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5FA7294-3A60-4151-475A-89C04C415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58" y="3869603"/>
            <a:ext cx="990599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Image Layers Work: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instruction in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layer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Layers are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speeds up rebuilds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Reused layers = faster deployment + smaller image deltas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Multi-Stage Builds: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multiple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statements to optimize final image size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Great for separating build dependencies from runtime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21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2C64-D109-C47B-2EA2-BD1C64BB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Compose: Multi-Service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65739-4C3F-1194-B47F-7AA858979D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87668" y="1700005"/>
            <a:ext cx="4390807" cy="34579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A40C71-F01F-C6CC-A80A-23EEE910A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68" y="5157995"/>
            <a:ext cx="4390807" cy="13622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B3215D-52AC-E280-8CC6-487B5C10BDE4}"/>
              </a:ext>
            </a:extLst>
          </p:cNvPr>
          <p:cNvSpPr txBox="1"/>
          <p:nvPr/>
        </p:nvSpPr>
        <p:spPr>
          <a:xfrm>
            <a:off x="810349" y="1854538"/>
            <a:ext cx="61023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is Docker Compose?</a:t>
            </a:r>
            <a:endParaRPr lang="en-US" dirty="0"/>
          </a:p>
          <a:p>
            <a:r>
              <a:rPr lang="en-US" dirty="0"/>
              <a:t>Docker Compose is a tool for defining and running multi-container applications using a YAML file.</a:t>
            </a:r>
          </a:p>
          <a:p>
            <a:r>
              <a:rPr lang="en-US" b="1" dirty="0"/>
              <a:t>Key Benefits: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 multiple services with one command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services, networks, and volumes in a single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Simplifies local development and testing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575AC3-3036-F052-E858-B7948DF52039}"/>
              </a:ext>
            </a:extLst>
          </p:cNvPr>
          <p:cNvSpPr txBox="1"/>
          <p:nvPr/>
        </p:nvSpPr>
        <p:spPr>
          <a:xfrm>
            <a:off x="810349" y="4361813"/>
            <a:ext cx="61023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Concepts Shown: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 &amp; DB services in one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Named volume for PostgreSQL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Healthcheck</a:t>
            </a:r>
            <a:r>
              <a:rPr lang="en-US" dirty="0"/>
              <a:t> ensures service readiness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 bridge network for internal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55545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824-D90F-27D4-4B2A-05BF6698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Lifecycle &amp; Clean-Up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00F796-A5E5-8D6D-A47C-36D9F73B3C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1712" y="1623068"/>
            <a:ext cx="809148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Container Lifecycle Stages: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Container is created but not running yet.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docker create &lt;image&gt;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AutoNum type="arabicPeriod" startAt="2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the container process.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docker start &lt;container&gt;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AutoNum type="arabicPeriod" startAt="3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Gracefully stops the container.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docker stop &lt;container&gt;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AutoNum type="arabicPeriod" startAt="4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 (rm)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Deletes the container completely.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docker rm &lt;container&gt;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1C93D21-6EB9-07E6-0E58-44DE02998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2" y="1623068"/>
            <a:ext cx="3770584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Clean-Up: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 unused images to free space: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docker image prune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disk usage before and after: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docker system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 Unicode MS"/>
              </a:rPr>
              <a:t>df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0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</TotalTime>
  <Words>755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Unicode MS</vt:lpstr>
      <vt:lpstr>Tw Cen MT</vt:lpstr>
      <vt:lpstr>Circuit</vt:lpstr>
      <vt:lpstr>Docker Foundations</vt:lpstr>
      <vt:lpstr>Virtual Machines vs. Containers</vt:lpstr>
      <vt:lpstr>Linux Namespaces and cgroups</vt:lpstr>
      <vt:lpstr>PowerPoint Presentation</vt:lpstr>
      <vt:lpstr>Docker Architecture</vt:lpstr>
      <vt:lpstr>First Container Run</vt:lpstr>
      <vt:lpstr>Dockerfile Basics and Image Layers</vt:lpstr>
      <vt:lpstr>Docker Compose: Multi-Service App</vt:lpstr>
      <vt:lpstr>Container Lifecycle &amp; Clean-Up</vt:lpstr>
      <vt:lpstr>Key Topics Reviewed: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Foundations</dc:title>
  <dc:creator>Menna</dc:creator>
  <cp:lastModifiedBy>Menna</cp:lastModifiedBy>
  <cp:revision>2</cp:revision>
  <dcterms:created xsi:type="dcterms:W3CDTF">2025-07-25T14:18:41Z</dcterms:created>
  <dcterms:modified xsi:type="dcterms:W3CDTF">2025-07-25T15:35:41Z</dcterms:modified>
</cp:coreProperties>
</file>