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More Sugar" charset="1" panose="00000000000000000000"/>
      <p:regular r:id="rId18"/>
    </p:embeddedFont>
    <p:embeddedFont>
      <p:font typeface="Playpen Sans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7.png" Type="http://schemas.openxmlformats.org/officeDocument/2006/relationships/image"/><Relationship Id="rId4" Target="../media/image48.svg" Type="http://schemas.openxmlformats.org/officeDocument/2006/relationships/image"/><Relationship Id="rId5" Target="../media/image49.png" Type="http://schemas.openxmlformats.org/officeDocument/2006/relationships/image"/><Relationship Id="rId6" Target="../media/image50.svg" Type="http://schemas.openxmlformats.org/officeDocument/2006/relationships/image"/><Relationship Id="rId7" Target="../media/image5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2.png" Type="http://schemas.openxmlformats.org/officeDocument/2006/relationships/image"/><Relationship Id="rId4" Target="../media/image53.svg" Type="http://schemas.openxmlformats.org/officeDocument/2006/relationships/image"/><Relationship Id="rId5" Target="../media/image54.png" Type="http://schemas.openxmlformats.org/officeDocument/2006/relationships/image"/><Relationship Id="rId6" Target="../media/image55.svg" Type="http://schemas.openxmlformats.org/officeDocument/2006/relationships/image"/><Relationship Id="rId7" Target="../media/image56.png" Type="http://schemas.openxmlformats.org/officeDocument/2006/relationships/image"/><Relationship Id="rId8" Target="../media/image5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1.svg" Type="http://schemas.openxmlformats.org/officeDocument/2006/relationships/image"/><Relationship Id="rId11" Target="../media/image62.png" Type="http://schemas.openxmlformats.org/officeDocument/2006/relationships/image"/><Relationship Id="rId12" Target="../media/image63.svg" Type="http://schemas.openxmlformats.org/officeDocument/2006/relationships/image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6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jpeg" Type="http://schemas.openxmlformats.org/officeDocument/2006/relationships/image"/><Relationship Id="rId2" Target="../media/image1.jpeg" Type="http://schemas.openxmlformats.org/officeDocument/2006/relationships/image"/><Relationship Id="rId3" Target="../media/image12.jpeg" Type="http://schemas.openxmlformats.org/officeDocument/2006/relationships/image"/><Relationship Id="rId4" Target="../media/image13.jpeg" Type="http://schemas.openxmlformats.org/officeDocument/2006/relationships/image"/><Relationship Id="rId5" Target="../media/image14.jpeg" Type="http://schemas.openxmlformats.org/officeDocument/2006/relationships/image"/><Relationship Id="rId6" Target="../media/image15.jpeg" Type="http://schemas.openxmlformats.org/officeDocument/2006/relationships/image"/><Relationship Id="rId7" Target="../media/image16.jpe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svg" Type="http://schemas.openxmlformats.org/officeDocument/2006/relationships/image"/><Relationship Id="rId11" Target="../media/image39.png" Type="http://schemas.openxmlformats.org/officeDocument/2006/relationships/image"/><Relationship Id="rId12" Target="../media/image40.svg" Type="http://schemas.openxmlformats.org/officeDocument/2006/relationships/image"/><Relationship Id="rId13" Target="../media/image41.png" Type="http://schemas.openxmlformats.org/officeDocument/2006/relationships/image"/><Relationship Id="rId14" Target="../media/image42.svg" Type="http://schemas.openxmlformats.org/officeDocument/2006/relationships/image"/><Relationship Id="rId15" Target="../media/image43.png" Type="http://schemas.openxmlformats.org/officeDocument/2006/relationships/image"/><Relationship Id="rId16" Target="../media/image44.svg" Type="http://schemas.openxmlformats.org/officeDocument/2006/relationships/image"/><Relationship Id="rId17" Target="../media/image45.png" Type="http://schemas.openxmlformats.org/officeDocument/2006/relationships/image"/><Relationship Id="rId18" Target="../media/image46.svg" Type="http://schemas.openxmlformats.org/officeDocument/2006/relationships/image"/><Relationship Id="rId2" Target="../media/image1.jpeg" Type="http://schemas.openxmlformats.org/officeDocument/2006/relationships/image"/><Relationship Id="rId3" Target="../media/image31.png" Type="http://schemas.openxmlformats.org/officeDocument/2006/relationships/image"/><Relationship Id="rId4" Target="../media/image32.sv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7.png" Type="http://schemas.openxmlformats.org/officeDocument/2006/relationships/image"/><Relationship Id="rId4" Target="../media/image48.svg" Type="http://schemas.openxmlformats.org/officeDocument/2006/relationships/image"/><Relationship Id="rId5" Target="../media/image49.png" Type="http://schemas.openxmlformats.org/officeDocument/2006/relationships/image"/><Relationship Id="rId6" Target="../media/image50.svg" Type="http://schemas.openxmlformats.org/officeDocument/2006/relationships/image"/><Relationship Id="rId7" Target="../media/image5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2.png" Type="http://schemas.openxmlformats.org/officeDocument/2006/relationships/image"/><Relationship Id="rId4" Target="../media/image53.svg" Type="http://schemas.openxmlformats.org/officeDocument/2006/relationships/image"/><Relationship Id="rId5" Target="../media/image54.png" Type="http://schemas.openxmlformats.org/officeDocument/2006/relationships/image"/><Relationship Id="rId6" Target="../media/image55.svg" Type="http://schemas.openxmlformats.org/officeDocument/2006/relationships/image"/><Relationship Id="rId7" Target="../media/image56.png" Type="http://schemas.openxmlformats.org/officeDocument/2006/relationships/image"/><Relationship Id="rId8" Target="../media/image5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7.png" Type="http://schemas.openxmlformats.org/officeDocument/2006/relationships/image"/><Relationship Id="rId4" Target="../media/image48.svg" Type="http://schemas.openxmlformats.org/officeDocument/2006/relationships/image"/><Relationship Id="rId5" Target="../media/image49.png" Type="http://schemas.openxmlformats.org/officeDocument/2006/relationships/image"/><Relationship Id="rId6" Target="../media/image50.svg" Type="http://schemas.openxmlformats.org/officeDocument/2006/relationships/image"/><Relationship Id="rId7" Target="../media/image5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2.png" Type="http://schemas.openxmlformats.org/officeDocument/2006/relationships/image"/><Relationship Id="rId4" Target="../media/image53.svg" Type="http://schemas.openxmlformats.org/officeDocument/2006/relationships/image"/><Relationship Id="rId5" Target="../media/image54.png" Type="http://schemas.openxmlformats.org/officeDocument/2006/relationships/image"/><Relationship Id="rId6" Target="../media/image55.svg" Type="http://schemas.openxmlformats.org/officeDocument/2006/relationships/image"/><Relationship Id="rId7" Target="../media/image56.png" Type="http://schemas.openxmlformats.org/officeDocument/2006/relationships/image"/><Relationship Id="rId8" Target="../media/image5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9334" y="3359204"/>
            <a:ext cx="846352" cy="477035"/>
          </a:xfrm>
          <a:custGeom>
            <a:avLst/>
            <a:gdLst/>
            <a:ahLst/>
            <a:cxnLst/>
            <a:rect r="r" b="b" t="t" l="l"/>
            <a:pathLst>
              <a:path h="477035" w="846352">
                <a:moveTo>
                  <a:pt x="0" y="0"/>
                </a:moveTo>
                <a:lnTo>
                  <a:pt x="846352" y="0"/>
                </a:lnTo>
                <a:lnTo>
                  <a:pt x="846352" y="477035"/>
                </a:lnTo>
                <a:lnTo>
                  <a:pt x="0" y="477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53546">
            <a:off x="13562544" y="727344"/>
            <a:ext cx="4222035" cy="4625735"/>
          </a:xfrm>
          <a:custGeom>
            <a:avLst/>
            <a:gdLst/>
            <a:ahLst/>
            <a:cxnLst/>
            <a:rect r="r" b="b" t="t" l="l"/>
            <a:pathLst>
              <a:path h="4625735" w="4222035">
                <a:moveTo>
                  <a:pt x="0" y="0"/>
                </a:moveTo>
                <a:lnTo>
                  <a:pt x="4222035" y="0"/>
                </a:lnTo>
                <a:lnTo>
                  <a:pt x="4222035" y="4625735"/>
                </a:lnTo>
                <a:lnTo>
                  <a:pt x="0" y="46257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1019018" y="6879192"/>
            <a:ext cx="733913" cy="932222"/>
          </a:xfrm>
          <a:custGeom>
            <a:avLst/>
            <a:gdLst/>
            <a:ahLst/>
            <a:cxnLst/>
            <a:rect r="r" b="b" t="t" l="l"/>
            <a:pathLst>
              <a:path h="932222" w="733913">
                <a:moveTo>
                  <a:pt x="0" y="0"/>
                </a:moveTo>
                <a:lnTo>
                  <a:pt x="733913" y="0"/>
                </a:lnTo>
                <a:lnTo>
                  <a:pt x="733913" y="932222"/>
                </a:lnTo>
                <a:lnTo>
                  <a:pt x="0" y="932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866709">
            <a:off x="575631" y="8261892"/>
            <a:ext cx="1687406" cy="2169143"/>
          </a:xfrm>
          <a:custGeom>
            <a:avLst/>
            <a:gdLst/>
            <a:ahLst/>
            <a:cxnLst/>
            <a:rect r="r" b="b" t="t" l="l"/>
            <a:pathLst>
              <a:path h="2169143" w="1687406">
                <a:moveTo>
                  <a:pt x="0" y="0"/>
                </a:moveTo>
                <a:lnTo>
                  <a:pt x="1687406" y="0"/>
                </a:lnTo>
                <a:lnTo>
                  <a:pt x="1687406" y="2169143"/>
                </a:lnTo>
                <a:lnTo>
                  <a:pt x="0" y="216914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419334" y="4003796"/>
            <a:ext cx="13602878" cy="2047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221"/>
              </a:lnSpc>
            </a:pPr>
            <a:r>
              <a:rPr lang="en-US" sz="13517" spc="162" strike="noStrike" u="none">
                <a:solidFill>
                  <a:srgbClr val="1C3150">
                    <a:alpha val="80000"/>
                  </a:srgbClr>
                </a:solidFill>
                <a:latin typeface="More Sugar"/>
                <a:ea typeface="More Sugar"/>
                <a:cs typeface="More Sugar"/>
                <a:sym typeface="More Sugar"/>
              </a:rPr>
              <a:t>Group Project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194233" y="5713254"/>
            <a:ext cx="4129454" cy="337864"/>
          </a:xfrm>
          <a:custGeom>
            <a:avLst/>
            <a:gdLst/>
            <a:ahLst/>
            <a:cxnLst/>
            <a:rect r="r" b="b" t="t" l="l"/>
            <a:pathLst>
              <a:path h="337864" w="4129454">
                <a:moveTo>
                  <a:pt x="0" y="0"/>
                </a:moveTo>
                <a:lnTo>
                  <a:pt x="4129454" y="0"/>
                </a:lnTo>
                <a:lnTo>
                  <a:pt x="4129454" y="337864"/>
                </a:lnTo>
                <a:lnTo>
                  <a:pt x="0" y="33786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15022402" y="6662437"/>
            <a:ext cx="2092993" cy="1470627"/>
          </a:xfrm>
          <a:custGeom>
            <a:avLst/>
            <a:gdLst/>
            <a:ahLst/>
            <a:cxnLst/>
            <a:rect r="r" b="b" t="t" l="l"/>
            <a:pathLst>
              <a:path h="1470627" w="2092993">
                <a:moveTo>
                  <a:pt x="0" y="1470626"/>
                </a:moveTo>
                <a:lnTo>
                  <a:pt x="2092992" y="1470626"/>
                </a:lnTo>
                <a:lnTo>
                  <a:pt x="2092992" y="0"/>
                </a:lnTo>
                <a:lnTo>
                  <a:pt x="0" y="0"/>
                </a:lnTo>
                <a:lnTo>
                  <a:pt x="0" y="147062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800000">
            <a:off x="4212563" y="8642483"/>
            <a:ext cx="3368511" cy="1041134"/>
          </a:xfrm>
          <a:custGeom>
            <a:avLst/>
            <a:gdLst/>
            <a:ahLst/>
            <a:cxnLst/>
            <a:rect r="r" b="b" t="t" l="l"/>
            <a:pathLst>
              <a:path h="1041134" w="3368511">
                <a:moveTo>
                  <a:pt x="0" y="0"/>
                </a:moveTo>
                <a:lnTo>
                  <a:pt x="3368511" y="0"/>
                </a:lnTo>
                <a:lnTo>
                  <a:pt x="3368511" y="1041134"/>
                </a:lnTo>
                <a:lnTo>
                  <a:pt x="0" y="10411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4940" y="403083"/>
            <a:ext cx="14921287" cy="6342736"/>
          </a:xfrm>
          <a:custGeom>
            <a:avLst/>
            <a:gdLst/>
            <a:ahLst/>
            <a:cxnLst/>
            <a:rect r="r" b="b" t="t" l="l"/>
            <a:pathLst>
              <a:path h="6342736" w="14921287">
                <a:moveTo>
                  <a:pt x="0" y="0"/>
                </a:moveTo>
                <a:lnTo>
                  <a:pt x="14921287" y="0"/>
                </a:lnTo>
                <a:lnTo>
                  <a:pt x="14921287" y="6342736"/>
                </a:lnTo>
                <a:lnTo>
                  <a:pt x="0" y="63427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7320296"/>
            <a:ext cx="6748001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99"/>
              </a:lnSpc>
            </a:pPr>
            <a:r>
              <a:rPr lang="en-US" sz="7499" spc="89">
                <a:solidFill>
                  <a:srgbClr val="1C3150">
                    <a:alpha val="80000"/>
                  </a:srgbClr>
                </a:solidFill>
                <a:latin typeface="More Sugar"/>
                <a:ea typeface="More Sugar"/>
                <a:cs typeface="More Sugar"/>
                <a:sym typeface="More Sugar"/>
              </a:rPr>
              <a:t>Insights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76701" y="6958197"/>
            <a:ext cx="9371525" cy="311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Standard Class is the Most Popular.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Online Booking is the Main Channel.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Credit Card and Contactless are the Top Payment Methods.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Refund Rate at 4%.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Peak hours are in the early morning and early evening. 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Some of the busiest routes are also the most delayed.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Stations like London Euston, Liverpool Lime Street, and Manchester Piccadilly have the highest departure volumes.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55047" y="2830959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982421">
            <a:off x="3543930" y="3435"/>
            <a:ext cx="2304977" cy="2810948"/>
          </a:xfrm>
          <a:custGeom>
            <a:avLst/>
            <a:gdLst/>
            <a:ahLst/>
            <a:cxnLst/>
            <a:rect r="r" b="b" t="t" l="l"/>
            <a:pathLst>
              <a:path h="2810948" w="2304977">
                <a:moveTo>
                  <a:pt x="0" y="0"/>
                </a:moveTo>
                <a:lnTo>
                  <a:pt x="2304977" y="0"/>
                </a:lnTo>
                <a:lnTo>
                  <a:pt x="2304977" y="2810948"/>
                </a:lnTo>
                <a:lnTo>
                  <a:pt x="0" y="28109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334238" y="8415403"/>
            <a:ext cx="2024979" cy="2301113"/>
          </a:xfrm>
          <a:custGeom>
            <a:avLst/>
            <a:gdLst/>
            <a:ahLst/>
            <a:cxnLst/>
            <a:rect r="r" b="b" t="t" l="l"/>
            <a:pathLst>
              <a:path h="2301113" w="2024979">
                <a:moveTo>
                  <a:pt x="0" y="0"/>
                </a:moveTo>
                <a:lnTo>
                  <a:pt x="2024979" y="0"/>
                </a:lnTo>
                <a:lnTo>
                  <a:pt x="2024979" y="2301113"/>
                </a:lnTo>
                <a:lnTo>
                  <a:pt x="0" y="23011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963996" y="265909"/>
            <a:ext cx="12930834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 spc="89" strike="noStrike" u="none">
                <a:solidFill>
                  <a:srgbClr val="1C3150">
                    <a:alpha val="80000"/>
                  </a:srgbClr>
                </a:solidFill>
                <a:latin typeface="More Sugar"/>
                <a:ea typeface="More Sugar"/>
                <a:cs typeface="More Sugar"/>
                <a:sym typeface="More Sugar"/>
              </a:rPr>
              <a:t>Solutions and Recommendations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9475" y="3120220"/>
            <a:ext cx="14265355" cy="616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Improve Service on Busy and Delayed Routes.</a:t>
            </a:r>
          </a:p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Promote Digital Services.</a:t>
            </a:r>
          </a:p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Prepare for Rush Hours.</a:t>
            </a:r>
          </a:p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Understand Refund Reasons.</a:t>
            </a:r>
          </a:p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Focus on High-Pressure Routes.</a:t>
            </a:r>
          </a:p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Encourage Online and Contactless Sales.</a:t>
            </a:r>
          </a:p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Reduce refund requests.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41059" y="4373607"/>
            <a:ext cx="9005882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200"/>
              </a:lnSpc>
              <a:spcBef>
                <a:spcPct val="0"/>
              </a:spcBef>
            </a:pPr>
            <a:r>
              <a:rPr lang="en-US" sz="13500" spc="162">
                <a:solidFill>
                  <a:srgbClr val="1C3150">
                    <a:alpha val="80000"/>
                  </a:srgbClr>
                </a:solidFill>
                <a:latin typeface="More Sugar"/>
                <a:ea typeface="More Sugar"/>
                <a:cs typeface="More Sugar"/>
                <a:sym typeface="More Sugar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861263" y="6181045"/>
            <a:ext cx="6110195" cy="499925"/>
          </a:xfrm>
          <a:custGeom>
            <a:avLst/>
            <a:gdLst/>
            <a:ahLst/>
            <a:cxnLst/>
            <a:rect r="r" b="b" t="t" l="l"/>
            <a:pathLst>
              <a:path h="499925" w="6110195">
                <a:moveTo>
                  <a:pt x="0" y="0"/>
                </a:moveTo>
                <a:lnTo>
                  <a:pt x="6110195" y="0"/>
                </a:lnTo>
                <a:lnTo>
                  <a:pt x="6110195" y="499925"/>
                </a:lnTo>
                <a:lnTo>
                  <a:pt x="0" y="4999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267547" y="4135090"/>
            <a:ext cx="846352" cy="477035"/>
          </a:xfrm>
          <a:custGeom>
            <a:avLst/>
            <a:gdLst/>
            <a:ahLst/>
            <a:cxnLst/>
            <a:rect r="r" b="b" t="t" l="l"/>
            <a:pathLst>
              <a:path h="477035" w="846352">
                <a:moveTo>
                  <a:pt x="0" y="0"/>
                </a:moveTo>
                <a:lnTo>
                  <a:pt x="846353" y="0"/>
                </a:lnTo>
                <a:lnTo>
                  <a:pt x="846353" y="477035"/>
                </a:lnTo>
                <a:lnTo>
                  <a:pt x="0" y="4770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12176" y="6680970"/>
            <a:ext cx="733913" cy="932222"/>
          </a:xfrm>
          <a:custGeom>
            <a:avLst/>
            <a:gdLst/>
            <a:ahLst/>
            <a:cxnLst/>
            <a:rect r="r" b="b" t="t" l="l"/>
            <a:pathLst>
              <a:path h="932222" w="733913">
                <a:moveTo>
                  <a:pt x="0" y="0"/>
                </a:moveTo>
                <a:lnTo>
                  <a:pt x="733913" y="0"/>
                </a:lnTo>
                <a:lnTo>
                  <a:pt x="733913" y="932222"/>
                </a:lnTo>
                <a:lnTo>
                  <a:pt x="0" y="9322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218474" y="6431007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0" y="0"/>
                </a:moveTo>
                <a:lnTo>
                  <a:pt x="4909198" y="0"/>
                </a:lnTo>
                <a:lnTo>
                  <a:pt x="49091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589556" y="4877812"/>
            <a:ext cx="1189576" cy="1048990"/>
          </a:xfrm>
          <a:custGeom>
            <a:avLst/>
            <a:gdLst/>
            <a:ahLst/>
            <a:cxnLst/>
            <a:rect r="r" b="b" t="t" l="l"/>
            <a:pathLst>
              <a:path h="1048990" w="1189576">
                <a:moveTo>
                  <a:pt x="0" y="0"/>
                </a:moveTo>
                <a:lnTo>
                  <a:pt x="1189576" y="0"/>
                </a:lnTo>
                <a:lnTo>
                  <a:pt x="1189576" y="1048990"/>
                </a:lnTo>
                <a:lnTo>
                  <a:pt x="0" y="1048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88810" y="2858180"/>
            <a:ext cx="2507390" cy="2381250"/>
            <a:chOff x="0" y="0"/>
            <a:chExt cx="2272030" cy="2157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6510" y="-2540"/>
              <a:ext cx="2273300" cy="2162810"/>
            </a:xfrm>
            <a:custGeom>
              <a:avLst/>
              <a:gdLst/>
              <a:ahLst/>
              <a:cxnLst/>
              <a:rect r="r" b="b" t="t" l="l"/>
              <a:pathLst>
                <a:path h="2162810" w="2273300">
                  <a:moveTo>
                    <a:pt x="83820" y="585470"/>
                  </a:moveTo>
                  <a:cubicBezTo>
                    <a:pt x="66040" y="629920"/>
                    <a:pt x="53340" y="676910"/>
                    <a:pt x="39370" y="722630"/>
                  </a:cubicBezTo>
                  <a:cubicBezTo>
                    <a:pt x="29210" y="755650"/>
                    <a:pt x="21590" y="788670"/>
                    <a:pt x="15240" y="821690"/>
                  </a:cubicBezTo>
                  <a:cubicBezTo>
                    <a:pt x="2540" y="881380"/>
                    <a:pt x="0" y="943610"/>
                    <a:pt x="0" y="1005840"/>
                  </a:cubicBezTo>
                  <a:cubicBezTo>
                    <a:pt x="0" y="1038860"/>
                    <a:pt x="2540" y="1073150"/>
                    <a:pt x="7620" y="1106170"/>
                  </a:cubicBezTo>
                  <a:cubicBezTo>
                    <a:pt x="12700" y="1143000"/>
                    <a:pt x="17780" y="1179830"/>
                    <a:pt x="25400" y="1216660"/>
                  </a:cubicBezTo>
                  <a:cubicBezTo>
                    <a:pt x="34290" y="1261110"/>
                    <a:pt x="41910" y="1304290"/>
                    <a:pt x="58420" y="1346200"/>
                  </a:cubicBezTo>
                  <a:cubicBezTo>
                    <a:pt x="66040" y="1366520"/>
                    <a:pt x="74930" y="1385570"/>
                    <a:pt x="83820" y="1405890"/>
                  </a:cubicBezTo>
                  <a:cubicBezTo>
                    <a:pt x="105410" y="1455420"/>
                    <a:pt x="128270" y="1501140"/>
                    <a:pt x="156210" y="1546860"/>
                  </a:cubicBezTo>
                  <a:cubicBezTo>
                    <a:pt x="165100" y="1562100"/>
                    <a:pt x="175260" y="1577340"/>
                    <a:pt x="185420" y="1592580"/>
                  </a:cubicBezTo>
                  <a:cubicBezTo>
                    <a:pt x="196850" y="1610360"/>
                    <a:pt x="209550" y="1626870"/>
                    <a:pt x="222250" y="1644650"/>
                  </a:cubicBezTo>
                  <a:cubicBezTo>
                    <a:pt x="248920" y="1682750"/>
                    <a:pt x="279400" y="1719580"/>
                    <a:pt x="311150" y="1753870"/>
                  </a:cubicBezTo>
                  <a:cubicBezTo>
                    <a:pt x="322580" y="1766570"/>
                    <a:pt x="334010" y="1778000"/>
                    <a:pt x="345440" y="1789430"/>
                  </a:cubicBezTo>
                  <a:cubicBezTo>
                    <a:pt x="372110" y="1813560"/>
                    <a:pt x="400050" y="1833880"/>
                    <a:pt x="427990" y="1855470"/>
                  </a:cubicBezTo>
                  <a:cubicBezTo>
                    <a:pt x="483870" y="1897380"/>
                    <a:pt x="544830" y="1930400"/>
                    <a:pt x="604520" y="1967230"/>
                  </a:cubicBezTo>
                  <a:cubicBezTo>
                    <a:pt x="665480" y="2005330"/>
                    <a:pt x="727710" y="2038350"/>
                    <a:pt x="792480" y="2067560"/>
                  </a:cubicBezTo>
                  <a:cubicBezTo>
                    <a:pt x="871220" y="2101850"/>
                    <a:pt x="948690" y="2134870"/>
                    <a:pt x="1032510" y="2148840"/>
                  </a:cubicBezTo>
                  <a:cubicBezTo>
                    <a:pt x="1078230" y="2156460"/>
                    <a:pt x="1122680" y="2162810"/>
                    <a:pt x="1168400" y="2161540"/>
                  </a:cubicBezTo>
                  <a:cubicBezTo>
                    <a:pt x="1215390" y="2159000"/>
                    <a:pt x="1262380" y="2153920"/>
                    <a:pt x="1308100" y="2147570"/>
                  </a:cubicBezTo>
                  <a:cubicBezTo>
                    <a:pt x="1374140" y="2138680"/>
                    <a:pt x="1442720" y="2128520"/>
                    <a:pt x="1503680" y="2103120"/>
                  </a:cubicBezTo>
                  <a:cubicBezTo>
                    <a:pt x="1588770" y="2068830"/>
                    <a:pt x="1672590" y="2026920"/>
                    <a:pt x="1747520" y="1974850"/>
                  </a:cubicBezTo>
                  <a:cubicBezTo>
                    <a:pt x="1778000" y="1960880"/>
                    <a:pt x="1807210" y="1946910"/>
                    <a:pt x="1836420" y="1929130"/>
                  </a:cubicBezTo>
                  <a:cubicBezTo>
                    <a:pt x="1844040" y="1925320"/>
                    <a:pt x="1850390" y="1920240"/>
                    <a:pt x="1858010" y="1916430"/>
                  </a:cubicBezTo>
                  <a:cubicBezTo>
                    <a:pt x="1888490" y="1898650"/>
                    <a:pt x="1915160" y="1875790"/>
                    <a:pt x="1943100" y="1852930"/>
                  </a:cubicBezTo>
                  <a:cubicBezTo>
                    <a:pt x="1967230" y="1832610"/>
                    <a:pt x="1987550" y="1809750"/>
                    <a:pt x="2007870" y="1785620"/>
                  </a:cubicBezTo>
                  <a:cubicBezTo>
                    <a:pt x="2030730" y="1760220"/>
                    <a:pt x="2051050" y="1733550"/>
                    <a:pt x="2070100" y="1704340"/>
                  </a:cubicBezTo>
                  <a:cubicBezTo>
                    <a:pt x="2101850" y="1657350"/>
                    <a:pt x="2133600" y="1610360"/>
                    <a:pt x="2162810" y="1562100"/>
                  </a:cubicBezTo>
                  <a:cubicBezTo>
                    <a:pt x="2178050" y="1537970"/>
                    <a:pt x="2190750" y="1511300"/>
                    <a:pt x="2200910" y="1483360"/>
                  </a:cubicBezTo>
                  <a:cubicBezTo>
                    <a:pt x="2222500" y="1427480"/>
                    <a:pt x="2242820" y="1370330"/>
                    <a:pt x="2250440" y="1309370"/>
                  </a:cubicBezTo>
                  <a:cubicBezTo>
                    <a:pt x="2255520" y="1273810"/>
                    <a:pt x="2259330" y="1239520"/>
                    <a:pt x="2261870" y="1203960"/>
                  </a:cubicBezTo>
                  <a:cubicBezTo>
                    <a:pt x="2269490" y="1116330"/>
                    <a:pt x="2272030" y="1028700"/>
                    <a:pt x="2273300" y="939800"/>
                  </a:cubicBezTo>
                  <a:lnTo>
                    <a:pt x="2273300" y="889000"/>
                  </a:lnTo>
                  <a:cubicBezTo>
                    <a:pt x="2272030" y="835660"/>
                    <a:pt x="2261870" y="781050"/>
                    <a:pt x="2245360" y="728980"/>
                  </a:cubicBezTo>
                  <a:cubicBezTo>
                    <a:pt x="2221230" y="654050"/>
                    <a:pt x="2183130" y="584200"/>
                    <a:pt x="2136140" y="520700"/>
                  </a:cubicBezTo>
                  <a:cubicBezTo>
                    <a:pt x="2082800" y="448310"/>
                    <a:pt x="2025650" y="378460"/>
                    <a:pt x="1955800" y="325120"/>
                  </a:cubicBezTo>
                  <a:cubicBezTo>
                    <a:pt x="1915160" y="293370"/>
                    <a:pt x="1875790" y="264160"/>
                    <a:pt x="1832610" y="240030"/>
                  </a:cubicBezTo>
                  <a:cubicBezTo>
                    <a:pt x="1803400" y="223520"/>
                    <a:pt x="1772920" y="207010"/>
                    <a:pt x="1742440" y="191770"/>
                  </a:cubicBezTo>
                  <a:cubicBezTo>
                    <a:pt x="1661160" y="151130"/>
                    <a:pt x="1579880" y="113030"/>
                    <a:pt x="1497330" y="77470"/>
                  </a:cubicBezTo>
                  <a:cubicBezTo>
                    <a:pt x="1418590" y="43180"/>
                    <a:pt x="1336040" y="26670"/>
                    <a:pt x="1253490" y="15240"/>
                  </a:cubicBezTo>
                  <a:cubicBezTo>
                    <a:pt x="1179830" y="5080"/>
                    <a:pt x="1108710" y="0"/>
                    <a:pt x="1037590" y="3810"/>
                  </a:cubicBezTo>
                  <a:cubicBezTo>
                    <a:pt x="952500" y="7620"/>
                    <a:pt x="869950" y="21590"/>
                    <a:pt x="789940" y="41910"/>
                  </a:cubicBezTo>
                  <a:cubicBezTo>
                    <a:pt x="643890" y="76200"/>
                    <a:pt x="506730" y="134620"/>
                    <a:pt x="382270" y="213360"/>
                  </a:cubicBezTo>
                  <a:cubicBezTo>
                    <a:pt x="313690" y="256540"/>
                    <a:pt x="254000" y="313690"/>
                    <a:pt x="204470" y="378460"/>
                  </a:cubicBezTo>
                  <a:cubicBezTo>
                    <a:pt x="156210" y="440690"/>
                    <a:pt x="114300" y="510540"/>
                    <a:pt x="83820" y="585470"/>
                  </a:cubicBezTo>
                  <a:close/>
                </a:path>
              </a:pathLst>
            </a:custGeom>
            <a:blipFill>
              <a:blip r:embed="rId3"/>
              <a:stretch>
                <a:fillRect l="0" t="-2329" r="0" b="-2329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2788810" y="6273189"/>
            <a:ext cx="2507390" cy="2381250"/>
            <a:chOff x="0" y="0"/>
            <a:chExt cx="2272030" cy="21577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6510" y="-2540"/>
              <a:ext cx="2273300" cy="2162810"/>
            </a:xfrm>
            <a:custGeom>
              <a:avLst/>
              <a:gdLst/>
              <a:ahLst/>
              <a:cxnLst/>
              <a:rect r="r" b="b" t="t" l="l"/>
              <a:pathLst>
                <a:path h="2162810" w="2273300">
                  <a:moveTo>
                    <a:pt x="83820" y="585470"/>
                  </a:moveTo>
                  <a:cubicBezTo>
                    <a:pt x="66040" y="629920"/>
                    <a:pt x="53340" y="676910"/>
                    <a:pt x="39370" y="722630"/>
                  </a:cubicBezTo>
                  <a:cubicBezTo>
                    <a:pt x="29210" y="755650"/>
                    <a:pt x="21590" y="788670"/>
                    <a:pt x="15240" y="821690"/>
                  </a:cubicBezTo>
                  <a:cubicBezTo>
                    <a:pt x="2540" y="881380"/>
                    <a:pt x="0" y="943610"/>
                    <a:pt x="0" y="1005840"/>
                  </a:cubicBezTo>
                  <a:cubicBezTo>
                    <a:pt x="0" y="1038860"/>
                    <a:pt x="2540" y="1073150"/>
                    <a:pt x="7620" y="1106170"/>
                  </a:cubicBezTo>
                  <a:cubicBezTo>
                    <a:pt x="12700" y="1143000"/>
                    <a:pt x="17780" y="1179830"/>
                    <a:pt x="25400" y="1216660"/>
                  </a:cubicBezTo>
                  <a:cubicBezTo>
                    <a:pt x="34290" y="1261110"/>
                    <a:pt x="41910" y="1304290"/>
                    <a:pt x="58420" y="1346200"/>
                  </a:cubicBezTo>
                  <a:cubicBezTo>
                    <a:pt x="66040" y="1366520"/>
                    <a:pt x="74930" y="1385570"/>
                    <a:pt x="83820" y="1405890"/>
                  </a:cubicBezTo>
                  <a:cubicBezTo>
                    <a:pt x="105410" y="1455420"/>
                    <a:pt x="128270" y="1501140"/>
                    <a:pt x="156210" y="1546860"/>
                  </a:cubicBezTo>
                  <a:cubicBezTo>
                    <a:pt x="165100" y="1562100"/>
                    <a:pt x="175260" y="1577340"/>
                    <a:pt x="185420" y="1592580"/>
                  </a:cubicBezTo>
                  <a:cubicBezTo>
                    <a:pt x="196850" y="1610360"/>
                    <a:pt x="209550" y="1626870"/>
                    <a:pt x="222250" y="1644650"/>
                  </a:cubicBezTo>
                  <a:cubicBezTo>
                    <a:pt x="248920" y="1682750"/>
                    <a:pt x="279400" y="1719580"/>
                    <a:pt x="311150" y="1753870"/>
                  </a:cubicBezTo>
                  <a:cubicBezTo>
                    <a:pt x="322580" y="1766570"/>
                    <a:pt x="334010" y="1778000"/>
                    <a:pt x="345440" y="1789430"/>
                  </a:cubicBezTo>
                  <a:cubicBezTo>
                    <a:pt x="372110" y="1813560"/>
                    <a:pt x="400050" y="1833880"/>
                    <a:pt x="427990" y="1855470"/>
                  </a:cubicBezTo>
                  <a:cubicBezTo>
                    <a:pt x="483870" y="1897380"/>
                    <a:pt x="544830" y="1930400"/>
                    <a:pt x="604520" y="1967230"/>
                  </a:cubicBezTo>
                  <a:cubicBezTo>
                    <a:pt x="665480" y="2005330"/>
                    <a:pt x="727710" y="2038350"/>
                    <a:pt x="792480" y="2067560"/>
                  </a:cubicBezTo>
                  <a:cubicBezTo>
                    <a:pt x="871220" y="2101850"/>
                    <a:pt x="948690" y="2134870"/>
                    <a:pt x="1032510" y="2148840"/>
                  </a:cubicBezTo>
                  <a:cubicBezTo>
                    <a:pt x="1078230" y="2156460"/>
                    <a:pt x="1122680" y="2162810"/>
                    <a:pt x="1168400" y="2161540"/>
                  </a:cubicBezTo>
                  <a:cubicBezTo>
                    <a:pt x="1215390" y="2159000"/>
                    <a:pt x="1262380" y="2153920"/>
                    <a:pt x="1308100" y="2147570"/>
                  </a:cubicBezTo>
                  <a:cubicBezTo>
                    <a:pt x="1374140" y="2138680"/>
                    <a:pt x="1442720" y="2128520"/>
                    <a:pt x="1503680" y="2103120"/>
                  </a:cubicBezTo>
                  <a:cubicBezTo>
                    <a:pt x="1588770" y="2068830"/>
                    <a:pt x="1672590" y="2026920"/>
                    <a:pt x="1747520" y="1974850"/>
                  </a:cubicBezTo>
                  <a:cubicBezTo>
                    <a:pt x="1778000" y="1960880"/>
                    <a:pt x="1807210" y="1946910"/>
                    <a:pt x="1836420" y="1929130"/>
                  </a:cubicBezTo>
                  <a:cubicBezTo>
                    <a:pt x="1844040" y="1925320"/>
                    <a:pt x="1850390" y="1920240"/>
                    <a:pt x="1858010" y="1916430"/>
                  </a:cubicBezTo>
                  <a:cubicBezTo>
                    <a:pt x="1888490" y="1898650"/>
                    <a:pt x="1915160" y="1875790"/>
                    <a:pt x="1943100" y="1852930"/>
                  </a:cubicBezTo>
                  <a:cubicBezTo>
                    <a:pt x="1967230" y="1832610"/>
                    <a:pt x="1987550" y="1809750"/>
                    <a:pt x="2007870" y="1785620"/>
                  </a:cubicBezTo>
                  <a:cubicBezTo>
                    <a:pt x="2030730" y="1760220"/>
                    <a:pt x="2051050" y="1733550"/>
                    <a:pt x="2070100" y="1704340"/>
                  </a:cubicBezTo>
                  <a:cubicBezTo>
                    <a:pt x="2101850" y="1657350"/>
                    <a:pt x="2133600" y="1610360"/>
                    <a:pt x="2162810" y="1562100"/>
                  </a:cubicBezTo>
                  <a:cubicBezTo>
                    <a:pt x="2178050" y="1537970"/>
                    <a:pt x="2190750" y="1511300"/>
                    <a:pt x="2200910" y="1483360"/>
                  </a:cubicBezTo>
                  <a:cubicBezTo>
                    <a:pt x="2222500" y="1427480"/>
                    <a:pt x="2242820" y="1370330"/>
                    <a:pt x="2250440" y="1309370"/>
                  </a:cubicBezTo>
                  <a:cubicBezTo>
                    <a:pt x="2255520" y="1273810"/>
                    <a:pt x="2259330" y="1239520"/>
                    <a:pt x="2261870" y="1203960"/>
                  </a:cubicBezTo>
                  <a:cubicBezTo>
                    <a:pt x="2269490" y="1116330"/>
                    <a:pt x="2272030" y="1028700"/>
                    <a:pt x="2273300" y="939800"/>
                  </a:cubicBezTo>
                  <a:lnTo>
                    <a:pt x="2273300" y="889000"/>
                  </a:lnTo>
                  <a:cubicBezTo>
                    <a:pt x="2272030" y="835660"/>
                    <a:pt x="2261870" y="781050"/>
                    <a:pt x="2245360" y="728980"/>
                  </a:cubicBezTo>
                  <a:cubicBezTo>
                    <a:pt x="2221230" y="654050"/>
                    <a:pt x="2183130" y="584200"/>
                    <a:pt x="2136140" y="520700"/>
                  </a:cubicBezTo>
                  <a:cubicBezTo>
                    <a:pt x="2082800" y="448310"/>
                    <a:pt x="2025650" y="378460"/>
                    <a:pt x="1955800" y="325120"/>
                  </a:cubicBezTo>
                  <a:cubicBezTo>
                    <a:pt x="1915160" y="293370"/>
                    <a:pt x="1875790" y="264160"/>
                    <a:pt x="1832610" y="240030"/>
                  </a:cubicBezTo>
                  <a:cubicBezTo>
                    <a:pt x="1803400" y="223520"/>
                    <a:pt x="1772920" y="207010"/>
                    <a:pt x="1742440" y="191770"/>
                  </a:cubicBezTo>
                  <a:cubicBezTo>
                    <a:pt x="1661160" y="151130"/>
                    <a:pt x="1579880" y="113030"/>
                    <a:pt x="1497330" y="77470"/>
                  </a:cubicBezTo>
                  <a:cubicBezTo>
                    <a:pt x="1418590" y="43180"/>
                    <a:pt x="1336040" y="26670"/>
                    <a:pt x="1253490" y="15240"/>
                  </a:cubicBezTo>
                  <a:cubicBezTo>
                    <a:pt x="1179830" y="5080"/>
                    <a:pt x="1108710" y="0"/>
                    <a:pt x="1037590" y="3810"/>
                  </a:cubicBezTo>
                  <a:cubicBezTo>
                    <a:pt x="952500" y="7620"/>
                    <a:pt x="869950" y="21590"/>
                    <a:pt x="789940" y="41910"/>
                  </a:cubicBezTo>
                  <a:cubicBezTo>
                    <a:pt x="643890" y="76200"/>
                    <a:pt x="506730" y="134620"/>
                    <a:pt x="382270" y="213360"/>
                  </a:cubicBezTo>
                  <a:cubicBezTo>
                    <a:pt x="313690" y="256540"/>
                    <a:pt x="254000" y="313690"/>
                    <a:pt x="204470" y="378460"/>
                  </a:cubicBezTo>
                  <a:cubicBezTo>
                    <a:pt x="156210" y="440690"/>
                    <a:pt x="114300" y="510540"/>
                    <a:pt x="83820" y="585470"/>
                  </a:cubicBezTo>
                  <a:close/>
                </a:path>
              </a:pathLst>
            </a:custGeom>
            <a:blipFill>
              <a:blip r:embed="rId4"/>
              <a:stretch>
                <a:fillRect l="0" t="-5979" r="0" b="-5979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7890305" y="2858180"/>
            <a:ext cx="2507390" cy="2381250"/>
            <a:chOff x="0" y="0"/>
            <a:chExt cx="2272030" cy="21577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6510" y="-2540"/>
              <a:ext cx="2273300" cy="2162810"/>
            </a:xfrm>
            <a:custGeom>
              <a:avLst/>
              <a:gdLst/>
              <a:ahLst/>
              <a:cxnLst/>
              <a:rect r="r" b="b" t="t" l="l"/>
              <a:pathLst>
                <a:path h="2162810" w="2273300">
                  <a:moveTo>
                    <a:pt x="83820" y="585470"/>
                  </a:moveTo>
                  <a:cubicBezTo>
                    <a:pt x="66040" y="629920"/>
                    <a:pt x="53340" y="676910"/>
                    <a:pt x="39370" y="722630"/>
                  </a:cubicBezTo>
                  <a:cubicBezTo>
                    <a:pt x="29210" y="755650"/>
                    <a:pt x="21590" y="788670"/>
                    <a:pt x="15240" y="821690"/>
                  </a:cubicBezTo>
                  <a:cubicBezTo>
                    <a:pt x="2540" y="881380"/>
                    <a:pt x="0" y="943610"/>
                    <a:pt x="0" y="1005840"/>
                  </a:cubicBezTo>
                  <a:cubicBezTo>
                    <a:pt x="0" y="1038860"/>
                    <a:pt x="2540" y="1073150"/>
                    <a:pt x="7620" y="1106170"/>
                  </a:cubicBezTo>
                  <a:cubicBezTo>
                    <a:pt x="12700" y="1143000"/>
                    <a:pt x="17780" y="1179830"/>
                    <a:pt x="25400" y="1216660"/>
                  </a:cubicBezTo>
                  <a:cubicBezTo>
                    <a:pt x="34290" y="1261110"/>
                    <a:pt x="41910" y="1304290"/>
                    <a:pt x="58420" y="1346200"/>
                  </a:cubicBezTo>
                  <a:cubicBezTo>
                    <a:pt x="66040" y="1366520"/>
                    <a:pt x="74930" y="1385570"/>
                    <a:pt x="83820" y="1405890"/>
                  </a:cubicBezTo>
                  <a:cubicBezTo>
                    <a:pt x="105410" y="1455420"/>
                    <a:pt x="128270" y="1501140"/>
                    <a:pt x="156210" y="1546860"/>
                  </a:cubicBezTo>
                  <a:cubicBezTo>
                    <a:pt x="165100" y="1562100"/>
                    <a:pt x="175260" y="1577340"/>
                    <a:pt x="185420" y="1592580"/>
                  </a:cubicBezTo>
                  <a:cubicBezTo>
                    <a:pt x="196850" y="1610360"/>
                    <a:pt x="209550" y="1626870"/>
                    <a:pt x="222250" y="1644650"/>
                  </a:cubicBezTo>
                  <a:cubicBezTo>
                    <a:pt x="248920" y="1682750"/>
                    <a:pt x="279400" y="1719580"/>
                    <a:pt x="311150" y="1753870"/>
                  </a:cubicBezTo>
                  <a:cubicBezTo>
                    <a:pt x="322580" y="1766570"/>
                    <a:pt x="334010" y="1778000"/>
                    <a:pt x="345440" y="1789430"/>
                  </a:cubicBezTo>
                  <a:cubicBezTo>
                    <a:pt x="372110" y="1813560"/>
                    <a:pt x="400050" y="1833880"/>
                    <a:pt x="427990" y="1855470"/>
                  </a:cubicBezTo>
                  <a:cubicBezTo>
                    <a:pt x="483870" y="1897380"/>
                    <a:pt x="544830" y="1930400"/>
                    <a:pt x="604520" y="1967230"/>
                  </a:cubicBezTo>
                  <a:cubicBezTo>
                    <a:pt x="665480" y="2005330"/>
                    <a:pt x="727710" y="2038350"/>
                    <a:pt x="792480" y="2067560"/>
                  </a:cubicBezTo>
                  <a:cubicBezTo>
                    <a:pt x="871220" y="2101850"/>
                    <a:pt x="948690" y="2134870"/>
                    <a:pt x="1032510" y="2148840"/>
                  </a:cubicBezTo>
                  <a:cubicBezTo>
                    <a:pt x="1078230" y="2156460"/>
                    <a:pt x="1122680" y="2162810"/>
                    <a:pt x="1168400" y="2161540"/>
                  </a:cubicBezTo>
                  <a:cubicBezTo>
                    <a:pt x="1215390" y="2159000"/>
                    <a:pt x="1262380" y="2153920"/>
                    <a:pt x="1308100" y="2147570"/>
                  </a:cubicBezTo>
                  <a:cubicBezTo>
                    <a:pt x="1374140" y="2138680"/>
                    <a:pt x="1442720" y="2128520"/>
                    <a:pt x="1503680" y="2103120"/>
                  </a:cubicBezTo>
                  <a:cubicBezTo>
                    <a:pt x="1588770" y="2068830"/>
                    <a:pt x="1672590" y="2026920"/>
                    <a:pt x="1747520" y="1974850"/>
                  </a:cubicBezTo>
                  <a:cubicBezTo>
                    <a:pt x="1778000" y="1960880"/>
                    <a:pt x="1807210" y="1946910"/>
                    <a:pt x="1836420" y="1929130"/>
                  </a:cubicBezTo>
                  <a:cubicBezTo>
                    <a:pt x="1844040" y="1925320"/>
                    <a:pt x="1850390" y="1920240"/>
                    <a:pt x="1858010" y="1916430"/>
                  </a:cubicBezTo>
                  <a:cubicBezTo>
                    <a:pt x="1888490" y="1898650"/>
                    <a:pt x="1915160" y="1875790"/>
                    <a:pt x="1943100" y="1852930"/>
                  </a:cubicBezTo>
                  <a:cubicBezTo>
                    <a:pt x="1967230" y="1832610"/>
                    <a:pt x="1987550" y="1809750"/>
                    <a:pt x="2007870" y="1785620"/>
                  </a:cubicBezTo>
                  <a:cubicBezTo>
                    <a:pt x="2030730" y="1760220"/>
                    <a:pt x="2051050" y="1733550"/>
                    <a:pt x="2070100" y="1704340"/>
                  </a:cubicBezTo>
                  <a:cubicBezTo>
                    <a:pt x="2101850" y="1657350"/>
                    <a:pt x="2133600" y="1610360"/>
                    <a:pt x="2162810" y="1562100"/>
                  </a:cubicBezTo>
                  <a:cubicBezTo>
                    <a:pt x="2178050" y="1537970"/>
                    <a:pt x="2190750" y="1511300"/>
                    <a:pt x="2200910" y="1483360"/>
                  </a:cubicBezTo>
                  <a:cubicBezTo>
                    <a:pt x="2222500" y="1427480"/>
                    <a:pt x="2242820" y="1370330"/>
                    <a:pt x="2250440" y="1309370"/>
                  </a:cubicBezTo>
                  <a:cubicBezTo>
                    <a:pt x="2255520" y="1273810"/>
                    <a:pt x="2259330" y="1239520"/>
                    <a:pt x="2261870" y="1203960"/>
                  </a:cubicBezTo>
                  <a:cubicBezTo>
                    <a:pt x="2269490" y="1116330"/>
                    <a:pt x="2272030" y="1028700"/>
                    <a:pt x="2273300" y="939800"/>
                  </a:cubicBezTo>
                  <a:lnTo>
                    <a:pt x="2273300" y="889000"/>
                  </a:lnTo>
                  <a:cubicBezTo>
                    <a:pt x="2272030" y="835660"/>
                    <a:pt x="2261870" y="781050"/>
                    <a:pt x="2245360" y="728980"/>
                  </a:cubicBezTo>
                  <a:cubicBezTo>
                    <a:pt x="2221230" y="654050"/>
                    <a:pt x="2183130" y="584200"/>
                    <a:pt x="2136140" y="520700"/>
                  </a:cubicBezTo>
                  <a:cubicBezTo>
                    <a:pt x="2082800" y="448310"/>
                    <a:pt x="2025650" y="378460"/>
                    <a:pt x="1955800" y="325120"/>
                  </a:cubicBezTo>
                  <a:cubicBezTo>
                    <a:pt x="1915160" y="293370"/>
                    <a:pt x="1875790" y="264160"/>
                    <a:pt x="1832610" y="240030"/>
                  </a:cubicBezTo>
                  <a:cubicBezTo>
                    <a:pt x="1803400" y="223520"/>
                    <a:pt x="1772920" y="207010"/>
                    <a:pt x="1742440" y="191770"/>
                  </a:cubicBezTo>
                  <a:cubicBezTo>
                    <a:pt x="1661160" y="151130"/>
                    <a:pt x="1579880" y="113030"/>
                    <a:pt x="1497330" y="77470"/>
                  </a:cubicBezTo>
                  <a:cubicBezTo>
                    <a:pt x="1418590" y="43180"/>
                    <a:pt x="1336040" y="26670"/>
                    <a:pt x="1253490" y="15240"/>
                  </a:cubicBezTo>
                  <a:cubicBezTo>
                    <a:pt x="1179830" y="5080"/>
                    <a:pt x="1108710" y="0"/>
                    <a:pt x="1037590" y="3810"/>
                  </a:cubicBezTo>
                  <a:cubicBezTo>
                    <a:pt x="952500" y="7620"/>
                    <a:pt x="869950" y="21590"/>
                    <a:pt x="789940" y="41910"/>
                  </a:cubicBezTo>
                  <a:cubicBezTo>
                    <a:pt x="643890" y="76200"/>
                    <a:pt x="506730" y="134620"/>
                    <a:pt x="382270" y="213360"/>
                  </a:cubicBezTo>
                  <a:cubicBezTo>
                    <a:pt x="313690" y="256540"/>
                    <a:pt x="254000" y="313690"/>
                    <a:pt x="204470" y="378460"/>
                  </a:cubicBezTo>
                  <a:cubicBezTo>
                    <a:pt x="156210" y="440690"/>
                    <a:pt x="114300" y="510540"/>
                    <a:pt x="83820" y="585470"/>
                  </a:cubicBezTo>
                  <a:close/>
                </a:path>
              </a:pathLst>
            </a:custGeom>
            <a:blipFill>
              <a:blip r:embed="rId5"/>
              <a:stretch>
                <a:fillRect l="0" t="-11735" r="0" b="-1173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991799" y="6425589"/>
            <a:ext cx="2507390" cy="2381250"/>
            <a:chOff x="0" y="0"/>
            <a:chExt cx="2272030" cy="21577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6510" y="-2540"/>
              <a:ext cx="2273300" cy="2162810"/>
            </a:xfrm>
            <a:custGeom>
              <a:avLst/>
              <a:gdLst/>
              <a:ahLst/>
              <a:cxnLst/>
              <a:rect r="r" b="b" t="t" l="l"/>
              <a:pathLst>
                <a:path h="2162810" w="2273300">
                  <a:moveTo>
                    <a:pt x="83820" y="585470"/>
                  </a:moveTo>
                  <a:cubicBezTo>
                    <a:pt x="66040" y="629920"/>
                    <a:pt x="53340" y="676910"/>
                    <a:pt x="39370" y="722630"/>
                  </a:cubicBezTo>
                  <a:cubicBezTo>
                    <a:pt x="29210" y="755650"/>
                    <a:pt x="21590" y="788670"/>
                    <a:pt x="15240" y="821690"/>
                  </a:cubicBezTo>
                  <a:cubicBezTo>
                    <a:pt x="2540" y="881380"/>
                    <a:pt x="0" y="943610"/>
                    <a:pt x="0" y="1005840"/>
                  </a:cubicBezTo>
                  <a:cubicBezTo>
                    <a:pt x="0" y="1038860"/>
                    <a:pt x="2540" y="1073150"/>
                    <a:pt x="7620" y="1106170"/>
                  </a:cubicBezTo>
                  <a:cubicBezTo>
                    <a:pt x="12700" y="1143000"/>
                    <a:pt x="17780" y="1179830"/>
                    <a:pt x="25400" y="1216660"/>
                  </a:cubicBezTo>
                  <a:cubicBezTo>
                    <a:pt x="34290" y="1261110"/>
                    <a:pt x="41910" y="1304290"/>
                    <a:pt x="58420" y="1346200"/>
                  </a:cubicBezTo>
                  <a:cubicBezTo>
                    <a:pt x="66040" y="1366520"/>
                    <a:pt x="74930" y="1385570"/>
                    <a:pt x="83820" y="1405890"/>
                  </a:cubicBezTo>
                  <a:cubicBezTo>
                    <a:pt x="105410" y="1455420"/>
                    <a:pt x="128270" y="1501140"/>
                    <a:pt x="156210" y="1546860"/>
                  </a:cubicBezTo>
                  <a:cubicBezTo>
                    <a:pt x="165100" y="1562100"/>
                    <a:pt x="175260" y="1577340"/>
                    <a:pt x="185420" y="1592580"/>
                  </a:cubicBezTo>
                  <a:cubicBezTo>
                    <a:pt x="196850" y="1610360"/>
                    <a:pt x="209550" y="1626870"/>
                    <a:pt x="222250" y="1644650"/>
                  </a:cubicBezTo>
                  <a:cubicBezTo>
                    <a:pt x="248920" y="1682750"/>
                    <a:pt x="279400" y="1719580"/>
                    <a:pt x="311150" y="1753870"/>
                  </a:cubicBezTo>
                  <a:cubicBezTo>
                    <a:pt x="322580" y="1766570"/>
                    <a:pt x="334010" y="1778000"/>
                    <a:pt x="345440" y="1789430"/>
                  </a:cubicBezTo>
                  <a:cubicBezTo>
                    <a:pt x="372110" y="1813560"/>
                    <a:pt x="400050" y="1833880"/>
                    <a:pt x="427990" y="1855470"/>
                  </a:cubicBezTo>
                  <a:cubicBezTo>
                    <a:pt x="483870" y="1897380"/>
                    <a:pt x="544830" y="1930400"/>
                    <a:pt x="604520" y="1967230"/>
                  </a:cubicBezTo>
                  <a:cubicBezTo>
                    <a:pt x="665480" y="2005330"/>
                    <a:pt x="727710" y="2038350"/>
                    <a:pt x="792480" y="2067560"/>
                  </a:cubicBezTo>
                  <a:cubicBezTo>
                    <a:pt x="871220" y="2101850"/>
                    <a:pt x="948690" y="2134870"/>
                    <a:pt x="1032510" y="2148840"/>
                  </a:cubicBezTo>
                  <a:cubicBezTo>
                    <a:pt x="1078230" y="2156460"/>
                    <a:pt x="1122680" y="2162810"/>
                    <a:pt x="1168400" y="2161540"/>
                  </a:cubicBezTo>
                  <a:cubicBezTo>
                    <a:pt x="1215390" y="2159000"/>
                    <a:pt x="1262380" y="2153920"/>
                    <a:pt x="1308100" y="2147570"/>
                  </a:cubicBezTo>
                  <a:cubicBezTo>
                    <a:pt x="1374140" y="2138680"/>
                    <a:pt x="1442720" y="2128520"/>
                    <a:pt x="1503680" y="2103120"/>
                  </a:cubicBezTo>
                  <a:cubicBezTo>
                    <a:pt x="1588770" y="2068830"/>
                    <a:pt x="1672590" y="2026920"/>
                    <a:pt x="1747520" y="1974850"/>
                  </a:cubicBezTo>
                  <a:cubicBezTo>
                    <a:pt x="1778000" y="1960880"/>
                    <a:pt x="1807210" y="1946910"/>
                    <a:pt x="1836420" y="1929130"/>
                  </a:cubicBezTo>
                  <a:cubicBezTo>
                    <a:pt x="1844040" y="1925320"/>
                    <a:pt x="1850390" y="1920240"/>
                    <a:pt x="1858010" y="1916430"/>
                  </a:cubicBezTo>
                  <a:cubicBezTo>
                    <a:pt x="1888490" y="1898650"/>
                    <a:pt x="1915160" y="1875790"/>
                    <a:pt x="1943100" y="1852930"/>
                  </a:cubicBezTo>
                  <a:cubicBezTo>
                    <a:pt x="1967230" y="1832610"/>
                    <a:pt x="1987550" y="1809750"/>
                    <a:pt x="2007870" y="1785620"/>
                  </a:cubicBezTo>
                  <a:cubicBezTo>
                    <a:pt x="2030730" y="1760220"/>
                    <a:pt x="2051050" y="1733550"/>
                    <a:pt x="2070100" y="1704340"/>
                  </a:cubicBezTo>
                  <a:cubicBezTo>
                    <a:pt x="2101850" y="1657350"/>
                    <a:pt x="2133600" y="1610360"/>
                    <a:pt x="2162810" y="1562100"/>
                  </a:cubicBezTo>
                  <a:cubicBezTo>
                    <a:pt x="2178050" y="1537970"/>
                    <a:pt x="2190750" y="1511300"/>
                    <a:pt x="2200910" y="1483360"/>
                  </a:cubicBezTo>
                  <a:cubicBezTo>
                    <a:pt x="2222500" y="1427480"/>
                    <a:pt x="2242820" y="1370330"/>
                    <a:pt x="2250440" y="1309370"/>
                  </a:cubicBezTo>
                  <a:cubicBezTo>
                    <a:pt x="2255520" y="1273810"/>
                    <a:pt x="2259330" y="1239520"/>
                    <a:pt x="2261870" y="1203960"/>
                  </a:cubicBezTo>
                  <a:cubicBezTo>
                    <a:pt x="2269490" y="1116330"/>
                    <a:pt x="2272030" y="1028700"/>
                    <a:pt x="2273300" y="939800"/>
                  </a:cubicBezTo>
                  <a:lnTo>
                    <a:pt x="2273300" y="889000"/>
                  </a:lnTo>
                  <a:cubicBezTo>
                    <a:pt x="2272030" y="835660"/>
                    <a:pt x="2261870" y="781050"/>
                    <a:pt x="2245360" y="728980"/>
                  </a:cubicBezTo>
                  <a:cubicBezTo>
                    <a:pt x="2221230" y="654050"/>
                    <a:pt x="2183130" y="584200"/>
                    <a:pt x="2136140" y="520700"/>
                  </a:cubicBezTo>
                  <a:cubicBezTo>
                    <a:pt x="2082800" y="448310"/>
                    <a:pt x="2025650" y="378460"/>
                    <a:pt x="1955800" y="325120"/>
                  </a:cubicBezTo>
                  <a:cubicBezTo>
                    <a:pt x="1915160" y="293370"/>
                    <a:pt x="1875790" y="264160"/>
                    <a:pt x="1832610" y="240030"/>
                  </a:cubicBezTo>
                  <a:cubicBezTo>
                    <a:pt x="1803400" y="223520"/>
                    <a:pt x="1772920" y="207010"/>
                    <a:pt x="1742440" y="191770"/>
                  </a:cubicBezTo>
                  <a:cubicBezTo>
                    <a:pt x="1661160" y="151130"/>
                    <a:pt x="1579880" y="113030"/>
                    <a:pt x="1497330" y="77470"/>
                  </a:cubicBezTo>
                  <a:cubicBezTo>
                    <a:pt x="1418590" y="43180"/>
                    <a:pt x="1336040" y="26670"/>
                    <a:pt x="1253490" y="15240"/>
                  </a:cubicBezTo>
                  <a:cubicBezTo>
                    <a:pt x="1179830" y="5080"/>
                    <a:pt x="1108710" y="0"/>
                    <a:pt x="1037590" y="3810"/>
                  </a:cubicBezTo>
                  <a:cubicBezTo>
                    <a:pt x="952500" y="7620"/>
                    <a:pt x="869950" y="21590"/>
                    <a:pt x="789940" y="41910"/>
                  </a:cubicBezTo>
                  <a:cubicBezTo>
                    <a:pt x="643890" y="76200"/>
                    <a:pt x="506730" y="134620"/>
                    <a:pt x="382270" y="213360"/>
                  </a:cubicBezTo>
                  <a:cubicBezTo>
                    <a:pt x="313690" y="256540"/>
                    <a:pt x="254000" y="313690"/>
                    <a:pt x="204470" y="378460"/>
                  </a:cubicBezTo>
                  <a:cubicBezTo>
                    <a:pt x="156210" y="440690"/>
                    <a:pt x="114300" y="510540"/>
                    <a:pt x="83820" y="585470"/>
                  </a:cubicBezTo>
                  <a:close/>
                </a:path>
              </a:pathLst>
            </a:custGeom>
            <a:blipFill>
              <a:blip r:embed="rId6"/>
              <a:stretch>
                <a:fillRect l="0" t="-14918" r="0" b="-1491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991799" y="2858180"/>
            <a:ext cx="2507390" cy="2381250"/>
            <a:chOff x="0" y="0"/>
            <a:chExt cx="2272030" cy="21577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6510" y="-2540"/>
              <a:ext cx="2273300" cy="2162810"/>
            </a:xfrm>
            <a:custGeom>
              <a:avLst/>
              <a:gdLst/>
              <a:ahLst/>
              <a:cxnLst/>
              <a:rect r="r" b="b" t="t" l="l"/>
              <a:pathLst>
                <a:path h="2162810" w="2273300">
                  <a:moveTo>
                    <a:pt x="83820" y="585470"/>
                  </a:moveTo>
                  <a:cubicBezTo>
                    <a:pt x="66040" y="629920"/>
                    <a:pt x="53340" y="676910"/>
                    <a:pt x="39370" y="722630"/>
                  </a:cubicBezTo>
                  <a:cubicBezTo>
                    <a:pt x="29210" y="755650"/>
                    <a:pt x="21590" y="788670"/>
                    <a:pt x="15240" y="821690"/>
                  </a:cubicBezTo>
                  <a:cubicBezTo>
                    <a:pt x="2540" y="881380"/>
                    <a:pt x="0" y="943610"/>
                    <a:pt x="0" y="1005840"/>
                  </a:cubicBezTo>
                  <a:cubicBezTo>
                    <a:pt x="0" y="1038860"/>
                    <a:pt x="2540" y="1073150"/>
                    <a:pt x="7620" y="1106170"/>
                  </a:cubicBezTo>
                  <a:cubicBezTo>
                    <a:pt x="12700" y="1143000"/>
                    <a:pt x="17780" y="1179830"/>
                    <a:pt x="25400" y="1216660"/>
                  </a:cubicBezTo>
                  <a:cubicBezTo>
                    <a:pt x="34290" y="1261110"/>
                    <a:pt x="41910" y="1304290"/>
                    <a:pt x="58420" y="1346200"/>
                  </a:cubicBezTo>
                  <a:cubicBezTo>
                    <a:pt x="66040" y="1366520"/>
                    <a:pt x="74930" y="1385570"/>
                    <a:pt x="83820" y="1405890"/>
                  </a:cubicBezTo>
                  <a:cubicBezTo>
                    <a:pt x="105410" y="1455420"/>
                    <a:pt x="128270" y="1501140"/>
                    <a:pt x="156210" y="1546860"/>
                  </a:cubicBezTo>
                  <a:cubicBezTo>
                    <a:pt x="165100" y="1562100"/>
                    <a:pt x="175260" y="1577340"/>
                    <a:pt x="185420" y="1592580"/>
                  </a:cubicBezTo>
                  <a:cubicBezTo>
                    <a:pt x="196850" y="1610360"/>
                    <a:pt x="209550" y="1626870"/>
                    <a:pt x="222250" y="1644650"/>
                  </a:cubicBezTo>
                  <a:cubicBezTo>
                    <a:pt x="248920" y="1682750"/>
                    <a:pt x="279400" y="1719580"/>
                    <a:pt x="311150" y="1753870"/>
                  </a:cubicBezTo>
                  <a:cubicBezTo>
                    <a:pt x="322580" y="1766570"/>
                    <a:pt x="334010" y="1778000"/>
                    <a:pt x="345440" y="1789430"/>
                  </a:cubicBezTo>
                  <a:cubicBezTo>
                    <a:pt x="372110" y="1813560"/>
                    <a:pt x="400050" y="1833880"/>
                    <a:pt x="427990" y="1855470"/>
                  </a:cubicBezTo>
                  <a:cubicBezTo>
                    <a:pt x="483870" y="1897380"/>
                    <a:pt x="544830" y="1930400"/>
                    <a:pt x="604520" y="1967230"/>
                  </a:cubicBezTo>
                  <a:cubicBezTo>
                    <a:pt x="665480" y="2005330"/>
                    <a:pt x="727710" y="2038350"/>
                    <a:pt x="792480" y="2067560"/>
                  </a:cubicBezTo>
                  <a:cubicBezTo>
                    <a:pt x="871220" y="2101850"/>
                    <a:pt x="948690" y="2134870"/>
                    <a:pt x="1032510" y="2148840"/>
                  </a:cubicBezTo>
                  <a:cubicBezTo>
                    <a:pt x="1078230" y="2156460"/>
                    <a:pt x="1122680" y="2162810"/>
                    <a:pt x="1168400" y="2161540"/>
                  </a:cubicBezTo>
                  <a:cubicBezTo>
                    <a:pt x="1215390" y="2159000"/>
                    <a:pt x="1262380" y="2153920"/>
                    <a:pt x="1308100" y="2147570"/>
                  </a:cubicBezTo>
                  <a:cubicBezTo>
                    <a:pt x="1374140" y="2138680"/>
                    <a:pt x="1442720" y="2128520"/>
                    <a:pt x="1503680" y="2103120"/>
                  </a:cubicBezTo>
                  <a:cubicBezTo>
                    <a:pt x="1588770" y="2068830"/>
                    <a:pt x="1672590" y="2026920"/>
                    <a:pt x="1747520" y="1974850"/>
                  </a:cubicBezTo>
                  <a:cubicBezTo>
                    <a:pt x="1778000" y="1960880"/>
                    <a:pt x="1807210" y="1946910"/>
                    <a:pt x="1836420" y="1929130"/>
                  </a:cubicBezTo>
                  <a:cubicBezTo>
                    <a:pt x="1844040" y="1925320"/>
                    <a:pt x="1850390" y="1920240"/>
                    <a:pt x="1858010" y="1916430"/>
                  </a:cubicBezTo>
                  <a:cubicBezTo>
                    <a:pt x="1888490" y="1898650"/>
                    <a:pt x="1915160" y="1875790"/>
                    <a:pt x="1943100" y="1852930"/>
                  </a:cubicBezTo>
                  <a:cubicBezTo>
                    <a:pt x="1967230" y="1832610"/>
                    <a:pt x="1987550" y="1809750"/>
                    <a:pt x="2007870" y="1785620"/>
                  </a:cubicBezTo>
                  <a:cubicBezTo>
                    <a:pt x="2030730" y="1760220"/>
                    <a:pt x="2051050" y="1733550"/>
                    <a:pt x="2070100" y="1704340"/>
                  </a:cubicBezTo>
                  <a:cubicBezTo>
                    <a:pt x="2101850" y="1657350"/>
                    <a:pt x="2133600" y="1610360"/>
                    <a:pt x="2162810" y="1562100"/>
                  </a:cubicBezTo>
                  <a:cubicBezTo>
                    <a:pt x="2178050" y="1537970"/>
                    <a:pt x="2190750" y="1511300"/>
                    <a:pt x="2200910" y="1483360"/>
                  </a:cubicBezTo>
                  <a:cubicBezTo>
                    <a:pt x="2222500" y="1427480"/>
                    <a:pt x="2242820" y="1370330"/>
                    <a:pt x="2250440" y="1309370"/>
                  </a:cubicBezTo>
                  <a:cubicBezTo>
                    <a:pt x="2255520" y="1273810"/>
                    <a:pt x="2259330" y="1239520"/>
                    <a:pt x="2261870" y="1203960"/>
                  </a:cubicBezTo>
                  <a:cubicBezTo>
                    <a:pt x="2269490" y="1116330"/>
                    <a:pt x="2272030" y="1028700"/>
                    <a:pt x="2273300" y="939800"/>
                  </a:cubicBezTo>
                  <a:lnTo>
                    <a:pt x="2273300" y="889000"/>
                  </a:lnTo>
                  <a:cubicBezTo>
                    <a:pt x="2272030" y="835660"/>
                    <a:pt x="2261870" y="781050"/>
                    <a:pt x="2245360" y="728980"/>
                  </a:cubicBezTo>
                  <a:cubicBezTo>
                    <a:pt x="2221230" y="654050"/>
                    <a:pt x="2183130" y="584200"/>
                    <a:pt x="2136140" y="520700"/>
                  </a:cubicBezTo>
                  <a:cubicBezTo>
                    <a:pt x="2082800" y="448310"/>
                    <a:pt x="2025650" y="378460"/>
                    <a:pt x="1955800" y="325120"/>
                  </a:cubicBezTo>
                  <a:cubicBezTo>
                    <a:pt x="1915160" y="293370"/>
                    <a:pt x="1875790" y="264160"/>
                    <a:pt x="1832610" y="240030"/>
                  </a:cubicBezTo>
                  <a:cubicBezTo>
                    <a:pt x="1803400" y="223520"/>
                    <a:pt x="1772920" y="207010"/>
                    <a:pt x="1742440" y="191770"/>
                  </a:cubicBezTo>
                  <a:cubicBezTo>
                    <a:pt x="1661160" y="151130"/>
                    <a:pt x="1579880" y="113030"/>
                    <a:pt x="1497330" y="77470"/>
                  </a:cubicBezTo>
                  <a:cubicBezTo>
                    <a:pt x="1418590" y="43180"/>
                    <a:pt x="1336040" y="26670"/>
                    <a:pt x="1253490" y="15240"/>
                  </a:cubicBezTo>
                  <a:cubicBezTo>
                    <a:pt x="1179830" y="5080"/>
                    <a:pt x="1108710" y="0"/>
                    <a:pt x="1037590" y="3810"/>
                  </a:cubicBezTo>
                  <a:cubicBezTo>
                    <a:pt x="952500" y="7620"/>
                    <a:pt x="869950" y="21590"/>
                    <a:pt x="789940" y="41910"/>
                  </a:cubicBezTo>
                  <a:cubicBezTo>
                    <a:pt x="643890" y="76200"/>
                    <a:pt x="506730" y="134620"/>
                    <a:pt x="382270" y="213360"/>
                  </a:cubicBezTo>
                  <a:cubicBezTo>
                    <a:pt x="313690" y="256540"/>
                    <a:pt x="254000" y="313690"/>
                    <a:pt x="204470" y="378460"/>
                  </a:cubicBezTo>
                  <a:cubicBezTo>
                    <a:pt x="156210" y="440690"/>
                    <a:pt x="114300" y="510540"/>
                    <a:pt x="83820" y="585470"/>
                  </a:cubicBezTo>
                  <a:close/>
                </a:path>
              </a:pathLst>
            </a:custGeom>
            <a:blipFill>
              <a:blip r:embed="rId7"/>
              <a:stretch>
                <a:fillRect l="-2355" t="0" r="-2355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-3229261">
            <a:off x="1965886" y="2587833"/>
            <a:ext cx="1327598" cy="540694"/>
          </a:xfrm>
          <a:custGeom>
            <a:avLst/>
            <a:gdLst/>
            <a:ahLst/>
            <a:cxnLst/>
            <a:rect r="r" b="b" t="t" l="l"/>
            <a:pathLst>
              <a:path h="540694" w="1327598">
                <a:moveTo>
                  <a:pt x="0" y="0"/>
                </a:moveTo>
                <a:lnTo>
                  <a:pt x="1327598" y="0"/>
                </a:lnTo>
                <a:lnTo>
                  <a:pt x="1327598" y="540694"/>
                </a:lnTo>
                <a:lnTo>
                  <a:pt x="0" y="5406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true" flipV="false" rot="3228000">
            <a:off x="14992299" y="2837052"/>
            <a:ext cx="1327598" cy="540694"/>
          </a:xfrm>
          <a:custGeom>
            <a:avLst/>
            <a:gdLst/>
            <a:ahLst/>
            <a:cxnLst/>
            <a:rect r="r" b="b" t="t" l="l"/>
            <a:pathLst>
              <a:path h="540694" w="1327598">
                <a:moveTo>
                  <a:pt x="1327598" y="0"/>
                </a:moveTo>
                <a:lnTo>
                  <a:pt x="0" y="0"/>
                </a:lnTo>
                <a:lnTo>
                  <a:pt x="0" y="540694"/>
                </a:lnTo>
                <a:lnTo>
                  <a:pt x="1327598" y="540694"/>
                </a:lnTo>
                <a:lnTo>
                  <a:pt x="132759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753285" y="7363050"/>
            <a:ext cx="1412821" cy="922187"/>
          </a:xfrm>
          <a:custGeom>
            <a:avLst/>
            <a:gdLst/>
            <a:ahLst/>
            <a:cxnLst/>
            <a:rect r="r" b="b" t="t" l="l"/>
            <a:pathLst>
              <a:path h="922187" w="1412821">
                <a:moveTo>
                  <a:pt x="0" y="0"/>
                </a:moveTo>
                <a:lnTo>
                  <a:pt x="1412821" y="0"/>
                </a:lnTo>
                <a:lnTo>
                  <a:pt x="1412821" y="922187"/>
                </a:lnTo>
                <a:lnTo>
                  <a:pt x="0" y="9221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true" flipV="false" rot="0">
            <a:off x="15846479" y="7162102"/>
            <a:ext cx="1412821" cy="922187"/>
          </a:xfrm>
          <a:custGeom>
            <a:avLst/>
            <a:gdLst/>
            <a:ahLst/>
            <a:cxnLst/>
            <a:rect r="r" b="b" t="t" l="l"/>
            <a:pathLst>
              <a:path h="922187" w="1412821">
                <a:moveTo>
                  <a:pt x="1412821" y="0"/>
                </a:moveTo>
                <a:lnTo>
                  <a:pt x="0" y="0"/>
                </a:lnTo>
                <a:lnTo>
                  <a:pt x="0" y="922186"/>
                </a:lnTo>
                <a:lnTo>
                  <a:pt x="1412821" y="922186"/>
                </a:lnTo>
                <a:lnTo>
                  <a:pt x="141282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2629685" y="5387997"/>
            <a:ext cx="282564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1C315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Basmala Mohsen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731179" y="5387997"/>
            <a:ext cx="2825642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1C315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Manar Ayman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695409" y="1038225"/>
            <a:ext cx="10897182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99"/>
              </a:lnSpc>
            </a:pPr>
            <a:r>
              <a:rPr lang="en-US" sz="7499" spc="89" strike="noStrike" u="none">
                <a:solidFill>
                  <a:srgbClr val="1C3150">
                    <a:alpha val="80000"/>
                  </a:srgbClr>
                </a:solidFill>
                <a:latin typeface="More Sugar"/>
                <a:ea typeface="More Sugar"/>
                <a:cs typeface="More Sugar"/>
                <a:sym typeface="More Sugar"/>
              </a:rPr>
              <a:t>Team Members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32673" y="5387997"/>
            <a:ext cx="2825642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1C315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Sarah Muslim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88810" y="8909052"/>
            <a:ext cx="2825642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1C315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Adham ElSharkawy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809633" y="8909052"/>
            <a:ext cx="2825642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1C315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Mohamed Mostafa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890305" y="6432570"/>
            <a:ext cx="2507390" cy="2381250"/>
            <a:chOff x="0" y="0"/>
            <a:chExt cx="2272030" cy="21577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16510" y="-2540"/>
              <a:ext cx="2273300" cy="2162810"/>
            </a:xfrm>
            <a:custGeom>
              <a:avLst/>
              <a:gdLst/>
              <a:ahLst/>
              <a:cxnLst/>
              <a:rect r="r" b="b" t="t" l="l"/>
              <a:pathLst>
                <a:path h="2162810" w="2273300">
                  <a:moveTo>
                    <a:pt x="83820" y="585470"/>
                  </a:moveTo>
                  <a:cubicBezTo>
                    <a:pt x="66040" y="629920"/>
                    <a:pt x="53340" y="676910"/>
                    <a:pt x="39370" y="722630"/>
                  </a:cubicBezTo>
                  <a:cubicBezTo>
                    <a:pt x="29210" y="755650"/>
                    <a:pt x="21590" y="788670"/>
                    <a:pt x="15240" y="821690"/>
                  </a:cubicBezTo>
                  <a:cubicBezTo>
                    <a:pt x="2540" y="881380"/>
                    <a:pt x="0" y="943610"/>
                    <a:pt x="0" y="1005840"/>
                  </a:cubicBezTo>
                  <a:cubicBezTo>
                    <a:pt x="0" y="1038860"/>
                    <a:pt x="2540" y="1073150"/>
                    <a:pt x="7620" y="1106170"/>
                  </a:cubicBezTo>
                  <a:cubicBezTo>
                    <a:pt x="12700" y="1143000"/>
                    <a:pt x="17780" y="1179830"/>
                    <a:pt x="25400" y="1216660"/>
                  </a:cubicBezTo>
                  <a:cubicBezTo>
                    <a:pt x="34290" y="1261110"/>
                    <a:pt x="41910" y="1304290"/>
                    <a:pt x="58420" y="1346200"/>
                  </a:cubicBezTo>
                  <a:cubicBezTo>
                    <a:pt x="66040" y="1366520"/>
                    <a:pt x="74930" y="1385570"/>
                    <a:pt x="83820" y="1405890"/>
                  </a:cubicBezTo>
                  <a:cubicBezTo>
                    <a:pt x="105410" y="1455420"/>
                    <a:pt x="128270" y="1501140"/>
                    <a:pt x="156210" y="1546860"/>
                  </a:cubicBezTo>
                  <a:cubicBezTo>
                    <a:pt x="165100" y="1562100"/>
                    <a:pt x="175260" y="1577340"/>
                    <a:pt x="185420" y="1592580"/>
                  </a:cubicBezTo>
                  <a:cubicBezTo>
                    <a:pt x="196850" y="1610360"/>
                    <a:pt x="209550" y="1626870"/>
                    <a:pt x="222250" y="1644650"/>
                  </a:cubicBezTo>
                  <a:cubicBezTo>
                    <a:pt x="248920" y="1682750"/>
                    <a:pt x="279400" y="1719580"/>
                    <a:pt x="311150" y="1753870"/>
                  </a:cubicBezTo>
                  <a:cubicBezTo>
                    <a:pt x="322580" y="1766570"/>
                    <a:pt x="334010" y="1778000"/>
                    <a:pt x="345440" y="1789430"/>
                  </a:cubicBezTo>
                  <a:cubicBezTo>
                    <a:pt x="372110" y="1813560"/>
                    <a:pt x="400050" y="1833880"/>
                    <a:pt x="427990" y="1855470"/>
                  </a:cubicBezTo>
                  <a:cubicBezTo>
                    <a:pt x="483870" y="1897380"/>
                    <a:pt x="544830" y="1930400"/>
                    <a:pt x="604520" y="1967230"/>
                  </a:cubicBezTo>
                  <a:cubicBezTo>
                    <a:pt x="665480" y="2005330"/>
                    <a:pt x="727710" y="2038350"/>
                    <a:pt x="792480" y="2067560"/>
                  </a:cubicBezTo>
                  <a:cubicBezTo>
                    <a:pt x="871220" y="2101850"/>
                    <a:pt x="948690" y="2134870"/>
                    <a:pt x="1032510" y="2148840"/>
                  </a:cubicBezTo>
                  <a:cubicBezTo>
                    <a:pt x="1078230" y="2156460"/>
                    <a:pt x="1122680" y="2162810"/>
                    <a:pt x="1168400" y="2161540"/>
                  </a:cubicBezTo>
                  <a:cubicBezTo>
                    <a:pt x="1215390" y="2159000"/>
                    <a:pt x="1262380" y="2153920"/>
                    <a:pt x="1308100" y="2147570"/>
                  </a:cubicBezTo>
                  <a:cubicBezTo>
                    <a:pt x="1374140" y="2138680"/>
                    <a:pt x="1442720" y="2128520"/>
                    <a:pt x="1503680" y="2103120"/>
                  </a:cubicBezTo>
                  <a:cubicBezTo>
                    <a:pt x="1588770" y="2068830"/>
                    <a:pt x="1672590" y="2026920"/>
                    <a:pt x="1747520" y="1974850"/>
                  </a:cubicBezTo>
                  <a:cubicBezTo>
                    <a:pt x="1778000" y="1960880"/>
                    <a:pt x="1807210" y="1946910"/>
                    <a:pt x="1836420" y="1929130"/>
                  </a:cubicBezTo>
                  <a:cubicBezTo>
                    <a:pt x="1844040" y="1925320"/>
                    <a:pt x="1850390" y="1920240"/>
                    <a:pt x="1858010" y="1916430"/>
                  </a:cubicBezTo>
                  <a:cubicBezTo>
                    <a:pt x="1888490" y="1898650"/>
                    <a:pt x="1915160" y="1875790"/>
                    <a:pt x="1943100" y="1852930"/>
                  </a:cubicBezTo>
                  <a:cubicBezTo>
                    <a:pt x="1967230" y="1832610"/>
                    <a:pt x="1987550" y="1809750"/>
                    <a:pt x="2007870" y="1785620"/>
                  </a:cubicBezTo>
                  <a:cubicBezTo>
                    <a:pt x="2030730" y="1760220"/>
                    <a:pt x="2051050" y="1733550"/>
                    <a:pt x="2070100" y="1704340"/>
                  </a:cubicBezTo>
                  <a:cubicBezTo>
                    <a:pt x="2101850" y="1657350"/>
                    <a:pt x="2133600" y="1610360"/>
                    <a:pt x="2162810" y="1562100"/>
                  </a:cubicBezTo>
                  <a:cubicBezTo>
                    <a:pt x="2178050" y="1537970"/>
                    <a:pt x="2190750" y="1511300"/>
                    <a:pt x="2200910" y="1483360"/>
                  </a:cubicBezTo>
                  <a:cubicBezTo>
                    <a:pt x="2222500" y="1427480"/>
                    <a:pt x="2242820" y="1370330"/>
                    <a:pt x="2250440" y="1309370"/>
                  </a:cubicBezTo>
                  <a:cubicBezTo>
                    <a:pt x="2255520" y="1273810"/>
                    <a:pt x="2259330" y="1239520"/>
                    <a:pt x="2261870" y="1203960"/>
                  </a:cubicBezTo>
                  <a:cubicBezTo>
                    <a:pt x="2269490" y="1116330"/>
                    <a:pt x="2272030" y="1028700"/>
                    <a:pt x="2273300" y="939800"/>
                  </a:cubicBezTo>
                  <a:lnTo>
                    <a:pt x="2273300" y="889000"/>
                  </a:lnTo>
                  <a:cubicBezTo>
                    <a:pt x="2272030" y="835660"/>
                    <a:pt x="2261870" y="781050"/>
                    <a:pt x="2245360" y="728980"/>
                  </a:cubicBezTo>
                  <a:cubicBezTo>
                    <a:pt x="2221230" y="654050"/>
                    <a:pt x="2183130" y="584200"/>
                    <a:pt x="2136140" y="520700"/>
                  </a:cubicBezTo>
                  <a:cubicBezTo>
                    <a:pt x="2082800" y="448310"/>
                    <a:pt x="2025650" y="378460"/>
                    <a:pt x="1955800" y="325120"/>
                  </a:cubicBezTo>
                  <a:cubicBezTo>
                    <a:pt x="1915160" y="293370"/>
                    <a:pt x="1875790" y="264160"/>
                    <a:pt x="1832610" y="240030"/>
                  </a:cubicBezTo>
                  <a:cubicBezTo>
                    <a:pt x="1803400" y="223520"/>
                    <a:pt x="1772920" y="207010"/>
                    <a:pt x="1742440" y="191770"/>
                  </a:cubicBezTo>
                  <a:cubicBezTo>
                    <a:pt x="1661160" y="151130"/>
                    <a:pt x="1579880" y="113030"/>
                    <a:pt x="1497330" y="77470"/>
                  </a:cubicBezTo>
                  <a:cubicBezTo>
                    <a:pt x="1418590" y="43180"/>
                    <a:pt x="1336040" y="26670"/>
                    <a:pt x="1253490" y="15240"/>
                  </a:cubicBezTo>
                  <a:cubicBezTo>
                    <a:pt x="1179830" y="5080"/>
                    <a:pt x="1108710" y="0"/>
                    <a:pt x="1037590" y="3810"/>
                  </a:cubicBezTo>
                  <a:cubicBezTo>
                    <a:pt x="952500" y="7620"/>
                    <a:pt x="869950" y="21590"/>
                    <a:pt x="789940" y="41910"/>
                  </a:cubicBezTo>
                  <a:cubicBezTo>
                    <a:pt x="643890" y="76200"/>
                    <a:pt x="506730" y="134620"/>
                    <a:pt x="382270" y="213360"/>
                  </a:cubicBezTo>
                  <a:cubicBezTo>
                    <a:pt x="313690" y="256540"/>
                    <a:pt x="254000" y="313690"/>
                    <a:pt x="204470" y="378460"/>
                  </a:cubicBezTo>
                  <a:cubicBezTo>
                    <a:pt x="156210" y="440690"/>
                    <a:pt x="114300" y="510540"/>
                    <a:pt x="83820" y="585470"/>
                  </a:cubicBezTo>
                  <a:close/>
                </a:path>
              </a:pathLst>
            </a:custGeom>
            <a:blipFill>
              <a:blip r:embed="rId12"/>
              <a:stretch>
                <a:fillRect l="0" t="-441" r="0" b="-441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2830456" y="8909052"/>
            <a:ext cx="2825642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 spc="-40">
                <a:solidFill>
                  <a:srgbClr val="1C315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Omar ElWardany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83306" y="9189439"/>
            <a:ext cx="4651435" cy="2195122"/>
          </a:xfrm>
          <a:custGeom>
            <a:avLst/>
            <a:gdLst/>
            <a:ahLst/>
            <a:cxnLst/>
            <a:rect r="r" b="b" t="t" l="l"/>
            <a:pathLst>
              <a:path h="2195122" w="4651435">
                <a:moveTo>
                  <a:pt x="0" y="0"/>
                </a:moveTo>
                <a:lnTo>
                  <a:pt x="4651435" y="0"/>
                </a:lnTo>
                <a:lnTo>
                  <a:pt x="4651435" y="2195122"/>
                </a:lnTo>
                <a:lnTo>
                  <a:pt x="0" y="21951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9145553">
            <a:off x="15176503" y="-371654"/>
            <a:ext cx="2458237" cy="1711827"/>
          </a:xfrm>
          <a:custGeom>
            <a:avLst/>
            <a:gdLst/>
            <a:ahLst/>
            <a:cxnLst/>
            <a:rect r="r" b="b" t="t" l="l"/>
            <a:pathLst>
              <a:path h="1711827" w="2458237">
                <a:moveTo>
                  <a:pt x="0" y="0"/>
                </a:moveTo>
                <a:lnTo>
                  <a:pt x="2458238" y="0"/>
                </a:lnTo>
                <a:lnTo>
                  <a:pt x="2458238" y="1711827"/>
                </a:lnTo>
                <a:lnTo>
                  <a:pt x="0" y="17118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136315" y="0"/>
            <a:ext cx="3448050" cy="3448050"/>
          </a:xfrm>
          <a:custGeom>
            <a:avLst/>
            <a:gdLst/>
            <a:ahLst/>
            <a:cxnLst/>
            <a:rect r="r" b="b" t="t" l="l"/>
            <a:pathLst>
              <a:path h="3448050" w="3448050">
                <a:moveTo>
                  <a:pt x="0" y="0"/>
                </a:moveTo>
                <a:lnTo>
                  <a:pt x="3448050" y="0"/>
                </a:lnTo>
                <a:lnTo>
                  <a:pt x="3448050" y="3448050"/>
                </a:lnTo>
                <a:lnTo>
                  <a:pt x="0" y="34480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3457575"/>
            <a:ext cx="12604023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99"/>
              </a:lnSpc>
            </a:pPr>
            <a:r>
              <a:rPr lang="en-US" sz="7499" spc="89">
                <a:solidFill>
                  <a:srgbClr val="1C3150">
                    <a:alpha val="80000"/>
                  </a:srgbClr>
                </a:solidFill>
                <a:latin typeface="More Sugar"/>
                <a:ea typeface="More Sugar"/>
                <a:cs typeface="More Sugar"/>
                <a:sym typeface="More Sugar"/>
              </a:rPr>
              <a:t>P</a:t>
            </a:r>
            <a:r>
              <a:rPr lang="en-US" sz="7499" spc="89" strike="noStrike" u="none">
                <a:solidFill>
                  <a:srgbClr val="1C3150">
                    <a:alpha val="80000"/>
                  </a:srgbClr>
                </a:solidFill>
                <a:latin typeface="More Sugar"/>
                <a:ea typeface="More Sugar"/>
                <a:cs typeface="More Sugar"/>
                <a:sym typeface="More Sugar"/>
              </a:rPr>
              <a:t>roject Goal and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9054" y="4524375"/>
            <a:ext cx="16724265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4D6489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Our goal was to explore how we can reduce delay time and, in turn, help the company increase profit and improve customer satisfaction through smart data analysis, forecasting, and dashboarding.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true">
                <a:solidFill>
                  <a:srgbClr val="4D6489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We used tools like Python, SQL, Power BI, and Tableau to clean the data, extract key insights, simulate business impact, and support data-driven decision-making.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32060" y="6900190"/>
            <a:ext cx="3144100" cy="2189437"/>
          </a:xfrm>
          <a:custGeom>
            <a:avLst/>
            <a:gdLst/>
            <a:ahLst/>
            <a:cxnLst/>
            <a:rect r="r" b="b" t="t" l="l"/>
            <a:pathLst>
              <a:path h="2189437" w="3144100">
                <a:moveTo>
                  <a:pt x="0" y="0"/>
                </a:moveTo>
                <a:lnTo>
                  <a:pt x="3144100" y="0"/>
                </a:lnTo>
                <a:lnTo>
                  <a:pt x="3144100" y="2189437"/>
                </a:lnTo>
                <a:lnTo>
                  <a:pt x="0" y="21894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713264"/>
            <a:ext cx="11669564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99"/>
              </a:lnSpc>
            </a:pPr>
            <a:r>
              <a:rPr lang="en-US" sz="7499" spc="89">
                <a:solidFill>
                  <a:srgbClr val="1C3150">
                    <a:alpha val="80000"/>
                  </a:srgbClr>
                </a:solidFill>
                <a:latin typeface="More Sugar"/>
                <a:ea typeface="More Sugar"/>
                <a:cs typeface="More Sugar"/>
                <a:sym typeface="More Sugar"/>
              </a:rPr>
              <a:t>Project Steps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4055964">
            <a:off x="-1070886" y="4293675"/>
            <a:ext cx="3542304" cy="2832332"/>
          </a:xfrm>
          <a:custGeom>
            <a:avLst/>
            <a:gdLst/>
            <a:ahLst/>
            <a:cxnLst/>
            <a:rect r="r" b="b" t="t" l="l"/>
            <a:pathLst>
              <a:path h="2832332" w="3542304">
                <a:moveTo>
                  <a:pt x="0" y="0"/>
                </a:moveTo>
                <a:lnTo>
                  <a:pt x="3542304" y="0"/>
                </a:lnTo>
                <a:lnTo>
                  <a:pt x="3542304" y="2832332"/>
                </a:lnTo>
                <a:lnTo>
                  <a:pt x="0" y="28323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485844" y="2051527"/>
            <a:ext cx="1067277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49"/>
              </a:lnSpc>
              <a:spcBef>
                <a:spcPct val="0"/>
              </a:spcBef>
            </a:pPr>
            <a:r>
              <a:rPr lang="en-US" sz="7499" spc="89" strike="noStrike" u="none">
                <a:solidFill>
                  <a:srgbClr val="1C3150">
                    <a:alpha val="80000"/>
                  </a:srgbClr>
                </a:solidFill>
                <a:latin typeface="More Sugar"/>
                <a:ea typeface="More Sugar"/>
                <a:cs typeface="More Sugar"/>
                <a:sym typeface="More Sugar"/>
              </a:rPr>
              <a:t>1.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85844" y="3185002"/>
            <a:ext cx="1067277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49"/>
              </a:lnSpc>
              <a:spcBef>
                <a:spcPct val="0"/>
              </a:spcBef>
            </a:pPr>
            <a:r>
              <a:rPr lang="en-US" sz="7499" spc="89" strike="noStrike" u="none">
                <a:solidFill>
                  <a:srgbClr val="1C3150">
                    <a:alpha val="80000"/>
                  </a:srgbClr>
                </a:solidFill>
                <a:latin typeface="More Sugar"/>
                <a:ea typeface="More Sugar"/>
                <a:cs typeface="More Sugar"/>
                <a:sym typeface="More Sugar"/>
              </a:rPr>
              <a:t>2.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85844" y="4404916"/>
            <a:ext cx="1067277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49"/>
              </a:lnSpc>
              <a:spcBef>
                <a:spcPct val="0"/>
              </a:spcBef>
            </a:pPr>
            <a:r>
              <a:rPr lang="en-US" sz="7499" spc="89">
                <a:solidFill>
                  <a:srgbClr val="1C3150">
                    <a:alpha val="80000"/>
                  </a:srgbClr>
                </a:solidFill>
                <a:latin typeface="More Sugar"/>
                <a:ea typeface="More Sugar"/>
                <a:cs typeface="More Sugar"/>
                <a:sym typeface="More Sugar"/>
              </a:rPr>
              <a:t>3.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85844" y="5624116"/>
            <a:ext cx="1067277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49"/>
              </a:lnSpc>
              <a:spcBef>
                <a:spcPct val="0"/>
              </a:spcBef>
            </a:pPr>
            <a:r>
              <a:rPr lang="en-US" sz="7499" spc="89">
                <a:solidFill>
                  <a:srgbClr val="1C3150">
                    <a:alpha val="80000"/>
                  </a:srgbClr>
                </a:solidFill>
                <a:latin typeface="More Sugar"/>
                <a:ea typeface="More Sugar"/>
                <a:cs typeface="More Sugar"/>
                <a:sym typeface="More Sugar"/>
              </a:rPr>
              <a:t>4.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85844" y="6686868"/>
            <a:ext cx="1067277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49"/>
              </a:lnSpc>
              <a:spcBef>
                <a:spcPct val="0"/>
              </a:spcBef>
            </a:pPr>
            <a:r>
              <a:rPr lang="en-US" sz="7499" spc="89">
                <a:solidFill>
                  <a:srgbClr val="1C3150">
                    <a:alpha val="80000"/>
                  </a:srgbClr>
                </a:solidFill>
                <a:latin typeface="More Sugar"/>
                <a:ea typeface="More Sugar"/>
                <a:cs typeface="More Sugar"/>
                <a:sym typeface="More Sugar"/>
              </a:rPr>
              <a:t>5.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85844" y="7928234"/>
            <a:ext cx="1067277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49"/>
              </a:lnSpc>
              <a:spcBef>
                <a:spcPct val="0"/>
              </a:spcBef>
            </a:pPr>
            <a:r>
              <a:rPr lang="en-US" sz="7499" spc="89">
                <a:solidFill>
                  <a:srgbClr val="1C3150">
                    <a:alpha val="80000"/>
                  </a:srgbClr>
                </a:solidFill>
                <a:latin typeface="More Sugar"/>
                <a:ea typeface="More Sugar"/>
                <a:cs typeface="More Sugar"/>
                <a:sym typeface="More Sugar"/>
              </a:rPr>
              <a:t>6.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53120" y="3589814"/>
            <a:ext cx="5943243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spc="36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Data Cleaning and Preprocessing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53120" y="4914900"/>
            <a:ext cx="2584013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spc="36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Data Modeling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53120" y="6028929"/>
            <a:ext cx="2510433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spc="36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Data 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53120" y="7091681"/>
            <a:ext cx="2075021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spc="36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Forecasting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53120" y="8333046"/>
            <a:ext cx="1931670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spc="36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Dashboard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553120" y="2475389"/>
            <a:ext cx="7188756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spc="36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Brainstorming and Understand the 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48736" y="2316702"/>
            <a:ext cx="629677" cy="648544"/>
          </a:xfrm>
          <a:custGeom>
            <a:avLst/>
            <a:gdLst/>
            <a:ahLst/>
            <a:cxnLst/>
            <a:rect r="r" b="b" t="t" l="l"/>
            <a:pathLst>
              <a:path h="648544" w="629677">
                <a:moveTo>
                  <a:pt x="0" y="0"/>
                </a:moveTo>
                <a:lnTo>
                  <a:pt x="629677" y="0"/>
                </a:lnTo>
                <a:lnTo>
                  <a:pt x="629677" y="648544"/>
                </a:lnTo>
                <a:lnTo>
                  <a:pt x="0" y="6485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86733" y="2331697"/>
            <a:ext cx="629677" cy="648544"/>
          </a:xfrm>
          <a:custGeom>
            <a:avLst/>
            <a:gdLst/>
            <a:ahLst/>
            <a:cxnLst/>
            <a:rect r="r" b="b" t="t" l="l"/>
            <a:pathLst>
              <a:path h="648544" w="629677">
                <a:moveTo>
                  <a:pt x="0" y="0"/>
                </a:moveTo>
                <a:lnTo>
                  <a:pt x="629677" y="0"/>
                </a:lnTo>
                <a:lnTo>
                  <a:pt x="629677" y="648544"/>
                </a:lnTo>
                <a:lnTo>
                  <a:pt x="0" y="6485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02358" y="2655969"/>
            <a:ext cx="1176367" cy="1262901"/>
          </a:xfrm>
          <a:custGeom>
            <a:avLst/>
            <a:gdLst/>
            <a:ahLst/>
            <a:cxnLst/>
            <a:rect r="r" b="b" t="t" l="l"/>
            <a:pathLst>
              <a:path h="1262901" w="1176367">
                <a:moveTo>
                  <a:pt x="0" y="0"/>
                </a:moveTo>
                <a:lnTo>
                  <a:pt x="1176368" y="0"/>
                </a:lnTo>
                <a:lnTo>
                  <a:pt x="1176368" y="1262901"/>
                </a:lnTo>
                <a:lnTo>
                  <a:pt x="0" y="12629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2316702"/>
            <a:ext cx="629677" cy="648544"/>
          </a:xfrm>
          <a:custGeom>
            <a:avLst/>
            <a:gdLst/>
            <a:ahLst/>
            <a:cxnLst/>
            <a:rect r="r" b="b" t="t" l="l"/>
            <a:pathLst>
              <a:path h="648544" w="629677">
                <a:moveTo>
                  <a:pt x="0" y="0"/>
                </a:moveTo>
                <a:lnTo>
                  <a:pt x="629677" y="0"/>
                </a:lnTo>
                <a:lnTo>
                  <a:pt x="629677" y="648544"/>
                </a:lnTo>
                <a:lnTo>
                  <a:pt x="0" y="6485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601120" y="2331697"/>
            <a:ext cx="629677" cy="648544"/>
          </a:xfrm>
          <a:custGeom>
            <a:avLst/>
            <a:gdLst/>
            <a:ahLst/>
            <a:cxnLst/>
            <a:rect r="r" b="b" t="t" l="l"/>
            <a:pathLst>
              <a:path h="648544" w="629677">
                <a:moveTo>
                  <a:pt x="0" y="0"/>
                </a:moveTo>
                <a:lnTo>
                  <a:pt x="629677" y="0"/>
                </a:lnTo>
                <a:lnTo>
                  <a:pt x="629677" y="648544"/>
                </a:lnTo>
                <a:lnTo>
                  <a:pt x="0" y="6485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802375" y="2624470"/>
            <a:ext cx="1168716" cy="1294400"/>
          </a:xfrm>
          <a:custGeom>
            <a:avLst/>
            <a:gdLst/>
            <a:ahLst/>
            <a:cxnLst/>
            <a:rect r="r" b="b" t="t" l="l"/>
            <a:pathLst>
              <a:path h="1294400" w="1168716">
                <a:moveTo>
                  <a:pt x="0" y="0"/>
                </a:moveTo>
                <a:lnTo>
                  <a:pt x="1168716" y="0"/>
                </a:lnTo>
                <a:lnTo>
                  <a:pt x="1168716" y="1294400"/>
                </a:lnTo>
                <a:lnTo>
                  <a:pt x="0" y="1294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8377781" y="2771698"/>
            <a:ext cx="1395895" cy="1147172"/>
          </a:xfrm>
          <a:custGeom>
            <a:avLst/>
            <a:gdLst/>
            <a:ahLst/>
            <a:cxnLst/>
            <a:rect r="r" b="b" t="t" l="l"/>
            <a:pathLst>
              <a:path h="1147172" w="1395895">
                <a:moveTo>
                  <a:pt x="0" y="0"/>
                </a:moveTo>
                <a:lnTo>
                  <a:pt x="1395896" y="0"/>
                </a:lnTo>
                <a:lnTo>
                  <a:pt x="1395896" y="1147172"/>
                </a:lnTo>
                <a:lnTo>
                  <a:pt x="0" y="11471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1936515" y="2744614"/>
            <a:ext cx="1136611" cy="1262901"/>
          </a:xfrm>
          <a:custGeom>
            <a:avLst/>
            <a:gdLst/>
            <a:ahLst/>
            <a:cxnLst/>
            <a:rect r="r" b="b" t="t" l="l"/>
            <a:pathLst>
              <a:path h="1262901" w="1136611">
                <a:moveTo>
                  <a:pt x="0" y="0"/>
                </a:moveTo>
                <a:lnTo>
                  <a:pt x="1136611" y="0"/>
                </a:lnTo>
                <a:lnTo>
                  <a:pt x="1136611" y="1262901"/>
                </a:lnTo>
                <a:lnTo>
                  <a:pt x="0" y="12629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6356785" y="2331697"/>
            <a:ext cx="629677" cy="648544"/>
          </a:xfrm>
          <a:custGeom>
            <a:avLst/>
            <a:gdLst/>
            <a:ahLst/>
            <a:cxnLst/>
            <a:rect r="r" b="b" t="t" l="l"/>
            <a:pathLst>
              <a:path h="648544" w="629677">
                <a:moveTo>
                  <a:pt x="0" y="0"/>
                </a:moveTo>
                <a:lnTo>
                  <a:pt x="629676" y="0"/>
                </a:lnTo>
                <a:lnTo>
                  <a:pt x="629676" y="648544"/>
                </a:lnTo>
                <a:lnTo>
                  <a:pt x="0" y="6485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411956" y="2510303"/>
            <a:ext cx="1574506" cy="1497212"/>
          </a:xfrm>
          <a:custGeom>
            <a:avLst/>
            <a:gdLst/>
            <a:ahLst/>
            <a:cxnLst/>
            <a:rect r="r" b="b" t="t" l="l"/>
            <a:pathLst>
              <a:path h="1497212" w="1574506">
                <a:moveTo>
                  <a:pt x="0" y="0"/>
                </a:moveTo>
                <a:lnTo>
                  <a:pt x="1574505" y="0"/>
                </a:lnTo>
                <a:lnTo>
                  <a:pt x="1574505" y="1497212"/>
                </a:lnTo>
                <a:lnTo>
                  <a:pt x="0" y="149721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20405">
            <a:off x="14615972" y="-58643"/>
            <a:ext cx="2971083" cy="2182161"/>
          </a:xfrm>
          <a:custGeom>
            <a:avLst/>
            <a:gdLst/>
            <a:ahLst/>
            <a:cxnLst/>
            <a:rect r="r" b="b" t="t" l="l"/>
            <a:pathLst>
              <a:path h="2182161" w="2971083">
                <a:moveTo>
                  <a:pt x="0" y="0"/>
                </a:moveTo>
                <a:lnTo>
                  <a:pt x="2971083" y="0"/>
                </a:lnTo>
                <a:lnTo>
                  <a:pt x="2971083" y="2182161"/>
                </a:lnTo>
                <a:lnTo>
                  <a:pt x="0" y="218216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6322" y="4514179"/>
            <a:ext cx="300229" cy="277303"/>
          </a:xfrm>
          <a:custGeom>
            <a:avLst/>
            <a:gdLst/>
            <a:ahLst/>
            <a:cxnLst/>
            <a:rect r="r" b="b" t="t" l="l"/>
            <a:pathLst>
              <a:path h="277303" w="300229">
                <a:moveTo>
                  <a:pt x="0" y="0"/>
                </a:moveTo>
                <a:lnTo>
                  <a:pt x="300229" y="0"/>
                </a:lnTo>
                <a:lnTo>
                  <a:pt x="300229" y="277302"/>
                </a:lnTo>
                <a:lnTo>
                  <a:pt x="0" y="27730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1038225"/>
            <a:ext cx="12604023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99"/>
              </a:lnSpc>
            </a:pPr>
            <a:r>
              <a:rPr lang="en-US" sz="7499" spc="89">
                <a:solidFill>
                  <a:srgbClr val="1C3150">
                    <a:alpha val="80000"/>
                  </a:srgbClr>
                </a:solidFill>
                <a:latin typeface="More Sugar"/>
                <a:ea typeface="More Sugar"/>
                <a:cs typeface="More Sugar"/>
                <a:sym typeface="More Sugar"/>
              </a:rPr>
              <a:t>The</a:t>
            </a:r>
            <a:r>
              <a:rPr lang="en-US" sz="7499" spc="89" strike="noStrike" u="none">
                <a:solidFill>
                  <a:srgbClr val="1C3150">
                    <a:alpha val="80000"/>
                  </a:srgbClr>
                </a:solidFill>
                <a:latin typeface="More Sugar"/>
                <a:ea typeface="More Sugar"/>
                <a:cs typeface="More Sugar"/>
                <a:sym typeface="More Sugar"/>
              </a:rPr>
              <a:t> Process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8221" y="3959890"/>
            <a:ext cx="232986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b="true">
                <a:solidFill>
                  <a:srgbClr val="1C315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Data Cleaning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613811" y="3959890"/>
            <a:ext cx="217552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b="true">
                <a:solidFill>
                  <a:srgbClr val="1C315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Data Modeling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170760" y="3959890"/>
            <a:ext cx="194648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b="true">
                <a:solidFill>
                  <a:srgbClr val="1C315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Data Analysis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216566" y="3959890"/>
            <a:ext cx="176989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b="true">
                <a:solidFill>
                  <a:srgbClr val="1C315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Visualization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747349" y="3959890"/>
            <a:ext cx="170754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b="true">
                <a:solidFill>
                  <a:srgbClr val="1C3150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Forecasting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3907" y="4413915"/>
            <a:ext cx="3258492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Remove duplicates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Deal with nulls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Remove last raw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Data Format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Calculate Lead Time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Calculate Delay Time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-27116" y="4930303"/>
            <a:ext cx="300229" cy="277303"/>
          </a:xfrm>
          <a:custGeom>
            <a:avLst/>
            <a:gdLst/>
            <a:ahLst/>
            <a:cxnLst/>
            <a:rect r="r" b="b" t="t" l="l"/>
            <a:pathLst>
              <a:path h="277303" w="300229">
                <a:moveTo>
                  <a:pt x="0" y="0"/>
                </a:moveTo>
                <a:lnTo>
                  <a:pt x="300230" y="0"/>
                </a:lnTo>
                <a:lnTo>
                  <a:pt x="300230" y="277303"/>
                </a:lnTo>
                <a:lnTo>
                  <a:pt x="0" y="2773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-36322" y="5350481"/>
            <a:ext cx="300229" cy="277303"/>
          </a:xfrm>
          <a:custGeom>
            <a:avLst/>
            <a:gdLst/>
            <a:ahLst/>
            <a:cxnLst/>
            <a:rect r="r" b="b" t="t" l="l"/>
            <a:pathLst>
              <a:path h="277303" w="300229">
                <a:moveTo>
                  <a:pt x="0" y="0"/>
                </a:moveTo>
                <a:lnTo>
                  <a:pt x="300229" y="0"/>
                </a:lnTo>
                <a:lnTo>
                  <a:pt x="300229" y="277303"/>
                </a:lnTo>
                <a:lnTo>
                  <a:pt x="0" y="2773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-36322" y="5770659"/>
            <a:ext cx="300229" cy="277303"/>
          </a:xfrm>
          <a:custGeom>
            <a:avLst/>
            <a:gdLst/>
            <a:ahLst/>
            <a:cxnLst/>
            <a:rect r="r" b="b" t="t" l="l"/>
            <a:pathLst>
              <a:path h="277303" w="300229">
                <a:moveTo>
                  <a:pt x="0" y="0"/>
                </a:moveTo>
                <a:lnTo>
                  <a:pt x="300229" y="0"/>
                </a:lnTo>
                <a:lnTo>
                  <a:pt x="300229" y="277303"/>
                </a:lnTo>
                <a:lnTo>
                  <a:pt x="0" y="2773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-36322" y="6190837"/>
            <a:ext cx="300229" cy="277303"/>
          </a:xfrm>
          <a:custGeom>
            <a:avLst/>
            <a:gdLst/>
            <a:ahLst/>
            <a:cxnLst/>
            <a:rect r="r" b="b" t="t" l="l"/>
            <a:pathLst>
              <a:path h="277303" w="300229">
                <a:moveTo>
                  <a:pt x="0" y="0"/>
                </a:moveTo>
                <a:lnTo>
                  <a:pt x="300229" y="0"/>
                </a:lnTo>
                <a:lnTo>
                  <a:pt x="300229" y="277303"/>
                </a:lnTo>
                <a:lnTo>
                  <a:pt x="0" y="2773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-36322" y="6695820"/>
            <a:ext cx="300229" cy="277303"/>
          </a:xfrm>
          <a:custGeom>
            <a:avLst/>
            <a:gdLst/>
            <a:ahLst/>
            <a:cxnLst/>
            <a:rect r="r" b="b" t="t" l="l"/>
            <a:pathLst>
              <a:path h="277303" w="300229">
                <a:moveTo>
                  <a:pt x="0" y="0"/>
                </a:moveTo>
                <a:lnTo>
                  <a:pt x="300229" y="0"/>
                </a:lnTo>
                <a:lnTo>
                  <a:pt x="300229" y="277303"/>
                </a:lnTo>
                <a:lnTo>
                  <a:pt x="0" y="2773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3750534" y="4544172"/>
            <a:ext cx="300229" cy="277303"/>
          </a:xfrm>
          <a:custGeom>
            <a:avLst/>
            <a:gdLst/>
            <a:ahLst/>
            <a:cxnLst/>
            <a:rect r="r" b="b" t="t" l="l"/>
            <a:pathLst>
              <a:path h="277303" w="300229">
                <a:moveTo>
                  <a:pt x="0" y="0"/>
                </a:moveTo>
                <a:lnTo>
                  <a:pt x="300229" y="0"/>
                </a:lnTo>
                <a:lnTo>
                  <a:pt x="300229" y="277303"/>
                </a:lnTo>
                <a:lnTo>
                  <a:pt x="0" y="2773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750534" y="4967413"/>
            <a:ext cx="300229" cy="277303"/>
          </a:xfrm>
          <a:custGeom>
            <a:avLst/>
            <a:gdLst/>
            <a:ahLst/>
            <a:cxnLst/>
            <a:rect r="r" b="b" t="t" l="l"/>
            <a:pathLst>
              <a:path h="277303" w="300229">
                <a:moveTo>
                  <a:pt x="0" y="0"/>
                </a:moveTo>
                <a:lnTo>
                  <a:pt x="300229" y="0"/>
                </a:lnTo>
                <a:lnTo>
                  <a:pt x="300229" y="277303"/>
                </a:lnTo>
                <a:lnTo>
                  <a:pt x="0" y="2773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7536913" y="4544172"/>
            <a:ext cx="300229" cy="277303"/>
          </a:xfrm>
          <a:custGeom>
            <a:avLst/>
            <a:gdLst/>
            <a:ahLst/>
            <a:cxnLst/>
            <a:rect r="r" b="b" t="t" l="l"/>
            <a:pathLst>
              <a:path h="277303" w="300229">
                <a:moveTo>
                  <a:pt x="0" y="0"/>
                </a:moveTo>
                <a:lnTo>
                  <a:pt x="300230" y="0"/>
                </a:lnTo>
                <a:lnTo>
                  <a:pt x="300230" y="277303"/>
                </a:lnTo>
                <a:lnTo>
                  <a:pt x="0" y="2773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7527388" y="4930303"/>
            <a:ext cx="300229" cy="277303"/>
          </a:xfrm>
          <a:custGeom>
            <a:avLst/>
            <a:gdLst/>
            <a:ahLst/>
            <a:cxnLst/>
            <a:rect r="r" b="b" t="t" l="l"/>
            <a:pathLst>
              <a:path h="277303" w="300229">
                <a:moveTo>
                  <a:pt x="0" y="0"/>
                </a:moveTo>
                <a:lnTo>
                  <a:pt x="300230" y="0"/>
                </a:lnTo>
                <a:lnTo>
                  <a:pt x="300230" y="277303"/>
                </a:lnTo>
                <a:lnTo>
                  <a:pt x="0" y="2773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7527388" y="5350481"/>
            <a:ext cx="300229" cy="277303"/>
          </a:xfrm>
          <a:custGeom>
            <a:avLst/>
            <a:gdLst/>
            <a:ahLst/>
            <a:cxnLst/>
            <a:rect r="r" b="b" t="t" l="l"/>
            <a:pathLst>
              <a:path h="277303" w="300229">
                <a:moveTo>
                  <a:pt x="0" y="0"/>
                </a:moveTo>
                <a:lnTo>
                  <a:pt x="300230" y="0"/>
                </a:lnTo>
                <a:lnTo>
                  <a:pt x="300230" y="277303"/>
                </a:lnTo>
                <a:lnTo>
                  <a:pt x="0" y="2773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7527388" y="5770659"/>
            <a:ext cx="300229" cy="277303"/>
          </a:xfrm>
          <a:custGeom>
            <a:avLst/>
            <a:gdLst/>
            <a:ahLst/>
            <a:cxnLst/>
            <a:rect r="r" b="b" t="t" l="l"/>
            <a:pathLst>
              <a:path h="277303" w="300229">
                <a:moveTo>
                  <a:pt x="0" y="0"/>
                </a:moveTo>
                <a:lnTo>
                  <a:pt x="300230" y="0"/>
                </a:lnTo>
                <a:lnTo>
                  <a:pt x="300230" y="277303"/>
                </a:lnTo>
                <a:lnTo>
                  <a:pt x="0" y="2773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7527388" y="6190837"/>
            <a:ext cx="300229" cy="277303"/>
          </a:xfrm>
          <a:custGeom>
            <a:avLst/>
            <a:gdLst/>
            <a:ahLst/>
            <a:cxnLst/>
            <a:rect r="r" b="b" t="t" l="l"/>
            <a:pathLst>
              <a:path h="277303" w="300229">
                <a:moveTo>
                  <a:pt x="0" y="0"/>
                </a:moveTo>
                <a:lnTo>
                  <a:pt x="300230" y="0"/>
                </a:lnTo>
                <a:lnTo>
                  <a:pt x="300230" y="277303"/>
                </a:lnTo>
                <a:lnTo>
                  <a:pt x="0" y="2773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7527388" y="6671343"/>
            <a:ext cx="300229" cy="277303"/>
          </a:xfrm>
          <a:custGeom>
            <a:avLst/>
            <a:gdLst/>
            <a:ahLst/>
            <a:cxnLst/>
            <a:rect r="r" b="b" t="t" l="l"/>
            <a:pathLst>
              <a:path h="277303" w="300229">
                <a:moveTo>
                  <a:pt x="0" y="0"/>
                </a:moveTo>
                <a:lnTo>
                  <a:pt x="300230" y="0"/>
                </a:lnTo>
                <a:lnTo>
                  <a:pt x="300230" y="277302"/>
                </a:lnTo>
                <a:lnTo>
                  <a:pt x="0" y="27730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1447120" y="4514179"/>
            <a:ext cx="300229" cy="277303"/>
          </a:xfrm>
          <a:custGeom>
            <a:avLst/>
            <a:gdLst/>
            <a:ahLst/>
            <a:cxnLst/>
            <a:rect r="r" b="b" t="t" l="l"/>
            <a:pathLst>
              <a:path h="277303" w="300229">
                <a:moveTo>
                  <a:pt x="0" y="0"/>
                </a:moveTo>
                <a:lnTo>
                  <a:pt x="300229" y="0"/>
                </a:lnTo>
                <a:lnTo>
                  <a:pt x="300229" y="277302"/>
                </a:lnTo>
                <a:lnTo>
                  <a:pt x="0" y="27730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5021664" y="4514179"/>
            <a:ext cx="300229" cy="277303"/>
          </a:xfrm>
          <a:custGeom>
            <a:avLst/>
            <a:gdLst/>
            <a:ahLst/>
            <a:cxnLst/>
            <a:rect r="r" b="b" t="t" l="l"/>
            <a:pathLst>
              <a:path h="277303" w="300229">
                <a:moveTo>
                  <a:pt x="0" y="0"/>
                </a:moveTo>
                <a:lnTo>
                  <a:pt x="300229" y="0"/>
                </a:lnTo>
                <a:lnTo>
                  <a:pt x="300229" y="277302"/>
                </a:lnTo>
                <a:lnTo>
                  <a:pt x="0" y="27730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1447120" y="4930303"/>
            <a:ext cx="300229" cy="277303"/>
          </a:xfrm>
          <a:custGeom>
            <a:avLst/>
            <a:gdLst/>
            <a:ahLst/>
            <a:cxnLst/>
            <a:rect r="r" b="b" t="t" l="l"/>
            <a:pathLst>
              <a:path h="277303" w="300229">
                <a:moveTo>
                  <a:pt x="0" y="0"/>
                </a:moveTo>
                <a:lnTo>
                  <a:pt x="300229" y="0"/>
                </a:lnTo>
                <a:lnTo>
                  <a:pt x="300229" y="277303"/>
                </a:lnTo>
                <a:lnTo>
                  <a:pt x="0" y="2773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5066451" y="4967413"/>
            <a:ext cx="300229" cy="277303"/>
          </a:xfrm>
          <a:custGeom>
            <a:avLst/>
            <a:gdLst/>
            <a:ahLst/>
            <a:cxnLst/>
            <a:rect r="r" b="b" t="t" l="l"/>
            <a:pathLst>
              <a:path h="277303" w="300229">
                <a:moveTo>
                  <a:pt x="0" y="0"/>
                </a:moveTo>
                <a:lnTo>
                  <a:pt x="300229" y="0"/>
                </a:lnTo>
                <a:lnTo>
                  <a:pt x="300229" y="277303"/>
                </a:lnTo>
                <a:lnTo>
                  <a:pt x="0" y="2773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5066451" y="5350481"/>
            <a:ext cx="300229" cy="277303"/>
          </a:xfrm>
          <a:custGeom>
            <a:avLst/>
            <a:gdLst/>
            <a:ahLst/>
            <a:cxnLst/>
            <a:rect r="r" b="b" t="t" l="l"/>
            <a:pathLst>
              <a:path h="277303" w="300229">
                <a:moveTo>
                  <a:pt x="0" y="0"/>
                </a:moveTo>
                <a:lnTo>
                  <a:pt x="300229" y="0"/>
                </a:lnTo>
                <a:lnTo>
                  <a:pt x="300229" y="277303"/>
                </a:lnTo>
                <a:lnTo>
                  <a:pt x="0" y="2773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7827618" y="4466554"/>
            <a:ext cx="3619502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Delayed stations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Analyzed ticket types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Delayed journeys 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Detect rush hour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Analyze causes of delay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Explored delay trends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801284" y="4432965"/>
            <a:ext cx="2825948" cy="1449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Trend &amp; Seasonality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Forecast Sales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42" id="42"/>
          <p:cNvSpPr txBox="true"/>
          <p:nvPr/>
        </p:nvSpPr>
        <p:spPr>
          <a:xfrm rot="0">
            <a:off x="15445166" y="4432965"/>
            <a:ext cx="2686050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Managers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Operation Team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Customer service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146384" y="4558828"/>
            <a:ext cx="3531119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spc="2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Create dim tables</a:t>
            </a:r>
          </a:p>
          <a:p>
            <a:pPr algn="l">
              <a:lnSpc>
                <a:spcPts val="2999"/>
              </a:lnSpc>
            </a:pPr>
            <a:r>
              <a:rPr lang="en-US" sz="2499" spc="2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Created a fact table</a:t>
            </a:r>
          </a:p>
          <a:p>
            <a:pPr algn="l">
              <a:lnSpc>
                <a:spcPts val="2999"/>
              </a:lnSpc>
            </a:pPr>
            <a:r>
              <a:rPr lang="en-US" sz="2499" spc="2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Defined primary and foreign keys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 spc="2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 Established relationships between fact and dim tables</a:t>
            </a:r>
          </a:p>
        </p:txBody>
      </p:sp>
      <p:sp>
        <p:nvSpPr>
          <p:cNvPr name="Freeform 44" id="44"/>
          <p:cNvSpPr/>
          <p:nvPr/>
        </p:nvSpPr>
        <p:spPr>
          <a:xfrm flipH="false" flipV="false" rot="0">
            <a:off x="3750534" y="5350481"/>
            <a:ext cx="300229" cy="277303"/>
          </a:xfrm>
          <a:custGeom>
            <a:avLst/>
            <a:gdLst/>
            <a:ahLst/>
            <a:cxnLst/>
            <a:rect r="r" b="b" t="t" l="l"/>
            <a:pathLst>
              <a:path h="277303" w="300229">
                <a:moveTo>
                  <a:pt x="0" y="0"/>
                </a:moveTo>
                <a:lnTo>
                  <a:pt x="300229" y="0"/>
                </a:lnTo>
                <a:lnTo>
                  <a:pt x="300229" y="277303"/>
                </a:lnTo>
                <a:lnTo>
                  <a:pt x="0" y="2773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3750534" y="6052185"/>
            <a:ext cx="300229" cy="277303"/>
          </a:xfrm>
          <a:custGeom>
            <a:avLst/>
            <a:gdLst/>
            <a:ahLst/>
            <a:cxnLst/>
            <a:rect r="r" b="b" t="t" l="l"/>
            <a:pathLst>
              <a:path h="277303" w="300229">
                <a:moveTo>
                  <a:pt x="0" y="0"/>
                </a:moveTo>
                <a:lnTo>
                  <a:pt x="300229" y="0"/>
                </a:lnTo>
                <a:lnTo>
                  <a:pt x="300229" y="277303"/>
                </a:lnTo>
                <a:lnTo>
                  <a:pt x="0" y="2773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15022402" y="6662437"/>
            <a:ext cx="2092993" cy="1470627"/>
          </a:xfrm>
          <a:custGeom>
            <a:avLst/>
            <a:gdLst/>
            <a:ahLst/>
            <a:cxnLst/>
            <a:rect r="r" b="b" t="t" l="l"/>
            <a:pathLst>
              <a:path h="1470627" w="2092993">
                <a:moveTo>
                  <a:pt x="0" y="1470626"/>
                </a:moveTo>
                <a:lnTo>
                  <a:pt x="2092992" y="1470626"/>
                </a:lnTo>
                <a:lnTo>
                  <a:pt x="2092992" y="0"/>
                </a:lnTo>
                <a:lnTo>
                  <a:pt x="0" y="0"/>
                </a:lnTo>
                <a:lnTo>
                  <a:pt x="0" y="147062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800000">
            <a:off x="4212563" y="8642483"/>
            <a:ext cx="3368511" cy="1041134"/>
          </a:xfrm>
          <a:custGeom>
            <a:avLst/>
            <a:gdLst/>
            <a:ahLst/>
            <a:cxnLst/>
            <a:rect r="r" b="b" t="t" l="l"/>
            <a:pathLst>
              <a:path h="1041134" w="3368511">
                <a:moveTo>
                  <a:pt x="0" y="0"/>
                </a:moveTo>
                <a:lnTo>
                  <a:pt x="3368511" y="0"/>
                </a:lnTo>
                <a:lnTo>
                  <a:pt x="3368511" y="1041134"/>
                </a:lnTo>
                <a:lnTo>
                  <a:pt x="0" y="10411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05393" y="562851"/>
            <a:ext cx="14277214" cy="6037741"/>
          </a:xfrm>
          <a:custGeom>
            <a:avLst/>
            <a:gdLst/>
            <a:ahLst/>
            <a:cxnLst/>
            <a:rect r="r" b="b" t="t" l="l"/>
            <a:pathLst>
              <a:path h="6037741" w="14277214">
                <a:moveTo>
                  <a:pt x="0" y="0"/>
                </a:moveTo>
                <a:lnTo>
                  <a:pt x="14277214" y="0"/>
                </a:lnTo>
                <a:lnTo>
                  <a:pt x="14277214" y="6037741"/>
                </a:lnTo>
                <a:lnTo>
                  <a:pt x="0" y="60377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7320296"/>
            <a:ext cx="6748001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99"/>
              </a:lnSpc>
            </a:pPr>
            <a:r>
              <a:rPr lang="en-US" sz="7499" spc="89">
                <a:solidFill>
                  <a:srgbClr val="1C3150">
                    <a:alpha val="80000"/>
                  </a:srgbClr>
                </a:solidFill>
                <a:latin typeface="More Sugar"/>
                <a:ea typeface="More Sugar"/>
                <a:cs typeface="More Sugar"/>
                <a:sym typeface="More Sugar"/>
              </a:rPr>
              <a:t>Insights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81848" y="7340600"/>
            <a:ext cx="7556883" cy="345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Most people buy tickets online and in advance.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Standard class is super popular.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Credit cards are the favorite way to pay.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7% of journeys are delayed.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Decrease Sales in Feb.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55047" y="2830959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982421">
            <a:off x="3543930" y="3435"/>
            <a:ext cx="2304977" cy="2810948"/>
          </a:xfrm>
          <a:custGeom>
            <a:avLst/>
            <a:gdLst/>
            <a:ahLst/>
            <a:cxnLst/>
            <a:rect r="r" b="b" t="t" l="l"/>
            <a:pathLst>
              <a:path h="2810948" w="2304977">
                <a:moveTo>
                  <a:pt x="0" y="0"/>
                </a:moveTo>
                <a:lnTo>
                  <a:pt x="2304977" y="0"/>
                </a:lnTo>
                <a:lnTo>
                  <a:pt x="2304977" y="2810948"/>
                </a:lnTo>
                <a:lnTo>
                  <a:pt x="0" y="28109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334238" y="8415403"/>
            <a:ext cx="2024979" cy="2301113"/>
          </a:xfrm>
          <a:custGeom>
            <a:avLst/>
            <a:gdLst/>
            <a:ahLst/>
            <a:cxnLst/>
            <a:rect r="r" b="b" t="t" l="l"/>
            <a:pathLst>
              <a:path h="2301113" w="2024979">
                <a:moveTo>
                  <a:pt x="0" y="0"/>
                </a:moveTo>
                <a:lnTo>
                  <a:pt x="2024979" y="0"/>
                </a:lnTo>
                <a:lnTo>
                  <a:pt x="2024979" y="2301113"/>
                </a:lnTo>
                <a:lnTo>
                  <a:pt x="0" y="23011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963996" y="265909"/>
            <a:ext cx="12930834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 spc="89" strike="noStrike" u="none">
                <a:solidFill>
                  <a:srgbClr val="1C3150">
                    <a:alpha val="80000"/>
                  </a:srgbClr>
                </a:solidFill>
                <a:latin typeface="More Sugar"/>
                <a:ea typeface="More Sugar"/>
                <a:cs typeface="More Sugar"/>
                <a:sym typeface="More Sugar"/>
              </a:rPr>
              <a:t>Solutions and Recommendations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5185" y="3129745"/>
            <a:ext cx="17760539" cy="7345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Push more online and early booking offers.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Try First class promotions to increase interest.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Enhance services for credit card transactions.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Run monthly promotions for off-peak and anytime tickets to attract attention.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Focus on reducing delays – it matters.</a:t>
            </a:r>
          </a:p>
          <a:p>
            <a:pPr algn="l">
              <a:lnSpc>
                <a:spcPts val="7279"/>
              </a:lnSpc>
            </a:pPr>
          </a:p>
          <a:p>
            <a:pPr algn="l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15022402" y="6662437"/>
            <a:ext cx="2092993" cy="1470627"/>
          </a:xfrm>
          <a:custGeom>
            <a:avLst/>
            <a:gdLst/>
            <a:ahLst/>
            <a:cxnLst/>
            <a:rect r="r" b="b" t="t" l="l"/>
            <a:pathLst>
              <a:path h="1470627" w="2092993">
                <a:moveTo>
                  <a:pt x="0" y="1470626"/>
                </a:moveTo>
                <a:lnTo>
                  <a:pt x="2092992" y="1470626"/>
                </a:lnTo>
                <a:lnTo>
                  <a:pt x="2092992" y="0"/>
                </a:lnTo>
                <a:lnTo>
                  <a:pt x="0" y="0"/>
                </a:lnTo>
                <a:lnTo>
                  <a:pt x="0" y="147062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800000">
            <a:off x="4212563" y="8642483"/>
            <a:ext cx="3368511" cy="1041134"/>
          </a:xfrm>
          <a:custGeom>
            <a:avLst/>
            <a:gdLst/>
            <a:ahLst/>
            <a:cxnLst/>
            <a:rect r="r" b="b" t="t" l="l"/>
            <a:pathLst>
              <a:path h="1041134" w="3368511">
                <a:moveTo>
                  <a:pt x="0" y="0"/>
                </a:moveTo>
                <a:lnTo>
                  <a:pt x="3368511" y="0"/>
                </a:lnTo>
                <a:lnTo>
                  <a:pt x="3368511" y="1041134"/>
                </a:lnTo>
                <a:lnTo>
                  <a:pt x="0" y="10411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59542" y="309055"/>
            <a:ext cx="14531806" cy="6223472"/>
          </a:xfrm>
          <a:custGeom>
            <a:avLst/>
            <a:gdLst/>
            <a:ahLst/>
            <a:cxnLst/>
            <a:rect r="r" b="b" t="t" l="l"/>
            <a:pathLst>
              <a:path h="6223472" w="14531806">
                <a:moveTo>
                  <a:pt x="0" y="0"/>
                </a:moveTo>
                <a:lnTo>
                  <a:pt x="14531807" y="0"/>
                </a:lnTo>
                <a:lnTo>
                  <a:pt x="14531807" y="6223471"/>
                </a:lnTo>
                <a:lnTo>
                  <a:pt x="0" y="62234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7320296"/>
            <a:ext cx="6748001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99"/>
              </a:lnSpc>
            </a:pPr>
            <a:r>
              <a:rPr lang="en-US" sz="7499" spc="89">
                <a:solidFill>
                  <a:srgbClr val="1C3150">
                    <a:alpha val="80000"/>
                  </a:srgbClr>
                </a:solidFill>
                <a:latin typeface="More Sugar"/>
                <a:ea typeface="More Sugar"/>
                <a:cs typeface="More Sugar"/>
                <a:sym typeface="More Sugar"/>
              </a:rPr>
              <a:t>Insights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81074" y="6865436"/>
            <a:ext cx="7910088" cy="350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Only 7% of journeys are delayed, and the average delay is just 3 mins. 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Standard class gets most of the delays.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Most delays happen with Advance tickets.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Liverpool Lime Street and Birmingham New Street are the top trouble spots.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Main delay reasons: weather, signal failure, and staff shortage.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55047" y="2830959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982421">
            <a:off x="3543930" y="3435"/>
            <a:ext cx="2304977" cy="2810948"/>
          </a:xfrm>
          <a:custGeom>
            <a:avLst/>
            <a:gdLst/>
            <a:ahLst/>
            <a:cxnLst/>
            <a:rect r="r" b="b" t="t" l="l"/>
            <a:pathLst>
              <a:path h="2810948" w="2304977">
                <a:moveTo>
                  <a:pt x="0" y="0"/>
                </a:moveTo>
                <a:lnTo>
                  <a:pt x="2304977" y="0"/>
                </a:lnTo>
                <a:lnTo>
                  <a:pt x="2304977" y="2810948"/>
                </a:lnTo>
                <a:lnTo>
                  <a:pt x="0" y="28109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334238" y="8415403"/>
            <a:ext cx="2024979" cy="2301113"/>
          </a:xfrm>
          <a:custGeom>
            <a:avLst/>
            <a:gdLst/>
            <a:ahLst/>
            <a:cxnLst/>
            <a:rect r="r" b="b" t="t" l="l"/>
            <a:pathLst>
              <a:path h="2301113" w="2024979">
                <a:moveTo>
                  <a:pt x="0" y="0"/>
                </a:moveTo>
                <a:lnTo>
                  <a:pt x="2024979" y="0"/>
                </a:lnTo>
                <a:lnTo>
                  <a:pt x="2024979" y="2301113"/>
                </a:lnTo>
                <a:lnTo>
                  <a:pt x="0" y="23011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963996" y="265909"/>
            <a:ext cx="12930834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00"/>
              </a:lnSpc>
              <a:spcBef>
                <a:spcPct val="0"/>
              </a:spcBef>
            </a:pPr>
            <a:r>
              <a:rPr lang="en-US" sz="7500" spc="89" strike="noStrike" u="none">
                <a:solidFill>
                  <a:srgbClr val="1C3150">
                    <a:alpha val="80000"/>
                  </a:srgbClr>
                </a:solidFill>
                <a:latin typeface="More Sugar"/>
                <a:ea typeface="More Sugar"/>
                <a:cs typeface="More Sugar"/>
                <a:sym typeface="More Sugar"/>
              </a:rPr>
              <a:t>Solutions and Recommendations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895313"/>
            <a:ext cx="16668397" cy="705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Focus delay-reduction efforts on busy stations like Liverpool and Birmingham.</a:t>
            </a:r>
          </a:p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Boost Staff Availability.</a:t>
            </a:r>
          </a:p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Improve Signal Maintenance.</a:t>
            </a:r>
          </a:p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Weather Contingency Plans.</a:t>
            </a:r>
          </a:p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Focus on High-Delay Days.</a:t>
            </a:r>
          </a:p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 Prioritize Advance Ticket Journeys.</a:t>
            </a:r>
          </a:p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4D6489"/>
                </a:solidFill>
                <a:latin typeface="More Sugar"/>
                <a:ea typeface="More Sugar"/>
                <a:cs typeface="More Sugar"/>
                <a:sym typeface="More Sugar"/>
              </a:rPr>
              <a:t>Geo-Targeted Strategies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DAGmJLIRcao</dc:identifier>
  <dcterms:modified xsi:type="dcterms:W3CDTF">2011-08-01T06:04:30Z</dcterms:modified>
  <cp:revision>1</cp:revision>
  <dc:title>White and Peach Cute Hand Drawn Playful Group Project Presentation</dc:title>
</cp:coreProperties>
</file>