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 Mono SemiBold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Abril Fatface"/>
      <p:regular r:id="rId29"/>
    </p:embeddedFont>
    <p:embeddedFont>
      <p:font typeface="Griffy"/>
      <p:regular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  <p:embeddedFont>
      <p:font typeface="Homemade Appl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MonoSemiBold-bold.fntdata"/><Relationship Id="rId21" Type="http://schemas.openxmlformats.org/officeDocument/2006/relationships/font" Target="fonts/RobotoMonoSemiBold-regular.fntdata"/><Relationship Id="rId24" Type="http://schemas.openxmlformats.org/officeDocument/2006/relationships/font" Target="fonts/RobotoMonoSemiBold-boldItalic.fntdata"/><Relationship Id="rId23" Type="http://schemas.openxmlformats.org/officeDocument/2006/relationships/font" Target="fonts/RobotoMonoSemiBold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brilFatfac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regular.fntdata"/><Relationship Id="rId30" Type="http://schemas.openxmlformats.org/officeDocument/2006/relationships/font" Target="fonts/Griffy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italic.fntdata"/><Relationship Id="rId10" Type="http://schemas.openxmlformats.org/officeDocument/2006/relationships/slide" Target="slides/slide5.xml"/><Relationship Id="rId32" Type="http://schemas.openxmlformats.org/officeDocument/2006/relationships/font" Target="fonts/Poppins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Poppi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39" Type="http://schemas.openxmlformats.org/officeDocument/2006/relationships/font" Target="fonts/HomemadeApple-regular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85d22226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85d22226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85d22226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85d22226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85d22226b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585d22226b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85d22226b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85d22226b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85d22226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85d22226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073618e60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073618e60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073618e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073618e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5a10aaf8b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5a10aaf8b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85d22226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85d2222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85d22226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85d22226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1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4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b="0" sz="70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3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2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>
                <a:solidFill>
                  <a:schemeClr val="accent1"/>
                </a:solidFill>
              </a:defRPr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b="1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4290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4290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4290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4290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4290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4290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4290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4290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/>
          <p:nvPr>
            <p:ph type="title"/>
          </p:nvPr>
        </p:nvSpPr>
        <p:spPr>
          <a:xfrm>
            <a:off x="2173600" y="1229425"/>
            <a:ext cx="9240000" cy="2902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accent1"/>
                </a:solidFill>
              </a:rPr>
              <a:t>Adventure Game</a:t>
            </a:r>
            <a:endParaRPr sz="4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D9D9D9"/>
                </a:solidFill>
              </a:rPr>
              <a:t>Project Walkthrough</a:t>
            </a:r>
            <a:endParaRPr sz="4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/>
          </a:p>
        </p:txBody>
      </p:sp>
      <p:sp>
        <p:nvSpPr>
          <p:cNvPr id="381" name="Google Shape;381;p22"/>
          <p:cNvSpPr txBox="1"/>
          <p:nvPr>
            <p:ph idx="1" type="subTitle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&lt;p&gt;</a:t>
            </a:r>
            <a:r>
              <a:rPr lang="en" sz="1500"/>
              <a:t> </a:t>
            </a:r>
            <a:r>
              <a:rPr lang="en" sz="1500"/>
              <a:t>Intro to Programming (Udacity)</a:t>
            </a:r>
            <a:r>
              <a:rPr lang="en" sz="1500"/>
              <a:t> </a:t>
            </a:r>
            <a:r>
              <a:rPr lang="en" sz="1500">
                <a:solidFill>
                  <a:schemeClr val="accent1"/>
                </a:solidFill>
              </a:rPr>
              <a:t>&lt;/p&gt;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382" name="Google Shape;382;p22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83" name="Google Shape;383;p22" title="output-onlinepngtoo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68125"/>
            <a:ext cx="1740170" cy="122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1"/>
          <p:cNvSpPr txBox="1"/>
          <p:nvPr>
            <p:ph type="title"/>
          </p:nvPr>
        </p:nvSpPr>
        <p:spPr>
          <a:xfrm>
            <a:off x="1634875" y="863625"/>
            <a:ext cx="7794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9D9D9"/>
                </a:solidFill>
              </a:rPr>
              <a:t>Win/Lose Mechanics</a:t>
            </a:r>
            <a:endParaRPr sz="3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3" name="Google Shape;4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925" y="1777475"/>
            <a:ext cx="7849800" cy="346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64" name="Google Shape;464;p31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2"/>
          <p:cNvSpPr txBox="1"/>
          <p:nvPr>
            <p:ph type="title"/>
          </p:nvPr>
        </p:nvSpPr>
        <p:spPr>
          <a:xfrm>
            <a:off x="531825" y="81975"/>
            <a:ext cx="4142700" cy="1170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accent1"/>
                </a:solidFill>
              </a:rPr>
              <a:t>Code Structure</a:t>
            </a:r>
            <a:endParaRPr sz="4600">
              <a:solidFill>
                <a:schemeClr val="accent1"/>
              </a:solidFill>
            </a:endParaRPr>
          </a:p>
        </p:txBody>
      </p:sp>
      <p:pic>
        <p:nvPicPr>
          <p:cNvPr id="470" name="Google Shape;47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125" y="0"/>
            <a:ext cx="650687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2"/>
          <p:cNvSpPr txBox="1"/>
          <p:nvPr>
            <p:ph idx="4294967295" type="body"/>
          </p:nvPr>
        </p:nvSpPr>
        <p:spPr>
          <a:xfrm>
            <a:off x="0" y="1651500"/>
            <a:ext cx="6053100" cy="454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function per location </a:t>
            </a:r>
            <a:br>
              <a:rPr lang="en"/>
            </a:br>
            <a:r>
              <a:rPr lang="en"/>
              <a:t>(house, cave, …)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Tiny helpers for shared tasks (print_sleep, battle)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function </a:t>
            </a:r>
            <a:br>
              <a:rPr lang="en"/>
            </a:br>
            <a:r>
              <a:rPr lang="en" sz="1600"/>
              <a:t>validates input → calls scene functions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player dict carries state everywhere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While-loop + play_again() for replay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random.choice() for enemy variety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32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3"/>
          <p:cNvSpPr txBox="1"/>
          <p:nvPr>
            <p:ph type="title"/>
          </p:nvPr>
        </p:nvSpPr>
        <p:spPr>
          <a:xfrm>
            <a:off x="1634875" y="863625"/>
            <a:ext cx="9036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9D9D9"/>
                </a:solidFill>
              </a:rPr>
              <a:t>Lint &amp; Test (Rubric: PEP 8 + Error-Free Run)</a:t>
            </a:r>
            <a:endParaRPr sz="3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8" name="Google Shape;4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475" y="1978200"/>
            <a:ext cx="7349400" cy="1398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475" y="3872050"/>
            <a:ext cx="8872800" cy="1229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80" name="Google Shape;480;p33"/>
          <p:cNvSpPr txBox="1"/>
          <p:nvPr/>
        </p:nvSpPr>
        <p:spPr>
          <a:xfrm>
            <a:off x="845550" y="2277150"/>
            <a:ext cx="74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✅ </a:t>
            </a:r>
            <a:endParaRPr/>
          </a:p>
        </p:txBody>
      </p:sp>
      <p:sp>
        <p:nvSpPr>
          <p:cNvPr id="481" name="Google Shape;481;p33"/>
          <p:cNvSpPr txBox="1"/>
          <p:nvPr/>
        </p:nvSpPr>
        <p:spPr>
          <a:xfrm>
            <a:off x="882150" y="4180825"/>
            <a:ext cx="607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❌</a:t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"/>
          <p:cNvSpPr txBox="1"/>
          <p:nvPr>
            <p:ph type="title"/>
          </p:nvPr>
        </p:nvSpPr>
        <p:spPr>
          <a:xfrm>
            <a:off x="1634875" y="863625"/>
            <a:ext cx="9036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9D9D9"/>
                </a:solidFill>
              </a:rPr>
              <a:t>Common Reviewer Traps</a:t>
            </a:r>
            <a:endParaRPr sz="3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4"/>
          <p:cNvSpPr txBox="1"/>
          <p:nvPr>
            <p:ph idx="4294967295" type="body"/>
          </p:nvPr>
        </p:nvSpPr>
        <p:spPr>
          <a:xfrm>
            <a:off x="907100" y="1760075"/>
            <a:ext cx="7609500" cy="269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❌ Global variables mutate unexpectedly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❌ Forgetting to loop on invalid input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❌ Long lines &gt; 79 chars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❌ No randomness → identical game every run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34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/>
          <p:nvPr>
            <p:ph type="title"/>
          </p:nvPr>
        </p:nvSpPr>
        <p:spPr>
          <a:xfrm>
            <a:off x="1634875" y="863625"/>
            <a:ext cx="90369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D9D9D9"/>
                </a:solidFill>
              </a:rPr>
              <a:t>Submission Checklist &amp; Thanks</a:t>
            </a:r>
            <a:endParaRPr sz="3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5"/>
          <p:cNvSpPr txBox="1"/>
          <p:nvPr>
            <p:ph idx="4294967295" type="body"/>
          </p:nvPr>
        </p:nvSpPr>
        <p:spPr>
          <a:xfrm>
            <a:off x="907100" y="1760075"/>
            <a:ext cx="7609500" cy="2690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rubric items green ✅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Code tested end-to-end ✅</a:t>
            </a:r>
            <a:endParaRPr/>
          </a:p>
          <a:p>
            <a:pPr indent="0" lvl="0" marL="9144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adventure_game.py zipped/uploaded ✅</a:t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5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6"/>
          <p:cNvSpPr txBox="1"/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 sz="9000">
                <a:solidFill>
                  <a:schemeClr val="accent3"/>
                </a:solidFill>
              </a:rPr>
              <a:t>YOU!</a:t>
            </a:r>
            <a:endParaRPr sz="9000">
              <a:solidFill>
                <a:schemeClr val="accent3"/>
              </a:solidFill>
            </a:endParaRPr>
          </a:p>
        </p:txBody>
      </p:sp>
      <p:sp>
        <p:nvSpPr>
          <p:cNvPr id="502" name="Google Shape;502;p36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503" name="Google Shape;503;p36"/>
          <p:cNvPicPr preferRelativeResize="0"/>
          <p:nvPr/>
        </p:nvPicPr>
        <p:blipFill rotWithShape="1">
          <a:blip r:embed="rId3">
            <a:alphaModFix/>
          </a:blip>
          <a:srcRect b="0" l="0" r="38279" t="0"/>
          <a:stretch/>
        </p:blipFill>
        <p:spPr>
          <a:xfrm>
            <a:off x="6418275" y="2078050"/>
            <a:ext cx="2303100" cy="2798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04" name="Google Shape;504;p36"/>
          <p:cNvSpPr/>
          <p:nvPr/>
        </p:nvSpPr>
        <p:spPr>
          <a:xfrm>
            <a:off x="8805450" y="2875450"/>
            <a:ext cx="1982425" cy="13276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4A86E8"/>
                </a:solidFill>
                <a:latin typeface="Abril Fatface"/>
              </a:rPr>
              <a:t>Happy </a:t>
            </a:r>
            <a:br>
              <a:rPr b="0" i="0">
                <a:ln>
                  <a:noFill/>
                </a:ln>
                <a:solidFill>
                  <a:srgbClr val="4A86E8"/>
                </a:solidFill>
                <a:latin typeface="Abril Fatface"/>
              </a:rPr>
            </a:br>
            <a:r>
              <a:rPr b="0" i="0">
                <a:ln>
                  <a:noFill/>
                </a:ln>
                <a:solidFill>
                  <a:srgbClr val="4A86E8"/>
                </a:solidFill>
                <a:latin typeface="Abril Fatface"/>
              </a:rPr>
              <a:t>Coding!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"/>
          <p:cNvSpPr txBox="1"/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9" name="Google Shape;389;p23"/>
          <p:cNvSpPr txBox="1"/>
          <p:nvPr>
            <p:ph idx="1" type="body"/>
          </p:nvPr>
        </p:nvSpPr>
        <p:spPr>
          <a:xfrm>
            <a:off x="1462425" y="2898225"/>
            <a:ext cx="5322600" cy="1412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3"/>
                </a:solidFill>
              </a:rPr>
              <a:t>&lt;p&gt; </a:t>
            </a:r>
            <a:r>
              <a:rPr lang="en">
                <a:solidFill>
                  <a:schemeClr val="dk1"/>
                </a:solidFill>
              </a:rPr>
              <a:t>Abed-Alfattah Sowaity</a:t>
            </a:r>
            <a:r>
              <a:rPr lang="en"/>
              <a:t> </a:t>
            </a:r>
            <a:r>
              <a:rPr lang="en" sz="2100">
                <a:solidFill>
                  <a:schemeClr val="accent3"/>
                </a:solidFill>
              </a:rPr>
              <a:t>&lt;/p&gt;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&lt;p&gt;</a:t>
            </a:r>
            <a:r>
              <a:rPr lang="en" sz="1500">
                <a:solidFill>
                  <a:schemeClr val="dk1"/>
                </a:solidFill>
              </a:rPr>
              <a:t>Session Lead / Mentor @ Udacity</a:t>
            </a:r>
            <a:r>
              <a:rPr lang="en">
                <a:solidFill>
                  <a:schemeClr val="accent3"/>
                </a:solidFill>
              </a:rPr>
              <a:t>&lt;/p&gt;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3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91" name="Google Shape;391;p23" title="output-onlinepngtoo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950" y="2249375"/>
            <a:ext cx="4023075" cy="284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"/>
          <p:cNvSpPr txBox="1"/>
          <p:nvPr>
            <p:ph idx="5" type="title"/>
          </p:nvPr>
        </p:nvSpPr>
        <p:spPr>
          <a:xfrm>
            <a:off x="950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06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97" name="Google Shape;397;p24"/>
          <p:cNvSpPr txBox="1"/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Project Overview &amp; </a:t>
            </a:r>
            <a:r>
              <a:rPr lang="en">
                <a:solidFill>
                  <a:srgbClr val="EB8FD8"/>
                </a:solidFill>
              </a:rPr>
              <a:t>rubric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399" name="Google Shape;399;p24"/>
          <p:cNvSpPr txBox="1"/>
          <p:nvPr>
            <p:ph idx="2" type="body"/>
          </p:nvPr>
        </p:nvSpPr>
        <p:spPr>
          <a:xfrm>
            <a:off x="8299363" y="236752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Game Flow &amp; Flowchart</a:t>
            </a:r>
            <a:endParaRPr/>
          </a:p>
        </p:txBody>
      </p:sp>
      <p:sp>
        <p:nvSpPr>
          <p:cNvPr id="400" name="Google Shape;400;p24"/>
          <p:cNvSpPr txBox="1"/>
          <p:nvPr>
            <p:ph idx="3" type="body"/>
          </p:nvPr>
        </p:nvSpPr>
        <p:spPr>
          <a:xfrm>
            <a:off x="4418625" y="474137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Input Validation &amp; Randomness</a:t>
            </a:r>
            <a:endParaRPr/>
          </a:p>
        </p:txBody>
      </p:sp>
      <p:sp>
        <p:nvSpPr>
          <p:cNvPr id="401" name="Google Shape;401;p24"/>
          <p:cNvSpPr txBox="1"/>
          <p:nvPr>
            <p:ph idx="4" type="body"/>
          </p:nvPr>
        </p:nvSpPr>
        <p:spPr>
          <a:xfrm>
            <a:off x="5039600" y="23675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900"/>
              <a:t>Live Demo</a:t>
            </a:r>
            <a:endParaRPr sz="1900"/>
          </a:p>
        </p:txBody>
      </p:sp>
      <p:sp>
        <p:nvSpPr>
          <p:cNvPr id="402" name="Google Shape;402;p24"/>
          <p:cNvSpPr txBox="1"/>
          <p:nvPr>
            <p:ph idx="5" type="title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24"/>
          <p:cNvSpPr txBox="1"/>
          <p:nvPr>
            <p:ph idx="9" type="body"/>
          </p:nvPr>
        </p:nvSpPr>
        <p:spPr>
          <a:xfrm>
            <a:off x="439650" y="4741374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Key Code Walkthrough</a:t>
            </a:r>
            <a:endParaRPr/>
          </a:p>
        </p:txBody>
      </p:sp>
      <p:sp>
        <p:nvSpPr>
          <p:cNvPr id="404" name="Google Shape;404;p24"/>
          <p:cNvSpPr txBox="1"/>
          <p:nvPr>
            <p:ph idx="13" type="body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Pro Tips &amp; </a:t>
            </a:r>
            <a:r>
              <a:rPr lang="en">
                <a:solidFill>
                  <a:schemeClr val="accent2"/>
                </a:solidFill>
              </a:rPr>
              <a:t>Submission</a:t>
            </a:r>
            <a:endParaRPr/>
          </a:p>
        </p:txBody>
      </p:sp>
      <p:sp>
        <p:nvSpPr>
          <p:cNvPr id="405" name="Google Shape;405;p24"/>
          <p:cNvSpPr txBox="1"/>
          <p:nvPr>
            <p:ph idx="5" type="title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6" name="Google Shape;406;p24"/>
          <p:cNvSpPr txBox="1"/>
          <p:nvPr>
            <p:ph idx="5" type="title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7" name="Google Shape;407;p24"/>
          <p:cNvSpPr txBox="1"/>
          <p:nvPr>
            <p:ph idx="5" type="title"/>
          </p:nvPr>
        </p:nvSpPr>
        <p:spPr>
          <a:xfrm>
            <a:off x="18070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04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8" name="Google Shape;408;p24"/>
          <p:cNvSpPr txBox="1"/>
          <p:nvPr>
            <p:ph idx="5" type="title"/>
          </p:nvPr>
        </p:nvSpPr>
        <p:spPr>
          <a:xfrm>
            <a:off x="5693275" y="4180200"/>
            <a:ext cx="21669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9" name="Google Shape;409;p24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5"/>
          <p:cNvSpPr txBox="1"/>
          <p:nvPr>
            <p:ph idx="1" type="body"/>
          </p:nvPr>
        </p:nvSpPr>
        <p:spPr>
          <a:xfrm>
            <a:off x="1653300" y="4052850"/>
            <a:ext cx="8894400" cy="10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>
                <a:solidFill>
                  <a:schemeClr val="accent1"/>
                </a:solidFill>
              </a:rPr>
              <a:t>&lt;p&gt;</a:t>
            </a:r>
            <a:r>
              <a:rPr lang="en" sz="2100">
                <a:solidFill>
                  <a:schemeClr val="accent3"/>
                </a:solidFill>
              </a:rPr>
              <a:t> </a:t>
            </a:r>
            <a:r>
              <a:rPr lang="en"/>
              <a:t>Build a text-based game with choice, randomness, win/lose, and replay</a:t>
            </a:r>
            <a:r>
              <a:rPr lang="en"/>
              <a:t> </a:t>
            </a:r>
            <a:r>
              <a:rPr lang="en" sz="2100">
                <a:solidFill>
                  <a:schemeClr val="accent1"/>
                </a:solidFill>
              </a:rPr>
              <a:t>&lt;/p&gt;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15" name="Google Shape;415;p25"/>
          <p:cNvSpPr txBox="1"/>
          <p:nvPr>
            <p:ph type="title"/>
          </p:nvPr>
        </p:nvSpPr>
        <p:spPr>
          <a:xfrm>
            <a:off x="2478200" y="1854000"/>
            <a:ext cx="7345500" cy="157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Project Overview </a:t>
            </a:r>
            <a:endParaRPr sz="5600"/>
          </a:p>
        </p:txBody>
      </p:sp>
      <p:sp>
        <p:nvSpPr>
          <p:cNvPr id="416" name="Google Shape;416;p25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6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22" name="Google Shape;422;p26" title="f9ece84ccc1398b54a7e78fd5528b2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675" y="1415050"/>
            <a:ext cx="5195654" cy="29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7"/>
          <p:cNvSpPr txBox="1"/>
          <p:nvPr>
            <p:ph type="title"/>
          </p:nvPr>
        </p:nvSpPr>
        <p:spPr>
          <a:xfrm>
            <a:off x="1613875" y="1017575"/>
            <a:ext cx="9706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9D4B4"/>
                </a:solidFill>
              </a:rPr>
              <a:t>Project Requirements &amp; </a:t>
            </a:r>
            <a:r>
              <a:rPr lang="en" sz="4300">
                <a:solidFill>
                  <a:schemeClr val="accent1"/>
                </a:solidFill>
              </a:rPr>
              <a:t>Rubric</a:t>
            </a:r>
            <a:r>
              <a:rPr lang="en">
                <a:solidFill>
                  <a:srgbClr val="B9D4B4"/>
                </a:solidFill>
              </a:rPr>
              <a:t>  </a:t>
            </a:r>
            <a:br>
              <a:rPr lang="en">
                <a:solidFill>
                  <a:srgbClr val="B9D4B4"/>
                </a:solidFill>
              </a:rPr>
            </a:br>
            <a:endParaRPr>
              <a:solidFill>
                <a:srgbClr val="B9D4B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7"/>
          <p:cNvSpPr txBox="1"/>
          <p:nvPr>
            <p:ph idx="4294967295" type="body"/>
          </p:nvPr>
        </p:nvSpPr>
        <p:spPr>
          <a:xfrm>
            <a:off x="1450300" y="2304000"/>
            <a:ext cx="5617800" cy="359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Print narrative &amp; choices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Validate inputs (only accept 1/2)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 randomness for enemies.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Organize code into functions.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Follow PEP8 style (pycodestyle)</a:t>
            </a:r>
            <a:endParaRPr sz="1700"/>
          </a:p>
          <a:p>
            <a:pPr indent="0" lvl="0" marL="45720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"/>
          <p:cNvSpPr txBox="1"/>
          <p:nvPr/>
        </p:nvSpPr>
        <p:spPr>
          <a:xfrm>
            <a:off x="8712650" y="1781075"/>
            <a:ext cx="1668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✅ / ❌</a:t>
            </a: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8"/>
          <p:cNvSpPr txBox="1"/>
          <p:nvPr>
            <p:ph type="title"/>
          </p:nvPr>
        </p:nvSpPr>
        <p:spPr>
          <a:xfrm>
            <a:off x="351725" y="121102"/>
            <a:ext cx="11360700" cy="867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Game Flow &amp; </a:t>
            </a:r>
            <a:r>
              <a:rPr lang="en" sz="4600">
                <a:solidFill>
                  <a:schemeClr val="accent1"/>
                </a:solidFill>
              </a:rPr>
              <a:t>Flowchart</a:t>
            </a:r>
            <a:endParaRPr sz="4600">
              <a:solidFill>
                <a:schemeClr val="accent1"/>
              </a:solidFill>
            </a:endParaRPr>
          </a:p>
        </p:txBody>
      </p:sp>
      <p:pic>
        <p:nvPicPr>
          <p:cNvPr id="436" name="Google Shape;436;p28" title="Flowchart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00" y="988100"/>
            <a:ext cx="11360701" cy="5795301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28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9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Code Walkthrough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1892275" y="1455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4" name="Google Shape;4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7400" y="2708200"/>
            <a:ext cx="4404000" cy="23487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942975" rotWithShape="0" algn="bl" dir="16320000" dist="333375">
              <a:srgbClr val="16242F">
                <a:alpha val="84000"/>
              </a:srgbClr>
            </a:outerShdw>
          </a:effectLst>
        </p:spPr>
      </p:pic>
      <p:pic>
        <p:nvPicPr>
          <p:cNvPr id="445" name="Google Shape;4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8100" y="2186325"/>
            <a:ext cx="3946200" cy="145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46" name="Google Shape;44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9225" y="4178171"/>
            <a:ext cx="4404000" cy="117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47" name="Google Shape;447;p29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/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Input Validation       </a:t>
            </a:r>
            <a:r>
              <a:rPr lang="en">
                <a:solidFill>
                  <a:srgbClr val="FFBC3E"/>
                </a:solidFill>
              </a:rPr>
              <a:t>&amp;</a:t>
            </a:r>
            <a:r>
              <a:rPr lang="en"/>
              <a:t>       Randomness</a:t>
            </a:r>
            <a:endParaRPr sz="6000">
              <a:solidFill>
                <a:schemeClr val="accent1"/>
              </a:solidFill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1892275" y="1455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4" name="Google Shape;454;p30"/>
          <p:cNvPicPr preferRelativeResize="0"/>
          <p:nvPr/>
        </p:nvPicPr>
        <p:blipFill rotWithShape="1">
          <a:blip r:embed="rId3">
            <a:alphaModFix/>
          </a:blip>
          <a:srcRect b="0" l="2104" r="0" t="0"/>
          <a:stretch/>
        </p:blipFill>
        <p:spPr>
          <a:xfrm>
            <a:off x="1239325" y="1965000"/>
            <a:ext cx="4305900" cy="2017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55" name="Google Shape;455;p30"/>
          <p:cNvPicPr preferRelativeResize="0"/>
          <p:nvPr/>
        </p:nvPicPr>
        <p:blipFill rotWithShape="1">
          <a:blip r:embed="rId4">
            <a:alphaModFix/>
          </a:blip>
          <a:srcRect b="0" l="4365" r="721" t="0"/>
          <a:stretch/>
        </p:blipFill>
        <p:spPr>
          <a:xfrm>
            <a:off x="6410125" y="2875500"/>
            <a:ext cx="4772700" cy="1107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456" name="Google Shape;45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625" y="4251575"/>
            <a:ext cx="4383600" cy="1733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57" name="Google Shape;457;p30"/>
          <p:cNvSpPr/>
          <p:nvPr/>
        </p:nvSpPr>
        <p:spPr>
          <a:xfrm>
            <a:off x="0" y="5374500"/>
            <a:ext cx="307800" cy="14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6242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