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e796a30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3e796a30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0353b1346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0353b1346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e796a30d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e796a30d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e796a30d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e796a30d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e796a30d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e796a30d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0353b1346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0353b1346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0353b1346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0353b1346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0353b1346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0353b1346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0353b1346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0353b1346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e796a30d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e796a30d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e796a30d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e796a30d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jetbrains.com/idea/" TargetMode="External"/><Relationship Id="rId4" Type="http://schemas.openxmlformats.org/officeDocument/2006/relationships/image" Target="../media/image2.png"/><Relationship Id="rId9"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81550" y="814475"/>
            <a:ext cx="4358400" cy="915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id" sz="3600">
                <a:latin typeface="Maven Pro"/>
                <a:ea typeface="Maven Pro"/>
                <a:cs typeface="Maven Pro"/>
                <a:sym typeface="Maven Pro"/>
              </a:rPr>
              <a:t>MINI PROJECT</a:t>
            </a:r>
            <a:endParaRPr b="1" sz="3600">
              <a:latin typeface="Maven Pro"/>
              <a:ea typeface="Maven Pro"/>
              <a:cs typeface="Maven Pro"/>
              <a:sym typeface="Maven Pro"/>
            </a:endParaRPr>
          </a:p>
          <a:p>
            <a:pPr indent="0" lvl="0" marL="0" rtl="0" algn="l">
              <a:spcBef>
                <a:spcPts val="0"/>
              </a:spcBef>
              <a:spcAft>
                <a:spcPts val="0"/>
              </a:spcAft>
              <a:buNone/>
            </a:pPr>
            <a:r>
              <a:rPr lang="id" sz="1600">
                <a:latin typeface="Nunito"/>
                <a:ea typeface="Nunito"/>
                <a:cs typeface="Nunito"/>
                <a:sym typeface="Nunito"/>
              </a:rPr>
              <a:t>Be a Top Search Quality Engineer</a:t>
            </a:r>
            <a:endParaRPr/>
          </a:p>
        </p:txBody>
      </p:sp>
      <p:sp>
        <p:nvSpPr>
          <p:cNvPr id="86" name="Google Shape;86;p13"/>
          <p:cNvSpPr txBox="1"/>
          <p:nvPr>
            <p:ph idx="1" type="subTitle"/>
          </p:nvPr>
        </p:nvSpPr>
        <p:spPr>
          <a:xfrm>
            <a:off x="2852574" y="3105750"/>
            <a:ext cx="42966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id"/>
              <a:t>QE-D</a:t>
            </a:r>
            <a:r>
              <a:rPr lang="id"/>
              <a:t> - Basma Ronanta Barus</a:t>
            </a:r>
            <a:endParaRPr/>
          </a:p>
        </p:txBody>
      </p:sp>
      <p:pic>
        <p:nvPicPr>
          <p:cNvPr id="87" name="Google Shape;87;p13"/>
          <p:cNvPicPr preferRelativeResize="0"/>
          <p:nvPr/>
        </p:nvPicPr>
        <p:blipFill>
          <a:blip r:embed="rId3">
            <a:alphaModFix/>
          </a:blip>
          <a:stretch>
            <a:fillRect/>
          </a:stretch>
        </p:blipFill>
        <p:spPr>
          <a:xfrm>
            <a:off x="7149186" y="191025"/>
            <a:ext cx="872572" cy="526200"/>
          </a:xfrm>
          <a:prstGeom prst="rect">
            <a:avLst/>
          </a:prstGeom>
          <a:noFill/>
          <a:ln>
            <a:noFill/>
          </a:ln>
        </p:spPr>
      </p:pic>
      <p:pic>
        <p:nvPicPr>
          <p:cNvPr id="88" name="Google Shape;88;p13"/>
          <p:cNvPicPr preferRelativeResize="0"/>
          <p:nvPr/>
        </p:nvPicPr>
        <p:blipFill>
          <a:blip r:embed="rId4">
            <a:alphaModFix/>
          </a:blip>
          <a:stretch>
            <a:fillRect/>
          </a:stretch>
        </p:blipFill>
        <p:spPr>
          <a:xfrm>
            <a:off x="7971250" y="171713"/>
            <a:ext cx="1060280" cy="564824"/>
          </a:xfrm>
          <a:prstGeom prst="rect">
            <a:avLst/>
          </a:prstGeom>
          <a:noFill/>
          <a:ln>
            <a:noFill/>
          </a:ln>
        </p:spPr>
      </p:pic>
      <p:sp>
        <p:nvSpPr>
          <p:cNvPr id="89" name="Google Shape;89;p13"/>
          <p:cNvSpPr txBox="1"/>
          <p:nvPr/>
        </p:nvSpPr>
        <p:spPr>
          <a:xfrm>
            <a:off x="1673700" y="2629700"/>
            <a:ext cx="5796600" cy="5541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id" sz="3000">
                <a:solidFill>
                  <a:schemeClr val="lt1"/>
                </a:solidFill>
                <a:latin typeface="Nunito"/>
                <a:ea typeface="Nunito"/>
                <a:cs typeface="Nunito"/>
                <a:sym typeface="Nunito"/>
              </a:rPr>
              <a:t>Web UI - API - Mobile test</a:t>
            </a:r>
            <a:endParaRPr sz="30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Feature  yang diuji (Web)</a:t>
            </a:r>
            <a:endParaRPr/>
          </a:p>
        </p:txBody>
      </p:sp>
      <p:sp>
        <p:nvSpPr>
          <p:cNvPr id="171" name="Google Shape;171;p22"/>
          <p:cNvSpPr txBox="1"/>
          <p:nvPr>
            <p:ph idx="1" type="body"/>
          </p:nvPr>
        </p:nvSpPr>
        <p:spPr>
          <a:xfrm>
            <a:off x="363875" y="14281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 </a:t>
            </a:r>
            <a:r>
              <a:rPr lang="id"/>
              <a:t>Login</a:t>
            </a:r>
            <a:endParaRPr/>
          </a:p>
          <a:p>
            <a:pPr indent="0" lvl="0" marL="0" rtl="0" algn="l">
              <a:spcBef>
                <a:spcPts val="1200"/>
              </a:spcBef>
              <a:spcAft>
                <a:spcPts val="0"/>
              </a:spcAft>
              <a:buNone/>
            </a:pPr>
            <a:r>
              <a:rPr lang="id"/>
              <a:t>- Register</a:t>
            </a:r>
            <a:endParaRPr/>
          </a:p>
          <a:p>
            <a:pPr indent="0" lvl="0" marL="0" rtl="0" algn="l">
              <a:spcBef>
                <a:spcPts val="1200"/>
              </a:spcBef>
              <a:spcAft>
                <a:spcPts val="0"/>
              </a:spcAft>
              <a:buNone/>
            </a:pPr>
            <a:r>
              <a:rPr lang="id"/>
              <a:t>- Category</a:t>
            </a:r>
            <a:endParaRPr/>
          </a:p>
          <a:p>
            <a:pPr indent="0" lvl="0" marL="0" rtl="0" algn="l">
              <a:spcBef>
                <a:spcPts val="1200"/>
              </a:spcBef>
              <a:spcAft>
                <a:spcPts val="0"/>
              </a:spcAft>
              <a:buNone/>
            </a:pPr>
            <a:r>
              <a:rPr lang="id"/>
              <a:t>- Detail</a:t>
            </a:r>
            <a:endParaRPr/>
          </a:p>
          <a:p>
            <a:pPr indent="0" lvl="0" marL="0" rtl="0" algn="l">
              <a:spcBef>
                <a:spcPts val="1200"/>
              </a:spcBef>
              <a:spcAft>
                <a:spcPts val="0"/>
              </a:spcAft>
              <a:buNone/>
            </a:pPr>
            <a:r>
              <a:rPr lang="id"/>
              <a:t>- Transaction (Buy)</a:t>
            </a:r>
            <a:endParaRPr/>
          </a:p>
          <a:p>
            <a:pPr indent="0" lvl="0" marL="0" rtl="0" algn="l">
              <a:spcBef>
                <a:spcPts val="1200"/>
              </a:spcBef>
              <a:spcAft>
                <a:spcPts val="1200"/>
              </a:spcAft>
              <a:buNone/>
            </a:pPr>
            <a:r>
              <a:t/>
            </a:r>
            <a:endParaRPr/>
          </a:p>
        </p:txBody>
      </p:sp>
      <p:sp>
        <p:nvSpPr>
          <p:cNvPr id="172" name="Google Shape;172;p22"/>
          <p:cNvSpPr txBox="1"/>
          <p:nvPr/>
        </p:nvSpPr>
        <p:spPr>
          <a:xfrm>
            <a:off x="311700" y="970275"/>
            <a:ext cx="5501700" cy="3849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1200"/>
              </a:spcAft>
              <a:buNone/>
            </a:pPr>
            <a:r>
              <a:rPr lang="id" sz="1300">
                <a:solidFill>
                  <a:srgbClr val="424242"/>
                </a:solidFill>
                <a:latin typeface="Nunito"/>
                <a:ea typeface="Nunito"/>
                <a:cs typeface="Nunito"/>
                <a:sym typeface="Nunito"/>
              </a:rPr>
              <a:t>Test plan pada tampilan web https://alta-shop.vercel.app/ :</a:t>
            </a:r>
            <a:endParaRPr/>
          </a:p>
        </p:txBody>
      </p:sp>
      <p:pic>
        <p:nvPicPr>
          <p:cNvPr id="173" name="Google Shape;173;p22"/>
          <p:cNvPicPr preferRelativeResize="0"/>
          <p:nvPr/>
        </p:nvPicPr>
        <p:blipFill>
          <a:blip r:embed="rId3">
            <a:alphaModFix/>
          </a:blip>
          <a:stretch>
            <a:fillRect/>
          </a:stretch>
        </p:blipFill>
        <p:spPr>
          <a:xfrm>
            <a:off x="6985436" y="191025"/>
            <a:ext cx="872572" cy="526200"/>
          </a:xfrm>
          <a:prstGeom prst="rect">
            <a:avLst/>
          </a:prstGeom>
          <a:noFill/>
          <a:ln>
            <a:noFill/>
          </a:ln>
        </p:spPr>
      </p:pic>
      <p:pic>
        <p:nvPicPr>
          <p:cNvPr id="174" name="Google Shape;174;p22"/>
          <p:cNvPicPr preferRelativeResize="0"/>
          <p:nvPr/>
        </p:nvPicPr>
        <p:blipFill>
          <a:blip r:embed="rId4">
            <a:alphaModFix/>
          </a:blip>
          <a:stretch>
            <a:fillRect/>
          </a:stretch>
        </p:blipFill>
        <p:spPr>
          <a:xfrm>
            <a:off x="7971250" y="171713"/>
            <a:ext cx="1060280" cy="5648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nvSpPr>
        <p:spPr>
          <a:xfrm>
            <a:off x="754675" y="2005350"/>
            <a:ext cx="6949200" cy="1132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id" sz="2400">
                <a:solidFill>
                  <a:schemeClr val="lt1"/>
                </a:solidFill>
                <a:latin typeface="Nunito"/>
                <a:ea typeface="Nunito"/>
                <a:cs typeface="Nunito"/>
                <a:sym typeface="Nunito"/>
              </a:rPr>
              <a:t>“ Terima kasih</a:t>
            </a:r>
            <a:endParaRPr i="1" sz="2400">
              <a:solidFill>
                <a:schemeClr val="lt1"/>
              </a:solidFill>
              <a:latin typeface="Nunito"/>
              <a:ea typeface="Nunito"/>
              <a:cs typeface="Nunito"/>
              <a:sym typeface="Nunito"/>
            </a:endParaRPr>
          </a:p>
          <a:p>
            <a:pPr indent="0" lvl="0" marL="0" rtl="0" algn="ctr">
              <a:lnSpc>
                <a:spcPct val="115000"/>
              </a:lnSpc>
              <a:spcBef>
                <a:spcPts val="1200"/>
              </a:spcBef>
              <a:spcAft>
                <a:spcPts val="1200"/>
              </a:spcAft>
              <a:buNone/>
            </a:pPr>
            <a:r>
              <a:rPr i="1" lang="id" sz="2400">
                <a:solidFill>
                  <a:schemeClr val="lt1"/>
                </a:solidFill>
                <a:latin typeface="Nunito"/>
                <a:ea typeface="Nunito"/>
                <a:cs typeface="Nunito"/>
                <a:sym typeface="Nunito"/>
              </a:rPr>
              <a:t> Mohon maaf apabila ada salah kata”</a:t>
            </a:r>
            <a:endParaRPr i="1" sz="240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Latar Belakang Pembuatan Project</a:t>
            </a:r>
            <a:endParaRPr/>
          </a:p>
        </p:txBody>
      </p:sp>
      <p:pic>
        <p:nvPicPr>
          <p:cNvPr id="95" name="Google Shape;95;p14"/>
          <p:cNvPicPr preferRelativeResize="0"/>
          <p:nvPr/>
        </p:nvPicPr>
        <p:blipFill>
          <a:blip r:embed="rId3">
            <a:alphaModFix/>
          </a:blip>
          <a:stretch>
            <a:fillRect/>
          </a:stretch>
        </p:blipFill>
        <p:spPr>
          <a:xfrm>
            <a:off x="6985436" y="191025"/>
            <a:ext cx="872572" cy="526200"/>
          </a:xfrm>
          <a:prstGeom prst="rect">
            <a:avLst/>
          </a:prstGeom>
          <a:noFill/>
          <a:ln>
            <a:noFill/>
          </a:ln>
        </p:spPr>
      </p:pic>
      <p:pic>
        <p:nvPicPr>
          <p:cNvPr id="96" name="Google Shape;96;p14"/>
          <p:cNvPicPr preferRelativeResize="0"/>
          <p:nvPr/>
        </p:nvPicPr>
        <p:blipFill>
          <a:blip r:embed="rId4">
            <a:alphaModFix/>
          </a:blip>
          <a:stretch>
            <a:fillRect/>
          </a:stretch>
        </p:blipFill>
        <p:spPr>
          <a:xfrm>
            <a:off x="7971250" y="171713"/>
            <a:ext cx="1060280" cy="564824"/>
          </a:xfrm>
          <a:prstGeom prst="rect">
            <a:avLst/>
          </a:prstGeom>
          <a:noFill/>
          <a:ln>
            <a:noFill/>
          </a:ln>
        </p:spPr>
      </p:pic>
      <p:sp>
        <p:nvSpPr>
          <p:cNvPr id="97" name="Google Shape;97;p14"/>
          <p:cNvSpPr txBox="1"/>
          <p:nvPr/>
        </p:nvSpPr>
        <p:spPr>
          <a:xfrm>
            <a:off x="311700" y="1464100"/>
            <a:ext cx="68442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id" sz="1800">
                <a:latin typeface="Roboto"/>
                <a:ea typeface="Roboto"/>
                <a:cs typeface="Roboto"/>
                <a:sym typeface="Roboto"/>
              </a:rPr>
              <a:t>Menguji ulang apa yang sudah dipelajari sebelumnya</a:t>
            </a:r>
            <a:endParaRPr/>
          </a:p>
        </p:txBody>
      </p:sp>
      <p:sp>
        <p:nvSpPr>
          <p:cNvPr id="98" name="Google Shape;98;p14"/>
          <p:cNvSpPr txBox="1"/>
          <p:nvPr/>
        </p:nvSpPr>
        <p:spPr>
          <a:xfrm>
            <a:off x="767900" y="331555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id" sz="1800">
                <a:latin typeface="Roboto"/>
                <a:ea typeface="Roboto"/>
                <a:cs typeface="Roboto"/>
                <a:sym typeface="Roboto"/>
              </a:rPr>
              <a:t>Meningkatkan Skill</a:t>
            </a:r>
            <a:endParaRPr/>
          </a:p>
        </p:txBody>
      </p:sp>
      <p:sp>
        <p:nvSpPr>
          <p:cNvPr id="99" name="Google Shape;99;p14"/>
          <p:cNvSpPr txBox="1"/>
          <p:nvPr/>
        </p:nvSpPr>
        <p:spPr>
          <a:xfrm>
            <a:off x="830500" y="2383975"/>
            <a:ext cx="4201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id" sz="1800">
                <a:latin typeface="Roboto"/>
                <a:ea typeface="Roboto"/>
                <a:cs typeface="Roboto"/>
                <a:sym typeface="Roboto"/>
              </a:rPr>
              <a:t>Belajar memanagement waktu</a:t>
            </a:r>
            <a:endParaRPr/>
          </a:p>
        </p:txBody>
      </p:sp>
      <p:sp>
        <p:nvSpPr>
          <p:cNvPr id="100" name="Google Shape;100;p14"/>
          <p:cNvSpPr txBox="1"/>
          <p:nvPr/>
        </p:nvSpPr>
        <p:spPr>
          <a:xfrm>
            <a:off x="311700" y="1140838"/>
            <a:ext cx="1322100" cy="110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id" sz="6000">
                <a:latin typeface="Roboto"/>
                <a:ea typeface="Roboto"/>
                <a:cs typeface="Roboto"/>
                <a:sym typeface="Roboto"/>
              </a:rPr>
              <a:t>1</a:t>
            </a:r>
            <a:endParaRPr sz="6000"/>
          </a:p>
        </p:txBody>
      </p:sp>
      <p:sp>
        <p:nvSpPr>
          <p:cNvPr id="101" name="Google Shape;101;p14"/>
          <p:cNvSpPr txBox="1"/>
          <p:nvPr/>
        </p:nvSpPr>
        <p:spPr>
          <a:xfrm>
            <a:off x="311700" y="2066575"/>
            <a:ext cx="1322100" cy="110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id" sz="6000">
                <a:latin typeface="Roboto"/>
                <a:ea typeface="Roboto"/>
                <a:cs typeface="Roboto"/>
                <a:sym typeface="Roboto"/>
              </a:rPr>
              <a:t>2</a:t>
            </a:r>
            <a:endParaRPr sz="6000"/>
          </a:p>
        </p:txBody>
      </p:sp>
      <p:sp>
        <p:nvSpPr>
          <p:cNvPr id="102" name="Google Shape;102;p14"/>
          <p:cNvSpPr txBox="1"/>
          <p:nvPr/>
        </p:nvSpPr>
        <p:spPr>
          <a:xfrm>
            <a:off x="311700" y="2980600"/>
            <a:ext cx="1322100" cy="110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id" sz="6000">
                <a:latin typeface="Roboto"/>
                <a:ea typeface="Roboto"/>
                <a:cs typeface="Roboto"/>
                <a:sym typeface="Roboto"/>
              </a:rPr>
              <a:t>3</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311700" y="1502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MVP</a:t>
            </a:r>
            <a:endParaRPr/>
          </a:p>
        </p:txBody>
      </p:sp>
      <p:pic>
        <p:nvPicPr>
          <p:cNvPr id="108" name="Google Shape;108;p15"/>
          <p:cNvPicPr preferRelativeResize="0"/>
          <p:nvPr/>
        </p:nvPicPr>
        <p:blipFill>
          <a:blip r:embed="rId3">
            <a:alphaModFix/>
          </a:blip>
          <a:stretch>
            <a:fillRect/>
          </a:stretch>
        </p:blipFill>
        <p:spPr>
          <a:xfrm>
            <a:off x="6985436" y="191025"/>
            <a:ext cx="872572" cy="526200"/>
          </a:xfrm>
          <a:prstGeom prst="rect">
            <a:avLst/>
          </a:prstGeom>
          <a:noFill/>
          <a:ln>
            <a:noFill/>
          </a:ln>
        </p:spPr>
      </p:pic>
      <p:pic>
        <p:nvPicPr>
          <p:cNvPr id="109" name="Google Shape;109;p15"/>
          <p:cNvPicPr preferRelativeResize="0"/>
          <p:nvPr/>
        </p:nvPicPr>
        <p:blipFill>
          <a:blip r:embed="rId4">
            <a:alphaModFix/>
          </a:blip>
          <a:stretch>
            <a:fillRect/>
          </a:stretch>
        </p:blipFill>
        <p:spPr>
          <a:xfrm>
            <a:off x="7971250" y="171713"/>
            <a:ext cx="1060280" cy="564824"/>
          </a:xfrm>
          <a:prstGeom prst="rect">
            <a:avLst/>
          </a:prstGeom>
          <a:noFill/>
          <a:ln>
            <a:noFill/>
          </a:ln>
        </p:spPr>
      </p:pic>
      <p:pic>
        <p:nvPicPr>
          <p:cNvPr id="110" name="Google Shape;110;p15"/>
          <p:cNvPicPr preferRelativeResize="0"/>
          <p:nvPr/>
        </p:nvPicPr>
        <p:blipFill rotWithShape="1">
          <a:blip r:embed="rId5">
            <a:alphaModFix/>
          </a:blip>
          <a:srcRect b="16896" l="29589" r="26826" t="27523"/>
          <a:stretch/>
        </p:blipFill>
        <p:spPr>
          <a:xfrm>
            <a:off x="1787400" y="758025"/>
            <a:ext cx="5341877" cy="383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Fungsi Melakukan Testing</a:t>
            </a:r>
            <a:endParaRPr/>
          </a:p>
        </p:txBody>
      </p:sp>
      <p:sp>
        <p:nvSpPr>
          <p:cNvPr id="116" name="Google Shape;116;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Fungsi melakukan testing untuk memastikan bahwa Web atau Aplikasi yang dibangun berfungsi dengan baik, memenuhi persyaratan, dan bebas dari kesalahan atau bug. </a:t>
            </a:r>
            <a:endParaRPr/>
          </a:p>
        </p:txBody>
      </p:sp>
      <p:pic>
        <p:nvPicPr>
          <p:cNvPr id="117" name="Google Shape;117;p16"/>
          <p:cNvPicPr preferRelativeResize="0"/>
          <p:nvPr/>
        </p:nvPicPr>
        <p:blipFill>
          <a:blip r:embed="rId3">
            <a:alphaModFix/>
          </a:blip>
          <a:stretch>
            <a:fillRect/>
          </a:stretch>
        </p:blipFill>
        <p:spPr>
          <a:xfrm>
            <a:off x="6985436" y="191025"/>
            <a:ext cx="872572" cy="526200"/>
          </a:xfrm>
          <a:prstGeom prst="rect">
            <a:avLst/>
          </a:prstGeom>
          <a:noFill/>
          <a:ln>
            <a:noFill/>
          </a:ln>
        </p:spPr>
      </p:pic>
      <p:pic>
        <p:nvPicPr>
          <p:cNvPr id="118" name="Google Shape;118;p16"/>
          <p:cNvPicPr preferRelativeResize="0"/>
          <p:nvPr/>
        </p:nvPicPr>
        <p:blipFill>
          <a:blip r:embed="rId4">
            <a:alphaModFix/>
          </a:blip>
          <a:stretch>
            <a:fillRect/>
          </a:stretch>
        </p:blipFill>
        <p:spPr>
          <a:xfrm>
            <a:off x="7971250" y="171713"/>
            <a:ext cx="1060280" cy="564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Pengertian API Testing</a:t>
            </a:r>
            <a:endParaRPr/>
          </a:p>
          <a:p>
            <a:pPr indent="0" lvl="0" marL="0" rtl="0" algn="ctr">
              <a:spcBef>
                <a:spcPts val="0"/>
              </a:spcBef>
              <a:spcAft>
                <a:spcPts val="0"/>
              </a:spcAft>
              <a:buNone/>
            </a:pPr>
            <a:r>
              <a:t/>
            </a:r>
            <a:endParaRPr/>
          </a:p>
        </p:txBody>
      </p:sp>
      <p:sp>
        <p:nvSpPr>
          <p:cNvPr id="124" name="Google Shape;124;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API merupakan singkatan dari Application Programming Interface. API adalah set instruksi dan protokol yang digunakan oleh perangkat lunak untuk berkomunikasi dengan perangkat lunak lainnya. API memungkinkan berbagai aplikasi dan sistem untuk saling berinteraksi dan bertukar data secara terstruktur.</a:t>
            </a:r>
            <a:endParaRPr/>
          </a:p>
        </p:txBody>
      </p:sp>
      <p:pic>
        <p:nvPicPr>
          <p:cNvPr id="125" name="Google Shape;125;p17"/>
          <p:cNvPicPr preferRelativeResize="0"/>
          <p:nvPr/>
        </p:nvPicPr>
        <p:blipFill>
          <a:blip r:embed="rId3">
            <a:alphaModFix/>
          </a:blip>
          <a:stretch>
            <a:fillRect/>
          </a:stretch>
        </p:blipFill>
        <p:spPr>
          <a:xfrm>
            <a:off x="6985436" y="191025"/>
            <a:ext cx="872572" cy="526200"/>
          </a:xfrm>
          <a:prstGeom prst="rect">
            <a:avLst/>
          </a:prstGeom>
          <a:noFill/>
          <a:ln>
            <a:noFill/>
          </a:ln>
        </p:spPr>
      </p:pic>
      <p:pic>
        <p:nvPicPr>
          <p:cNvPr id="126" name="Google Shape;126;p17"/>
          <p:cNvPicPr preferRelativeResize="0"/>
          <p:nvPr/>
        </p:nvPicPr>
        <p:blipFill>
          <a:blip r:embed="rId4">
            <a:alphaModFix/>
          </a:blip>
          <a:stretch>
            <a:fillRect/>
          </a:stretch>
        </p:blipFill>
        <p:spPr>
          <a:xfrm>
            <a:off x="7971250" y="171713"/>
            <a:ext cx="1060280" cy="5648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Pengertian Web Testing</a:t>
            </a:r>
            <a:endParaRPr/>
          </a:p>
        </p:txBody>
      </p:sp>
      <p:sp>
        <p:nvSpPr>
          <p:cNvPr id="132" name="Google Shape;132;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Web Testing adalah proses menguji aplikasi atau situs web untuk memastikan bahwa fungsionalitasnya berjalan dengan baik, performa yang baik, dan tampilan yang sesuai. Web Testing melibatkan pengujian berbagai aspek dari aplikasi web, termasuk pengujian fungsionalitas, pengujian kompatibilitas lintas browser, pengujian kinerja, pengujian keamanan, dan pengujian antarmuka pengguna.</a:t>
            </a:r>
            <a:endParaRPr/>
          </a:p>
        </p:txBody>
      </p:sp>
      <p:pic>
        <p:nvPicPr>
          <p:cNvPr id="133" name="Google Shape;133;p18"/>
          <p:cNvPicPr preferRelativeResize="0"/>
          <p:nvPr/>
        </p:nvPicPr>
        <p:blipFill>
          <a:blip r:embed="rId3">
            <a:alphaModFix/>
          </a:blip>
          <a:stretch>
            <a:fillRect/>
          </a:stretch>
        </p:blipFill>
        <p:spPr>
          <a:xfrm>
            <a:off x="6985436" y="191025"/>
            <a:ext cx="872572" cy="526200"/>
          </a:xfrm>
          <a:prstGeom prst="rect">
            <a:avLst/>
          </a:prstGeom>
          <a:noFill/>
          <a:ln>
            <a:noFill/>
          </a:ln>
        </p:spPr>
      </p:pic>
      <p:pic>
        <p:nvPicPr>
          <p:cNvPr id="134" name="Google Shape;134;p18"/>
          <p:cNvPicPr preferRelativeResize="0"/>
          <p:nvPr/>
        </p:nvPicPr>
        <p:blipFill>
          <a:blip r:embed="rId4">
            <a:alphaModFix/>
          </a:blip>
          <a:stretch>
            <a:fillRect/>
          </a:stretch>
        </p:blipFill>
        <p:spPr>
          <a:xfrm>
            <a:off x="7971250" y="171713"/>
            <a:ext cx="1060280" cy="564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Pengertian Mobile Testing</a:t>
            </a:r>
            <a:endParaRPr/>
          </a:p>
        </p:txBody>
      </p:sp>
      <p:sp>
        <p:nvSpPr>
          <p:cNvPr id="140" name="Google Shape;140;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Mobile Testing adalah proses menguji aplikasi mobile (untuk perangkat seluler seperti smartphone dan tablet) untuk memastikan bahwa aplikasi tersebut berjalan dengan baik di berbagai perangkat dan sistem operasi mobile. Mobile Testing melibatkan pengujian fungsionalitas, pengujian antarmuka pengguna, pengujian kompatibilitas perangkat, pengujian performa, dan pengujian keamanan.</a:t>
            </a:r>
            <a:endParaRPr/>
          </a:p>
        </p:txBody>
      </p:sp>
      <p:pic>
        <p:nvPicPr>
          <p:cNvPr id="141" name="Google Shape;141;p19"/>
          <p:cNvPicPr preferRelativeResize="0"/>
          <p:nvPr/>
        </p:nvPicPr>
        <p:blipFill>
          <a:blip r:embed="rId3">
            <a:alphaModFix/>
          </a:blip>
          <a:stretch>
            <a:fillRect/>
          </a:stretch>
        </p:blipFill>
        <p:spPr>
          <a:xfrm>
            <a:off x="6985436" y="191025"/>
            <a:ext cx="872572" cy="526200"/>
          </a:xfrm>
          <a:prstGeom prst="rect">
            <a:avLst/>
          </a:prstGeom>
          <a:noFill/>
          <a:ln>
            <a:noFill/>
          </a:ln>
        </p:spPr>
      </p:pic>
      <p:pic>
        <p:nvPicPr>
          <p:cNvPr id="142" name="Google Shape;142;p19"/>
          <p:cNvPicPr preferRelativeResize="0"/>
          <p:nvPr/>
        </p:nvPicPr>
        <p:blipFill>
          <a:blip r:embed="rId4">
            <a:alphaModFix/>
          </a:blip>
          <a:stretch>
            <a:fillRect/>
          </a:stretch>
        </p:blipFill>
        <p:spPr>
          <a:xfrm>
            <a:off x="7971250" y="171713"/>
            <a:ext cx="1060280" cy="564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885525" y="368250"/>
            <a:ext cx="6264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Tools yang digunakan</a:t>
            </a:r>
            <a:endParaRPr/>
          </a:p>
        </p:txBody>
      </p:sp>
      <p:sp>
        <p:nvSpPr>
          <p:cNvPr id="148" name="Google Shape;148;p20"/>
          <p:cNvSpPr txBox="1"/>
          <p:nvPr>
            <p:ph idx="1" type="body"/>
          </p:nvPr>
        </p:nvSpPr>
        <p:spPr>
          <a:xfrm>
            <a:off x="311700" y="1017800"/>
            <a:ext cx="4726200" cy="33390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id" sz="2000">
                <a:solidFill>
                  <a:srgbClr val="000000"/>
                </a:solidFill>
              </a:rPr>
              <a:t>-</a:t>
            </a:r>
            <a:r>
              <a:rPr lang="id" sz="2000">
                <a:solidFill>
                  <a:srgbClr val="000000"/>
                </a:solidFill>
              </a:rPr>
              <a:t>Github Desktop</a:t>
            </a:r>
            <a:br>
              <a:rPr lang="id" sz="2000">
                <a:solidFill>
                  <a:srgbClr val="000000"/>
                </a:solidFill>
              </a:rPr>
            </a:br>
            <a:r>
              <a:rPr lang="id" sz="2000">
                <a:solidFill>
                  <a:srgbClr val="000000"/>
                </a:solidFill>
              </a:rPr>
              <a:t>-Github</a:t>
            </a:r>
            <a:br>
              <a:rPr lang="id" sz="2000">
                <a:solidFill>
                  <a:srgbClr val="000000"/>
                </a:solidFill>
              </a:rPr>
            </a:br>
            <a:r>
              <a:rPr lang="id" sz="2000">
                <a:solidFill>
                  <a:srgbClr val="000000"/>
                </a:solidFill>
              </a:rPr>
              <a:t>-</a:t>
            </a:r>
            <a:r>
              <a:rPr lang="id" sz="2000">
                <a:solidFill>
                  <a:srgbClr val="000000"/>
                </a:solidFill>
                <a:uFill>
                  <a:noFill/>
                </a:uFill>
                <a:latin typeface="Arial"/>
                <a:ea typeface="Arial"/>
                <a:cs typeface="Arial"/>
                <a:sym typeface="Arial"/>
                <a:hlinkClick r:id="rId3">
                  <a:extLst>
                    <a:ext uri="{A12FA001-AC4F-418D-AE19-62706E023703}">
                      <ahyp:hlinkClr val="tx"/>
                    </a:ext>
                  </a:extLst>
                </a:hlinkClick>
              </a:rPr>
              <a:t>IntelliJ IDEA</a:t>
            </a:r>
            <a:br>
              <a:rPr lang="id" sz="2000">
                <a:solidFill>
                  <a:srgbClr val="000000"/>
                </a:solidFill>
                <a:latin typeface="Arial"/>
                <a:ea typeface="Arial"/>
                <a:cs typeface="Arial"/>
                <a:sym typeface="Arial"/>
              </a:rPr>
            </a:br>
            <a:r>
              <a:rPr lang="id" sz="2000">
                <a:solidFill>
                  <a:srgbClr val="000000"/>
                </a:solidFill>
                <a:latin typeface="Arial"/>
                <a:ea typeface="Arial"/>
                <a:cs typeface="Arial"/>
                <a:sym typeface="Arial"/>
              </a:rPr>
              <a:t>- Serenity BDD</a:t>
            </a:r>
            <a:br>
              <a:rPr lang="id" sz="2000">
                <a:solidFill>
                  <a:srgbClr val="000000"/>
                </a:solidFill>
                <a:latin typeface="Arial"/>
                <a:ea typeface="Arial"/>
                <a:cs typeface="Arial"/>
                <a:sym typeface="Arial"/>
              </a:rPr>
            </a:br>
            <a:r>
              <a:rPr lang="id" sz="2000">
                <a:solidFill>
                  <a:srgbClr val="000000"/>
                </a:solidFill>
                <a:latin typeface="Arial"/>
                <a:ea typeface="Arial"/>
                <a:cs typeface="Arial"/>
                <a:sym typeface="Arial"/>
              </a:rPr>
              <a:t> - Webdriver untuk run chromenya</a:t>
            </a:r>
            <a:br>
              <a:rPr lang="id" sz="2000">
                <a:solidFill>
                  <a:srgbClr val="000000"/>
                </a:solidFill>
                <a:latin typeface="Arial"/>
                <a:ea typeface="Arial"/>
                <a:cs typeface="Arial"/>
                <a:sym typeface="Arial"/>
              </a:rPr>
            </a:br>
            <a:r>
              <a:rPr lang="id" sz="2000">
                <a:solidFill>
                  <a:srgbClr val="000000"/>
                </a:solidFill>
                <a:latin typeface="Arial"/>
                <a:ea typeface="Arial"/>
                <a:cs typeface="Arial"/>
                <a:sym typeface="Arial"/>
              </a:rPr>
              <a:t>- POM Builder</a:t>
            </a:r>
            <a:endParaRPr sz="2000">
              <a:solidFill>
                <a:srgbClr val="000000"/>
              </a:solidFill>
              <a:latin typeface="Arial"/>
              <a:ea typeface="Arial"/>
              <a:cs typeface="Arial"/>
              <a:sym typeface="Arial"/>
            </a:endParaRPr>
          </a:p>
          <a:p>
            <a:pPr indent="0" lvl="0" marL="0" rtl="0" algn="l">
              <a:spcBef>
                <a:spcPts val="1200"/>
              </a:spcBef>
              <a:spcAft>
                <a:spcPts val="0"/>
              </a:spcAft>
              <a:buNone/>
            </a:pPr>
            <a:r>
              <a:rPr lang="id" sz="2000">
                <a:solidFill>
                  <a:srgbClr val="000000"/>
                </a:solidFill>
              </a:rPr>
              <a:t>-Postman</a:t>
            </a:r>
            <a:br>
              <a:rPr lang="id" sz="2000">
                <a:solidFill>
                  <a:srgbClr val="000000"/>
                </a:solidFill>
              </a:rPr>
            </a:br>
            <a:r>
              <a:rPr lang="id" sz="2000">
                <a:solidFill>
                  <a:srgbClr val="000000"/>
                </a:solidFill>
              </a:rPr>
              <a:t>-</a:t>
            </a:r>
            <a:r>
              <a:rPr lang="id" sz="2000">
                <a:solidFill>
                  <a:srgbClr val="000000"/>
                </a:solidFill>
              </a:rPr>
              <a:t>dll</a:t>
            </a:r>
            <a:endParaRPr sz="2000">
              <a:solidFill>
                <a:srgbClr val="000000"/>
              </a:solidFill>
            </a:endParaRPr>
          </a:p>
          <a:p>
            <a:pPr indent="0" lvl="0" marL="457200" rtl="0" algn="l">
              <a:spcBef>
                <a:spcPts val="1200"/>
              </a:spcBef>
              <a:spcAft>
                <a:spcPts val="1200"/>
              </a:spcAft>
              <a:buNone/>
            </a:pPr>
            <a:r>
              <a:t/>
            </a:r>
            <a:endParaRPr sz="2000">
              <a:solidFill>
                <a:srgbClr val="000000"/>
              </a:solidFill>
            </a:endParaRPr>
          </a:p>
        </p:txBody>
      </p:sp>
      <p:pic>
        <p:nvPicPr>
          <p:cNvPr id="149" name="Google Shape;149;p20"/>
          <p:cNvPicPr preferRelativeResize="0"/>
          <p:nvPr/>
        </p:nvPicPr>
        <p:blipFill>
          <a:blip r:embed="rId4">
            <a:alphaModFix/>
          </a:blip>
          <a:stretch>
            <a:fillRect/>
          </a:stretch>
        </p:blipFill>
        <p:spPr>
          <a:xfrm>
            <a:off x="5038037" y="305450"/>
            <a:ext cx="1104750" cy="1104750"/>
          </a:xfrm>
          <a:prstGeom prst="rect">
            <a:avLst/>
          </a:prstGeom>
          <a:noFill/>
          <a:ln>
            <a:noFill/>
          </a:ln>
        </p:spPr>
      </p:pic>
      <p:pic>
        <p:nvPicPr>
          <p:cNvPr id="150" name="Google Shape;150;p20"/>
          <p:cNvPicPr preferRelativeResize="0"/>
          <p:nvPr/>
        </p:nvPicPr>
        <p:blipFill>
          <a:blip r:embed="rId5">
            <a:alphaModFix/>
          </a:blip>
          <a:stretch>
            <a:fillRect/>
          </a:stretch>
        </p:blipFill>
        <p:spPr>
          <a:xfrm>
            <a:off x="5658456" y="2674313"/>
            <a:ext cx="3085174" cy="936325"/>
          </a:xfrm>
          <a:prstGeom prst="rect">
            <a:avLst/>
          </a:prstGeom>
          <a:noFill/>
          <a:ln>
            <a:noFill/>
          </a:ln>
        </p:spPr>
      </p:pic>
      <p:pic>
        <p:nvPicPr>
          <p:cNvPr id="151" name="Google Shape;151;p20"/>
          <p:cNvPicPr preferRelativeResize="0"/>
          <p:nvPr/>
        </p:nvPicPr>
        <p:blipFill>
          <a:blip r:embed="rId6">
            <a:alphaModFix/>
          </a:blip>
          <a:stretch>
            <a:fillRect/>
          </a:stretch>
        </p:blipFill>
        <p:spPr>
          <a:xfrm>
            <a:off x="4710488" y="1621225"/>
            <a:ext cx="4033150" cy="842086"/>
          </a:xfrm>
          <a:prstGeom prst="rect">
            <a:avLst/>
          </a:prstGeom>
          <a:noFill/>
          <a:ln>
            <a:noFill/>
          </a:ln>
        </p:spPr>
      </p:pic>
      <p:pic>
        <p:nvPicPr>
          <p:cNvPr id="152" name="Google Shape;152;p20"/>
          <p:cNvPicPr preferRelativeResize="0"/>
          <p:nvPr/>
        </p:nvPicPr>
        <p:blipFill>
          <a:blip r:embed="rId7">
            <a:alphaModFix/>
          </a:blip>
          <a:stretch>
            <a:fillRect/>
          </a:stretch>
        </p:blipFill>
        <p:spPr>
          <a:xfrm>
            <a:off x="6985436" y="191025"/>
            <a:ext cx="872572" cy="526200"/>
          </a:xfrm>
          <a:prstGeom prst="rect">
            <a:avLst/>
          </a:prstGeom>
          <a:noFill/>
          <a:ln>
            <a:noFill/>
          </a:ln>
        </p:spPr>
      </p:pic>
      <p:pic>
        <p:nvPicPr>
          <p:cNvPr id="153" name="Google Shape;153;p20"/>
          <p:cNvPicPr preferRelativeResize="0"/>
          <p:nvPr/>
        </p:nvPicPr>
        <p:blipFill>
          <a:blip r:embed="rId8">
            <a:alphaModFix/>
          </a:blip>
          <a:stretch>
            <a:fillRect/>
          </a:stretch>
        </p:blipFill>
        <p:spPr>
          <a:xfrm>
            <a:off x="7971250" y="171713"/>
            <a:ext cx="1060280" cy="564824"/>
          </a:xfrm>
          <a:prstGeom prst="rect">
            <a:avLst/>
          </a:prstGeom>
          <a:noFill/>
          <a:ln>
            <a:noFill/>
          </a:ln>
        </p:spPr>
      </p:pic>
      <p:pic>
        <p:nvPicPr>
          <p:cNvPr id="154" name="Google Shape;154;p20"/>
          <p:cNvPicPr preferRelativeResize="0"/>
          <p:nvPr/>
        </p:nvPicPr>
        <p:blipFill>
          <a:blip r:embed="rId9">
            <a:alphaModFix/>
          </a:blip>
          <a:stretch>
            <a:fillRect/>
          </a:stretch>
        </p:blipFill>
        <p:spPr>
          <a:xfrm>
            <a:off x="5092550" y="3610638"/>
            <a:ext cx="3269023" cy="99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1042025" y="150225"/>
            <a:ext cx="57633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Feature yang diuji (API)</a:t>
            </a:r>
            <a:endParaRPr/>
          </a:p>
        </p:txBody>
      </p:sp>
      <p:sp>
        <p:nvSpPr>
          <p:cNvPr id="160" name="Google Shape;160;p21"/>
          <p:cNvSpPr txBox="1"/>
          <p:nvPr>
            <p:ph idx="1" type="body"/>
          </p:nvPr>
        </p:nvSpPr>
        <p:spPr>
          <a:xfrm>
            <a:off x="426475" y="1665175"/>
            <a:ext cx="2779800" cy="34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200">
                <a:solidFill>
                  <a:srgbClr val="000000"/>
                </a:solidFill>
              </a:rPr>
              <a:t>Authentication</a:t>
            </a:r>
            <a:endParaRPr sz="1200">
              <a:solidFill>
                <a:srgbClr val="000000"/>
              </a:solidFill>
            </a:endParaRPr>
          </a:p>
          <a:p>
            <a:pPr indent="0" lvl="0" marL="0" rtl="0" algn="l">
              <a:spcBef>
                <a:spcPts val="1200"/>
              </a:spcBef>
              <a:spcAft>
                <a:spcPts val="0"/>
              </a:spcAft>
              <a:buNone/>
            </a:pPr>
            <a:r>
              <a:rPr lang="id" sz="1200">
                <a:solidFill>
                  <a:srgbClr val="000000"/>
                </a:solidFill>
              </a:rPr>
              <a:t>-Register</a:t>
            </a:r>
            <a:endParaRPr sz="1200">
              <a:solidFill>
                <a:srgbClr val="000000"/>
              </a:solidFill>
            </a:endParaRPr>
          </a:p>
          <a:p>
            <a:pPr indent="0" lvl="0" marL="0" rtl="0" algn="l">
              <a:spcBef>
                <a:spcPts val="1200"/>
              </a:spcBef>
              <a:spcAft>
                <a:spcPts val="0"/>
              </a:spcAft>
              <a:buNone/>
            </a:pPr>
            <a:r>
              <a:rPr lang="id" sz="1200">
                <a:solidFill>
                  <a:srgbClr val="000000"/>
                </a:solidFill>
              </a:rPr>
              <a:t>-Login</a:t>
            </a:r>
            <a:endParaRPr sz="1200">
              <a:solidFill>
                <a:srgbClr val="000000"/>
              </a:solidFill>
            </a:endParaRPr>
          </a:p>
          <a:p>
            <a:pPr indent="0" lvl="0" marL="0" rtl="0" algn="l">
              <a:spcBef>
                <a:spcPts val="1200"/>
              </a:spcBef>
              <a:spcAft>
                <a:spcPts val="0"/>
              </a:spcAft>
              <a:buNone/>
            </a:pPr>
            <a:r>
              <a:rPr lang="id" sz="1200">
                <a:solidFill>
                  <a:srgbClr val="000000"/>
                </a:solidFill>
              </a:rPr>
              <a:t>-Get</a:t>
            </a:r>
            <a:endParaRPr sz="1200">
              <a:solidFill>
                <a:srgbClr val="000000"/>
              </a:solidFill>
            </a:endParaRPr>
          </a:p>
          <a:p>
            <a:pPr indent="0" lvl="0" marL="0" rtl="0" algn="l">
              <a:spcBef>
                <a:spcPts val="1200"/>
              </a:spcBef>
              <a:spcAft>
                <a:spcPts val="1200"/>
              </a:spcAft>
              <a:buNone/>
            </a:pPr>
            <a:r>
              <a:t/>
            </a:r>
            <a:endParaRPr sz="1200">
              <a:solidFill>
                <a:srgbClr val="000000"/>
              </a:solidFill>
            </a:endParaRPr>
          </a:p>
        </p:txBody>
      </p:sp>
      <p:pic>
        <p:nvPicPr>
          <p:cNvPr id="161" name="Google Shape;161;p21"/>
          <p:cNvPicPr preferRelativeResize="0"/>
          <p:nvPr/>
        </p:nvPicPr>
        <p:blipFill>
          <a:blip r:embed="rId3">
            <a:alphaModFix/>
          </a:blip>
          <a:stretch>
            <a:fillRect/>
          </a:stretch>
        </p:blipFill>
        <p:spPr>
          <a:xfrm>
            <a:off x="6985436" y="191025"/>
            <a:ext cx="872572" cy="526200"/>
          </a:xfrm>
          <a:prstGeom prst="rect">
            <a:avLst/>
          </a:prstGeom>
          <a:noFill/>
          <a:ln>
            <a:noFill/>
          </a:ln>
        </p:spPr>
      </p:pic>
      <p:pic>
        <p:nvPicPr>
          <p:cNvPr id="162" name="Google Shape;162;p21"/>
          <p:cNvPicPr preferRelativeResize="0"/>
          <p:nvPr/>
        </p:nvPicPr>
        <p:blipFill>
          <a:blip r:embed="rId4">
            <a:alphaModFix/>
          </a:blip>
          <a:stretch>
            <a:fillRect/>
          </a:stretch>
        </p:blipFill>
        <p:spPr>
          <a:xfrm>
            <a:off x="7971250" y="171713"/>
            <a:ext cx="1060280" cy="564824"/>
          </a:xfrm>
          <a:prstGeom prst="rect">
            <a:avLst/>
          </a:prstGeom>
          <a:noFill/>
          <a:ln>
            <a:noFill/>
          </a:ln>
        </p:spPr>
      </p:pic>
      <p:sp>
        <p:nvSpPr>
          <p:cNvPr id="163" name="Google Shape;163;p21"/>
          <p:cNvSpPr txBox="1"/>
          <p:nvPr/>
        </p:nvSpPr>
        <p:spPr>
          <a:xfrm>
            <a:off x="254150" y="1206025"/>
            <a:ext cx="7525800" cy="3849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1200"/>
              </a:spcAft>
              <a:buNone/>
            </a:pPr>
            <a:r>
              <a:rPr lang="id" sz="1300">
                <a:solidFill>
                  <a:srgbClr val="424242"/>
                </a:solidFill>
                <a:latin typeface="Nunito"/>
                <a:ea typeface="Nunito"/>
                <a:cs typeface="Nunito"/>
                <a:sym typeface="Nunito"/>
              </a:rPr>
              <a:t>Test plan pada API https://documenter.getpostman.com/view/5781191/2s8YmULKUi :</a:t>
            </a:r>
            <a:endParaRPr sz="1300">
              <a:solidFill>
                <a:srgbClr val="424242"/>
              </a:solidFill>
              <a:latin typeface="Nunito"/>
              <a:ea typeface="Nunito"/>
              <a:cs typeface="Nunito"/>
              <a:sym typeface="Nunito"/>
            </a:endParaRPr>
          </a:p>
        </p:txBody>
      </p:sp>
      <p:sp>
        <p:nvSpPr>
          <p:cNvPr id="164" name="Google Shape;164;p21"/>
          <p:cNvSpPr txBox="1"/>
          <p:nvPr/>
        </p:nvSpPr>
        <p:spPr>
          <a:xfrm>
            <a:off x="4779950" y="1800775"/>
            <a:ext cx="3000000" cy="18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d" sz="1200">
                <a:latin typeface="Roboto"/>
                <a:ea typeface="Roboto"/>
                <a:cs typeface="Roboto"/>
                <a:sym typeface="Roboto"/>
              </a:rPr>
              <a:t>Product Category </a:t>
            </a:r>
            <a:endParaRPr sz="1200">
              <a:latin typeface="Roboto"/>
              <a:ea typeface="Roboto"/>
              <a:cs typeface="Roboto"/>
              <a:sym typeface="Roboto"/>
            </a:endParaRPr>
          </a:p>
          <a:p>
            <a:pPr indent="0" lvl="0" marL="0" rtl="0" algn="l">
              <a:lnSpc>
                <a:spcPct val="115000"/>
              </a:lnSpc>
              <a:spcBef>
                <a:spcPts val="1200"/>
              </a:spcBef>
              <a:spcAft>
                <a:spcPts val="0"/>
              </a:spcAft>
              <a:buNone/>
            </a:pPr>
            <a:r>
              <a:rPr lang="id" sz="1200">
                <a:latin typeface="Roboto"/>
                <a:ea typeface="Roboto"/>
                <a:cs typeface="Roboto"/>
                <a:sym typeface="Roboto"/>
              </a:rPr>
              <a:t>-Create</a:t>
            </a:r>
            <a:endParaRPr sz="1200">
              <a:latin typeface="Roboto"/>
              <a:ea typeface="Roboto"/>
              <a:cs typeface="Roboto"/>
              <a:sym typeface="Roboto"/>
            </a:endParaRPr>
          </a:p>
          <a:p>
            <a:pPr indent="0" lvl="0" marL="0" rtl="0" algn="l">
              <a:lnSpc>
                <a:spcPct val="115000"/>
              </a:lnSpc>
              <a:spcBef>
                <a:spcPts val="1200"/>
              </a:spcBef>
              <a:spcAft>
                <a:spcPts val="0"/>
              </a:spcAft>
              <a:buNone/>
            </a:pPr>
            <a:r>
              <a:rPr lang="id" sz="1200">
                <a:latin typeface="Roboto"/>
                <a:ea typeface="Roboto"/>
                <a:cs typeface="Roboto"/>
                <a:sym typeface="Roboto"/>
              </a:rPr>
              <a:t>-Delete</a:t>
            </a:r>
            <a:endParaRPr sz="1200">
              <a:latin typeface="Roboto"/>
              <a:ea typeface="Roboto"/>
              <a:cs typeface="Roboto"/>
              <a:sym typeface="Roboto"/>
            </a:endParaRPr>
          </a:p>
          <a:p>
            <a:pPr indent="0" lvl="0" marL="0" rtl="0" algn="l">
              <a:lnSpc>
                <a:spcPct val="115000"/>
              </a:lnSpc>
              <a:spcBef>
                <a:spcPts val="1200"/>
              </a:spcBef>
              <a:spcAft>
                <a:spcPts val="0"/>
              </a:spcAft>
              <a:buNone/>
            </a:pPr>
            <a:r>
              <a:rPr lang="id" sz="1200">
                <a:latin typeface="Roboto"/>
                <a:ea typeface="Roboto"/>
                <a:cs typeface="Roboto"/>
                <a:sym typeface="Roboto"/>
              </a:rPr>
              <a:t>-Post</a:t>
            </a:r>
            <a:endParaRPr sz="1200">
              <a:latin typeface="Roboto"/>
              <a:ea typeface="Roboto"/>
              <a:cs typeface="Roboto"/>
              <a:sym typeface="Roboto"/>
            </a:endParaRPr>
          </a:p>
          <a:p>
            <a:pPr indent="0" lvl="0" marL="0" rtl="0" algn="l">
              <a:lnSpc>
                <a:spcPct val="115000"/>
              </a:lnSpc>
              <a:spcBef>
                <a:spcPts val="1200"/>
              </a:spcBef>
              <a:spcAft>
                <a:spcPts val="1200"/>
              </a:spcAft>
              <a:buNone/>
            </a:pPr>
            <a:r>
              <a:rPr lang="id" sz="1200">
                <a:latin typeface="Roboto"/>
                <a:ea typeface="Roboto"/>
                <a:cs typeface="Roboto"/>
                <a:sym typeface="Roboto"/>
              </a:rPr>
              <a:t>-Get</a:t>
            </a:r>
            <a:endParaRPr sz="1200">
              <a:latin typeface="Roboto"/>
              <a:ea typeface="Roboto"/>
              <a:cs typeface="Roboto"/>
              <a:sym typeface="Roboto"/>
            </a:endParaRPr>
          </a:p>
        </p:txBody>
      </p:sp>
      <p:sp>
        <p:nvSpPr>
          <p:cNvPr id="165" name="Google Shape;165;p21"/>
          <p:cNvSpPr txBox="1"/>
          <p:nvPr/>
        </p:nvSpPr>
        <p:spPr>
          <a:xfrm>
            <a:off x="2228550" y="1669800"/>
            <a:ext cx="3000000" cy="18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d" sz="1200">
                <a:latin typeface="Roboto"/>
                <a:ea typeface="Roboto"/>
                <a:cs typeface="Roboto"/>
                <a:sym typeface="Roboto"/>
              </a:rPr>
              <a:t>Product</a:t>
            </a:r>
            <a:endParaRPr sz="1200">
              <a:latin typeface="Roboto"/>
              <a:ea typeface="Roboto"/>
              <a:cs typeface="Roboto"/>
              <a:sym typeface="Roboto"/>
            </a:endParaRPr>
          </a:p>
          <a:p>
            <a:pPr indent="0" lvl="0" marL="0" rtl="0" algn="l">
              <a:lnSpc>
                <a:spcPct val="115000"/>
              </a:lnSpc>
              <a:spcBef>
                <a:spcPts val="1200"/>
              </a:spcBef>
              <a:spcAft>
                <a:spcPts val="0"/>
              </a:spcAft>
              <a:buNone/>
            </a:pPr>
            <a:r>
              <a:rPr lang="id" sz="1200">
                <a:latin typeface="Roboto"/>
                <a:ea typeface="Roboto"/>
                <a:cs typeface="Roboto"/>
                <a:sym typeface="Roboto"/>
              </a:rPr>
              <a:t>-Create</a:t>
            </a:r>
            <a:endParaRPr sz="1200">
              <a:latin typeface="Roboto"/>
              <a:ea typeface="Roboto"/>
              <a:cs typeface="Roboto"/>
              <a:sym typeface="Roboto"/>
            </a:endParaRPr>
          </a:p>
          <a:p>
            <a:pPr indent="0" lvl="0" marL="0" rtl="0" algn="l">
              <a:lnSpc>
                <a:spcPct val="115000"/>
              </a:lnSpc>
              <a:spcBef>
                <a:spcPts val="1200"/>
              </a:spcBef>
              <a:spcAft>
                <a:spcPts val="0"/>
              </a:spcAft>
              <a:buNone/>
            </a:pPr>
            <a:r>
              <a:rPr lang="id" sz="1200">
                <a:latin typeface="Roboto"/>
                <a:ea typeface="Roboto"/>
                <a:cs typeface="Roboto"/>
                <a:sym typeface="Roboto"/>
              </a:rPr>
              <a:t>-Delete</a:t>
            </a:r>
            <a:endParaRPr sz="1200">
              <a:latin typeface="Roboto"/>
              <a:ea typeface="Roboto"/>
              <a:cs typeface="Roboto"/>
              <a:sym typeface="Roboto"/>
            </a:endParaRPr>
          </a:p>
          <a:p>
            <a:pPr indent="0" lvl="0" marL="0" rtl="0" algn="l">
              <a:lnSpc>
                <a:spcPct val="115000"/>
              </a:lnSpc>
              <a:spcBef>
                <a:spcPts val="1200"/>
              </a:spcBef>
              <a:spcAft>
                <a:spcPts val="0"/>
              </a:spcAft>
              <a:buNone/>
            </a:pPr>
            <a:r>
              <a:rPr lang="id" sz="1200">
                <a:latin typeface="Roboto"/>
                <a:ea typeface="Roboto"/>
                <a:cs typeface="Roboto"/>
                <a:sym typeface="Roboto"/>
              </a:rPr>
              <a:t>-Post</a:t>
            </a:r>
            <a:endParaRPr sz="1200">
              <a:latin typeface="Roboto"/>
              <a:ea typeface="Roboto"/>
              <a:cs typeface="Roboto"/>
              <a:sym typeface="Roboto"/>
            </a:endParaRPr>
          </a:p>
          <a:p>
            <a:pPr indent="0" lvl="0" marL="0" rtl="0" algn="l">
              <a:lnSpc>
                <a:spcPct val="115000"/>
              </a:lnSpc>
              <a:spcBef>
                <a:spcPts val="1200"/>
              </a:spcBef>
              <a:spcAft>
                <a:spcPts val="1200"/>
              </a:spcAft>
              <a:buNone/>
            </a:pPr>
            <a:r>
              <a:rPr lang="id" sz="1200">
                <a:latin typeface="Roboto"/>
                <a:ea typeface="Roboto"/>
                <a:cs typeface="Roboto"/>
                <a:sym typeface="Roboto"/>
              </a:rPr>
              <a:t>-Get</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