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png"/>
  <Override PartName="/ppt/media/image16.jpg" ContentType="image/png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98" r:id="rId8"/>
    <p:sldId id="297" r:id="rId9"/>
    <p:sldId id="299" r:id="rId10"/>
    <p:sldId id="300" r:id="rId11"/>
    <p:sldId id="301" r:id="rId12"/>
    <p:sldId id="294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3CC"/>
    <a:srgbClr val="F7F7F7"/>
    <a:srgbClr val="FFFFFF"/>
    <a:srgbClr val="F8F6F5"/>
    <a:srgbClr val="00B050"/>
    <a:srgbClr val="C00000"/>
    <a:srgbClr val="446992"/>
    <a:srgbClr val="AEC2D8"/>
    <a:srgbClr val="98432A"/>
    <a:srgbClr val="D8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0899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20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microsoft.com/office/2007/relationships/hdphoto" Target="../media/hdphoto2.wdp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6.jp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B2B Warehouse and ETL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Arun Kumar Basnet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/>
          <a:srcRect l="29000" r="29000"/>
          <a:stretch/>
        </p:blipFill>
        <p:spPr>
          <a:xfrm>
            <a:off x="6812056" y="838985"/>
            <a:ext cx="4319344" cy="4912481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A611D-AE2D-1EA3-8BF6-D7241328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3" r="4622" b="36666"/>
          <a:stretch/>
        </p:blipFill>
        <p:spPr>
          <a:xfrm>
            <a:off x="10346094" y="6302875"/>
            <a:ext cx="1570612" cy="494023"/>
          </a:xfrm>
          <a:prstGeom prst="rect">
            <a:avLst/>
          </a:prstGeom>
        </p:spPr>
      </p:pic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/>
          <a:srcRect l="26436" t="7461" r="30345" b="19496"/>
          <a:stretch/>
        </p:blipFill>
        <p:spPr>
          <a:xfrm>
            <a:off x="391112" y="2477724"/>
            <a:ext cx="1496682" cy="1289304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l="1991" t="12441" r="-950" b="-7892"/>
          <a:stretch/>
        </p:blipFill>
        <p:spPr>
          <a:xfrm>
            <a:off x="2784444" y="2515474"/>
            <a:ext cx="1465840" cy="1289394"/>
          </a:xfrm>
          <a:solidFill>
            <a:srgbClr val="FFFFFF"/>
          </a:solidFill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/>
          <a:srcRect l="-26595" t="-20517" r="-31054" b="-18537"/>
          <a:stretch/>
        </p:blipFill>
        <p:spPr>
          <a:xfrm>
            <a:off x="3969829" y="3238749"/>
            <a:ext cx="1465840" cy="1289394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Arun Kumar Basnet</a:t>
            </a:r>
          </a:p>
          <a:p>
            <a:pPr lvl="0"/>
            <a:r>
              <a:rPr lang="en-US" dirty="0"/>
              <a:t>arunkr.basnet@gmail.com</a:t>
            </a:r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5"/>
          <a:srcRect l="-18279" t="-11842" r="-25156" b="-14060"/>
          <a:stretch/>
        </p:blipFill>
        <p:spPr>
          <a:xfrm>
            <a:off x="5133046" y="5268176"/>
            <a:ext cx="1465840" cy="1289394"/>
          </a:xfrm>
          <a:solidFill>
            <a:srgbClr val="FFFFFF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26C137-F3A2-3961-E0E9-5AEFB1A30A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333" r="4622" b="36666"/>
          <a:stretch/>
        </p:blipFill>
        <p:spPr>
          <a:xfrm>
            <a:off x="10434828" y="27943"/>
            <a:ext cx="1570612" cy="494023"/>
          </a:xfrm>
          <a:prstGeom prst="rect">
            <a:avLst/>
          </a:prstGeom>
        </p:spPr>
      </p:pic>
      <p:pic>
        <p:nvPicPr>
          <p:cNvPr id="9" name="图片占位符 15">
            <a:extLst>
              <a:ext uri="{FF2B5EF4-FFF2-40B4-BE49-F238E27FC236}">
                <a16:creationId xmlns:a16="http://schemas.microsoft.com/office/drawing/2014/main" id="{6F3D7320-F9B9-6E3B-2E8E-DA29E16CC9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99" b="89789" l="9231" r="94154">
                        <a14:foregroundMark x1="48308" y1="22887" x2="48308" y2="22887"/>
                        <a14:foregroundMark x1="48308" y1="8099" x2="48308" y2="8099"/>
                        <a14:foregroundMark x1="21231" y1="11972" x2="21231" y2="11972"/>
                        <a14:foregroundMark x1="29538" y1="9507" x2="29538" y2="9507"/>
                        <a14:foregroundMark x1="28923" y1="9859" x2="28923" y2="9859"/>
                        <a14:foregroundMark x1="29231" y1="9507" x2="29231" y2="9507"/>
                        <a14:foregroundMark x1="29846" y1="9507" x2="24923" y2="9507"/>
                        <a14:foregroundMark x1="34154" y1="23592" x2="34154" y2="23592"/>
                        <a14:foregroundMark x1="34154" y1="23592" x2="31692" y2="23239"/>
                        <a14:foregroundMark x1="36923" y1="23592" x2="31077" y2="22887"/>
                        <a14:foregroundMark x1="31077" y1="24296" x2="32615" y2="24296"/>
                        <a14:foregroundMark x1="32923" y1="23944" x2="28615" y2="22887"/>
                        <a14:foregroundMark x1="38462" y1="38732" x2="38462" y2="38732"/>
                        <a14:foregroundMark x1="34462" y1="38028" x2="44615" y2="38380"/>
                        <a14:foregroundMark x1="36308" y1="38028" x2="31077" y2="36972"/>
                        <a14:foregroundMark x1="66769" y1="29577" x2="66769" y2="29577"/>
                        <a14:foregroundMark x1="67077" y1="50704" x2="67077" y2="50704"/>
                        <a14:foregroundMark x1="67692" y1="73239" x2="67692" y2="73239"/>
                        <a14:foregroundMark x1="74154" y1="63028" x2="74154" y2="63028"/>
                        <a14:foregroundMark x1="73538" y1="39789" x2="73538" y2="39789"/>
                        <a14:foregroundMark x1="11385" y1="39789" x2="11385" y2="39789"/>
                        <a14:foregroundMark x1="37846" y1="46127" x2="37846" y2="46127"/>
                        <a14:foregroundMark x1="34462" y1="45775" x2="47692" y2="46831"/>
                        <a14:foregroundMark x1="47692" y1="46831" x2="47692" y2="46831"/>
                        <a14:foregroundMark x1="47385" y1="47183" x2="47385" y2="47183"/>
                        <a14:foregroundMark x1="48000" y1="47183" x2="46462" y2="46479"/>
                        <a14:foregroundMark x1="50937" y1="59507" x2="50462" y2="59507"/>
                        <a14:foregroundMark x1="53846" y1="59859" x2="53425" y2="59538"/>
                        <a14:foregroundMark x1="82462" y1="53521" x2="82462" y2="53521"/>
                        <a14:foregroundMark x1="88615" y1="67606" x2="88615" y2="67606"/>
                        <a14:foregroundMark x1="90154" y1="72887" x2="90462" y2="73592"/>
                        <a14:foregroundMark x1="94154" y1="73592" x2="88308" y2="71479"/>
                        <a14:foregroundMark x1="79077" y1="71127" x2="80615" y2="70070"/>
                        <a14:foregroundMark x1="81846" y1="86972" x2="82154" y2="81690"/>
                        <a14:backgroundMark x1="38871" y1="29851" x2="39805" y2="31811"/>
                        <a14:backgroundMark x1="32185" y1="15822" x2="32779" y2="17068"/>
                        <a14:backgroundMark x1="37831" y1="32087" x2="36641" y2="29919"/>
                        <a14:backgroundMark x1="49366" y1="53105" x2="46782" y2="48396"/>
                        <a14:backgroundMark x1="32507" y1="29584" x2="32865" y2="31494"/>
                        <a14:backgroundMark x1="86154" y1="54577" x2="86154" y2="54577"/>
                        <a14:backgroundMark x1="86462" y1="53521" x2="86462" y2="52817"/>
                        <a14:backgroundMark x1="86769" y1="53521" x2="85538" y2="55282"/>
                        <a14:backgroundMark x1="53846" y1="61972" x2="52308" y2="61972"/>
                        <a14:backgroundMark x1="52923" y1="58451" x2="50154" y2="57394"/>
                        <a14:backgroundMark x1="77846" y1="69014" x2="77846" y2="69014"/>
                      </a14:backgroundRemoval>
                    </a14:imgEffect>
                  </a14:imgLayer>
                </a14:imgProps>
              </a:ext>
            </a:extLst>
          </a:blip>
          <a:srcRect l="-17195" t="-14664" r="-16065" b="-18352"/>
          <a:stretch/>
        </p:blipFill>
        <p:spPr>
          <a:xfrm>
            <a:off x="2778234" y="523577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solidFill>
            <a:srgbClr val="DCD3CC"/>
          </a:solidFill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ETL Architecture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ETL Framework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0" y="6443673"/>
            <a:ext cx="4114800" cy="365125"/>
          </a:xfrm>
        </p:spPr>
        <p:txBody>
          <a:bodyPr/>
          <a:lstStyle/>
          <a:p>
            <a:r>
              <a:rPr lang="en-US" altLang="zh-CN" dirty="0"/>
              <a:t>B2B Warehouse and ETL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DF6950-4EDD-237A-EDA1-B35EA64ED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r="4622" b="36666"/>
          <a:stretch/>
        </p:blipFill>
        <p:spPr>
          <a:xfrm>
            <a:off x="91751" y="127966"/>
            <a:ext cx="1570612" cy="4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3435545"/>
            <a:ext cx="4920843" cy="25826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Database implementation with generated data for the B2B database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Weblog generated via any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Target DataMart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MT"/>
              </a:rPr>
              <a:t>ETL process to load DataMart from Source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0" y="6400482"/>
            <a:ext cx="4114800" cy="365125"/>
          </a:xfrm>
        </p:spPr>
        <p:txBody>
          <a:bodyPr/>
          <a:lstStyle/>
          <a:p>
            <a:r>
              <a:rPr lang="en-US" altLang="zh-CN" dirty="0"/>
              <a:t>B2B Warehouse and ETL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/>
          <a:srcRect l="26870" t="-474" r="13252" b="474"/>
          <a:stretch/>
        </p:blipFill>
        <p:spPr>
          <a:xfrm>
            <a:off x="5626736" y="331623"/>
            <a:ext cx="6281581" cy="5901025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3A64E-694C-BC2F-A874-87535B592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3" r="4622" b="36666"/>
          <a:stretch/>
        </p:blipFill>
        <p:spPr>
          <a:xfrm>
            <a:off x="91751" y="127966"/>
            <a:ext cx="1570612" cy="4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567E9B-2833-D317-E88A-88B1FD572CF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50705" y="2608561"/>
            <a:ext cx="2653545" cy="587964"/>
          </a:xfrm>
        </p:spPr>
        <p:txBody>
          <a:bodyPr/>
          <a:lstStyle/>
          <a:p>
            <a:r>
              <a:rPr lang="en-US" dirty="0"/>
              <a:t>Source Data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5461-9911-13BC-C134-6615AE4E0BB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5" y="3229479"/>
            <a:ext cx="2653545" cy="1727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SRC_BATCH_LOG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SRC_SCRIPTS_CONFIG</a:t>
            </a:r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DA67AC5-1362-4A91-8BAC-379858DA653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/>
          <a:srcRect t="-7177" r="-9522" b="-27344"/>
          <a:stretch/>
        </p:blipFill>
        <p:spPr>
          <a:xfrm>
            <a:off x="1726948" y="2332653"/>
            <a:ext cx="1930652" cy="232332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E15B798-FA0E-9AAB-DC91-B91D52A6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791" y="1131041"/>
            <a:ext cx="6599429" cy="1325563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8B5D83-6DF3-C1EF-B5A1-A162C275458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11506" y="2608561"/>
            <a:ext cx="2653545" cy="587964"/>
          </a:xfrm>
        </p:spPr>
        <p:txBody>
          <a:bodyPr/>
          <a:lstStyle/>
          <a:p>
            <a:r>
              <a:rPr lang="en-US" dirty="0"/>
              <a:t>Target Data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0474E-E556-6440-DBE9-592BA9D15AB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811506" y="3229479"/>
            <a:ext cx="2653545" cy="2051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DWH_PRODUCT_D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DWH_CUSTOMER_D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DWH_COMPANY_D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DWH_PRICE_F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DWH_ORDERS_F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DWH_WEB_LOG_DATA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DWH_TIME_DAY_D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DWH_BATCH_LOG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DWH_SCRIPTS_CONFIG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9BF693-E8E5-B20D-6988-33D77F93D0D4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4DD1D-7AF2-DD71-96DD-12EF53E0E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3" r="4622" b="36666"/>
          <a:stretch/>
        </p:blipFill>
        <p:spPr>
          <a:xfrm>
            <a:off x="91751" y="127966"/>
            <a:ext cx="1570612" cy="4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87A2-2BD4-44BF-9560-F1DADAAC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9769"/>
            <a:ext cx="10515600" cy="1115434"/>
          </a:xfrm>
        </p:spPr>
        <p:txBody>
          <a:bodyPr/>
          <a:lstStyle/>
          <a:p>
            <a:r>
              <a:rPr lang="en-US" dirty="0"/>
              <a:t>Source Data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5FA3E-D545-DB52-AE9C-BAD5BC952E9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0" y="6443106"/>
            <a:ext cx="4114800" cy="365125"/>
          </a:xfrm>
        </p:spPr>
        <p:txBody>
          <a:bodyPr/>
          <a:lstStyle/>
          <a:p>
            <a:r>
              <a:rPr lang="en-US" altLang="zh-CN" dirty="0"/>
              <a:t>B2B Warehouse and ETL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83A41-056E-DC63-2F28-912C1ACA872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604716" y="6446838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AC9AA0-F0D1-27CE-078D-F617EB632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r="4622" b="36666"/>
          <a:stretch/>
        </p:blipFill>
        <p:spPr>
          <a:xfrm>
            <a:off x="10605596" y="46037"/>
            <a:ext cx="1570612" cy="494023"/>
          </a:xfrm>
          <a:prstGeom prst="rect">
            <a:avLst/>
          </a:prstGeom>
        </p:spPr>
      </p:pic>
      <p:pic>
        <p:nvPicPr>
          <p:cNvPr id="10" name="Chart Placeholder 9">
            <a:extLst>
              <a:ext uri="{FF2B5EF4-FFF2-40B4-BE49-F238E27FC236}">
                <a16:creationId xmlns:a16="http://schemas.microsoft.com/office/drawing/2014/main" id="{6A305951-6A4D-DC5B-F3A9-E0B49D93C163}"/>
              </a:ext>
            </a:extLst>
          </p:cNvPr>
          <p:cNvPicPr>
            <a:picLocks noGrp="1" noChangeAspect="1"/>
          </p:cNvPicPr>
          <p:nvPr>
            <p:ph type="chart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9" y="907261"/>
            <a:ext cx="9862891" cy="55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87A2-2BD4-44BF-9560-F1DADAAC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9769"/>
            <a:ext cx="10515600" cy="1115434"/>
          </a:xfrm>
        </p:spPr>
        <p:txBody>
          <a:bodyPr/>
          <a:lstStyle/>
          <a:p>
            <a:r>
              <a:rPr lang="en-US" dirty="0"/>
              <a:t>Target Data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5FA3E-D545-DB52-AE9C-BAD5BC952E9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0" y="6443106"/>
            <a:ext cx="4114800" cy="365125"/>
          </a:xfrm>
        </p:spPr>
        <p:txBody>
          <a:bodyPr/>
          <a:lstStyle/>
          <a:p>
            <a:r>
              <a:rPr lang="en-US" altLang="zh-CN" dirty="0"/>
              <a:t>B2B Warehouse and ETL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83A41-056E-DC63-2F28-912C1ACA872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604716" y="6446838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19529-D46D-1A20-423B-7ECFE7294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r="4622" b="36666"/>
          <a:stretch/>
        </p:blipFill>
        <p:spPr>
          <a:xfrm>
            <a:off x="10492696" y="41670"/>
            <a:ext cx="1570612" cy="494023"/>
          </a:xfrm>
          <a:prstGeom prst="rect">
            <a:avLst/>
          </a:prstGeom>
        </p:spPr>
      </p:pic>
      <p:pic>
        <p:nvPicPr>
          <p:cNvPr id="11" name="Chart Placeholder 10">
            <a:extLst>
              <a:ext uri="{FF2B5EF4-FFF2-40B4-BE49-F238E27FC236}">
                <a16:creationId xmlns:a16="http://schemas.microsoft.com/office/drawing/2014/main" id="{07943373-F48B-FF65-365F-389836DDACC5}"/>
              </a:ext>
            </a:extLst>
          </p:cNvPr>
          <p:cNvPicPr>
            <a:picLocks noGrp="1" noChangeAspect="1"/>
          </p:cNvPicPr>
          <p:nvPr>
            <p:ph type="chart" sz="quarter" idx="2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8" y="992915"/>
            <a:ext cx="11929250" cy="51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6965B9C1-08E1-7BA0-A7CA-8E82B403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71" b="20671"/>
          <a:stretch/>
        </p:blipFill>
        <p:spPr>
          <a:xfrm>
            <a:off x="5755014" y="3704188"/>
            <a:ext cx="729710" cy="42802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A1AFE-E373-E063-4AEF-9ABC7BA5241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92502" y="1762137"/>
            <a:ext cx="1689630" cy="398249"/>
          </a:xfrm>
        </p:spPr>
        <p:txBody>
          <a:bodyPr/>
          <a:lstStyle/>
          <a:p>
            <a:r>
              <a:rPr lang="en-US" dirty="0"/>
              <a:t>Source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E5FE1-07C5-88F5-13FD-D3F6E925AE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16183" y="1672022"/>
            <a:ext cx="1468053" cy="420683"/>
          </a:xfrm>
        </p:spPr>
        <p:txBody>
          <a:bodyPr/>
          <a:lstStyle/>
          <a:p>
            <a:r>
              <a:rPr lang="en-US" dirty="0"/>
              <a:t>ETL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25E9C-7982-77B2-A511-5D43DA626C2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12587" y="1671306"/>
            <a:ext cx="1188186" cy="421399"/>
          </a:xfrm>
        </p:spPr>
        <p:txBody>
          <a:bodyPr/>
          <a:lstStyle/>
          <a:p>
            <a:r>
              <a:rPr lang="en-US" dirty="0"/>
              <a:t>DataMart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C28B98-DFCC-516E-FF66-5AA74887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602860"/>
            <a:ext cx="4560948" cy="655488"/>
          </a:xfrm>
        </p:spPr>
        <p:txBody>
          <a:bodyPr/>
          <a:lstStyle/>
          <a:p>
            <a:r>
              <a:rPr lang="en-US" dirty="0"/>
              <a:t>ETL Architecture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8468F36-C88A-9C15-E596-04816882283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 l="620" r="620"/>
          <a:stretch>
            <a:fillRect/>
          </a:stretch>
        </p:blipFill>
        <p:spPr>
          <a:xfrm>
            <a:off x="947390" y="1746855"/>
            <a:ext cx="745112" cy="830374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042FBEB-61B9-B328-3504-86039B502AA9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/>
          <a:srcRect l="4305" r="4305"/>
          <a:stretch>
            <a:fillRect/>
          </a:stretch>
        </p:blipFill>
        <p:spPr>
          <a:xfrm>
            <a:off x="4356763" y="1704250"/>
            <a:ext cx="745112" cy="786256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37E8EF68-98A9-7A0A-4340-A465BACBB8A4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/>
          <a:srcRect l="3777" r="3777"/>
          <a:stretch>
            <a:fillRect/>
          </a:stretch>
        </p:blipFill>
        <p:spPr>
          <a:xfrm>
            <a:off x="7440033" y="1684002"/>
            <a:ext cx="738584" cy="779367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CB1A445-8416-4A63-E6C1-453B24D58B2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2266B9-8516-FF1C-42A3-0E5D84ABBE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333" r="4622" b="36666"/>
          <a:stretch/>
        </p:blipFill>
        <p:spPr>
          <a:xfrm>
            <a:off x="10434828" y="27943"/>
            <a:ext cx="1570612" cy="494023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96ED73A-870F-224F-D28E-D806D89686C1}"/>
              </a:ext>
            </a:extLst>
          </p:cNvPr>
          <p:cNvGrpSpPr/>
          <p:nvPr/>
        </p:nvGrpSpPr>
        <p:grpSpPr>
          <a:xfrm>
            <a:off x="816548" y="1579523"/>
            <a:ext cx="11161420" cy="4524154"/>
            <a:chOff x="816548" y="1579523"/>
            <a:chExt cx="11161420" cy="4524154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825F6DEE-D0D5-5E0A-A3D2-A9210D46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671" b="20671"/>
            <a:stretch/>
          </p:blipFill>
          <p:spPr>
            <a:xfrm>
              <a:off x="5964203" y="3811610"/>
              <a:ext cx="677552" cy="39743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B9821F9-89A5-75B0-CAF5-248FEB2B3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671" b="20671"/>
            <a:stretch/>
          </p:blipFill>
          <p:spPr>
            <a:xfrm>
              <a:off x="11300416" y="4078919"/>
              <a:ext cx="677552" cy="39743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7455A03-E03E-18D7-B536-F3BDB4E9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671" b="20671"/>
            <a:stretch/>
          </p:blipFill>
          <p:spPr>
            <a:xfrm>
              <a:off x="8875116" y="3460359"/>
              <a:ext cx="985930" cy="57832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907C16A-7364-0773-1929-2BD4120AE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0671" b="20671"/>
            <a:stretch/>
          </p:blipFill>
          <p:spPr>
            <a:xfrm>
              <a:off x="2828985" y="2899932"/>
              <a:ext cx="985930" cy="578321"/>
            </a:xfrm>
            <a:prstGeom prst="rect">
              <a:avLst/>
            </a:prstGeom>
          </p:spPr>
        </p:pic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F3DC0AE-6C2B-5467-D8DF-5BAA95B9ADBF}"/>
                </a:ext>
              </a:extLst>
            </p:cNvPr>
            <p:cNvGrpSpPr/>
            <p:nvPr/>
          </p:nvGrpSpPr>
          <p:grpSpPr>
            <a:xfrm>
              <a:off x="1714709" y="4230740"/>
              <a:ext cx="2338721" cy="1753333"/>
              <a:chOff x="1714709" y="4230740"/>
              <a:chExt cx="2338721" cy="175333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F46D0E-8CB7-E591-AFE0-1C7791933F0E}"/>
                  </a:ext>
                </a:extLst>
              </p:cNvPr>
              <p:cNvSpPr/>
              <p:nvPr/>
            </p:nvSpPr>
            <p:spPr>
              <a:xfrm>
                <a:off x="1714709" y="4230740"/>
                <a:ext cx="2338721" cy="1753333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A7AA93-7171-8707-BB7A-9D877732590D}"/>
                  </a:ext>
                </a:extLst>
              </p:cNvPr>
              <p:cNvSpPr txBox="1"/>
              <p:nvPr/>
            </p:nvSpPr>
            <p:spPr>
              <a:xfrm>
                <a:off x="2162750" y="5456471"/>
                <a:ext cx="1372521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Web Log File</a:t>
                </a:r>
                <a:endParaRPr lang="en-US" sz="18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8CC6858-62C6-7C4E-747A-EAEB854BFA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2593" b="78704" l="17800" r="82100">
                            <a14:foregroundMark x1="24300" y1="12685" x2="25400" y2="43241"/>
                            <a14:foregroundMark x1="64300" y1="15185" x2="72900" y2="30185"/>
                            <a14:foregroundMark x1="74500" y1="32685" x2="74500" y2="39722"/>
                            <a14:foregroundMark x1="82100" y1="44722" x2="82100" y2="68241"/>
                            <a14:foregroundMark x1="17300" y1="43704" x2="17800" y2="69722"/>
                            <a14:foregroundMark x1="17800" y1="69722" x2="17800" y2="69722"/>
                            <a14:foregroundMark x1="23800" y1="71759" x2="24300" y2="78704"/>
                            <a14:foregroundMark x1="24900" y1="72685" x2="27000" y2="78704"/>
                            <a14:foregroundMark x1="24900" y1="71204" x2="62000" y2="77222"/>
                            <a14:foregroundMark x1="62000" y1="77222" x2="73500" y2="72222"/>
                            <a14:foregroundMark x1="75100" y1="41204" x2="65400" y2="15833"/>
                            <a14:foregroundMark x1="65400" y1="15833" x2="31200" y2="13704"/>
                            <a14:foregroundMark x1="31200" y1="13704" x2="24900" y2="44722"/>
                            <a14:backgroundMark x1="22325" y1="16908" x2="19500" y2="41019"/>
                            <a14:backgroundMark x1="19500" y1="41019" x2="19700" y2="15278"/>
                            <a14:backgroundMark x1="19700" y1="15278" x2="15700" y2="30185"/>
                            <a14:backgroundMark x1="76626" y1="37174" x2="77200" y2="38426"/>
                            <a14:backgroundMark x1="73333" y1="29990" x2="74568" y2="32685"/>
                            <a14:backgroundMark x1="65400" y1="12685" x2="66161" y2="14345"/>
                            <a14:backgroundMark x1="77200" y1="38426" x2="82200" y2="14537"/>
                            <a14:backgroundMark x1="82200" y1="14537" x2="68600" y2="13241"/>
                            <a14:backgroundMark x1="76700" y1="72222" x2="81000" y2="73241"/>
                          </a14:backgroundRemoval>
                        </a14:imgEffect>
                      </a14:imgLayer>
                    </a14:imgProps>
                  </a:ext>
                </a:extLst>
              </a:blip>
              <a:srcRect l="16475" t="12093" r="15989" b="17406"/>
              <a:stretch/>
            </p:blipFill>
            <p:spPr>
              <a:xfrm>
                <a:off x="2392903" y="4481442"/>
                <a:ext cx="853222" cy="963242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764CC8D-09BF-A34D-0AF1-FA03EDEB3689}"/>
                </a:ext>
              </a:extLst>
            </p:cNvPr>
            <p:cNvGrpSpPr/>
            <p:nvPr/>
          </p:nvGrpSpPr>
          <p:grpSpPr>
            <a:xfrm>
              <a:off x="1724179" y="2209269"/>
              <a:ext cx="2338721" cy="1753333"/>
              <a:chOff x="1724179" y="2209269"/>
              <a:chExt cx="2338721" cy="1753333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54042993-C335-46D1-8AB2-DF19F170D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8843" r="18843"/>
              <a:stretch/>
            </p:blipFill>
            <p:spPr>
              <a:xfrm>
                <a:off x="2451534" y="2459971"/>
                <a:ext cx="853222" cy="963242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9AF7C92-2ACF-0CB6-5ED9-E7A7B1AB65B4}"/>
                  </a:ext>
                </a:extLst>
              </p:cNvPr>
              <p:cNvSpPr/>
              <p:nvPr/>
            </p:nvSpPr>
            <p:spPr>
              <a:xfrm>
                <a:off x="1724179" y="2209269"/>
                <a:ext cx="2338721" cy="1753333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EB32CB-EDC1-0475-9A35-0FE62E03047C}"/>
                  </a:ext>
                </a:extLst>
              </p:cNvPr>
              <p:cNvSpPr txBox="1"/>
              <p:nvPr/>
            </p:nvSpPr>
            <p:spPr>
              <a:xfrm>
                <a:off x="1936952" y="3435000"/>
                <a:ext cx="1927123" cy="3077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B2B Web Database</a:t>
                </a:r>
                <a:endParaRPr lang="en-US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D6A7C5E-2F21-0670-2D23-EE366378E32F}"/>
                </a:ext>
              </a:extLst>
            </p:cNvPr>
            <p:cNvGrpSpPr/>
            <p:nvPr/>
          </p:nvGrpSpPr>
          <p:grpSpPr>
            <a:xfrm>
              <a:off x="5103077" y="3124383"/>
              <a:ext cx="1783731" cy="1374455"/>
              <a:chOff x="5103077" y="3124383"/>
              <a:chExt cx="1783731" cy="1374455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42A9F7A8-2A8A-CF34-F09E-7B5372D8A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298" r="7298"/>
              <a:stretch/>
            </p:blipFill>
            <p:spPr>
              <a:xfrm>
                <a:off x="5657827" y="3320911"/>
                <a:ext cx="650748" cy="755095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E55A77-C16D-3A36-AFD7-A99A15A7E096}"/>
                  </a:ext>
                </a:extLst>
              </p:cNvPr>
              <p:cNvSpPr/>
              <p:nvPr/>
            </p:nvSpPr>
            <p:spPr>
              <a:xfrm>
                <a:off x="5103077" y="3124383"/>
                <a:ext cx="1783731" cy="13744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CA9FDF-A5BE-CBAF-D79C-685084FF617F}"/>
                  </a:ext>
                </a:extLst>
              </p:cNvPr>
              <p:cNvSpPr txBox="1"/>
              <p:nvPr/>
            </p:nvSpPr>
            <p:spPr>
              <a:xfrm>
                <a:off x="5265358" y="4085246"/>
                <a:ext cx="1469807" cy="2412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File Server</a:t>
                </a:r>
                <a:endParaRPr lang="en-US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08482FC-8EAB-1D45-8CE8-E8A24456644C}"/>
                </a:ext>
              </a:extLst>
            </p:cNvPr>
            <p:cNvGrpSpPr/>
            <p:nvPr/>
          </p:nvGrpSpPr>
          <p:grpSpPr>
            <a:xfrm>
              <a:off x="7701008" y="2484512"/>
              <a:ext cx="2097287" cy="2054897"/>
              <a:chOff x="7701008" y="2484512"/>
              <a:chExt cx="2097287" cy="2054897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DC01136-67B9-275B-8AC8-DCC0402A47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8966" b="88966" l="11321" r="88889">
                            <a14:foregroundMark x1="16981" y1="45057" x2="23061" y2="41609"/>
                            <a14:foregroundMark x1="36897" y1="20460" x2="34172" y2="26207"/>
                            <a14:foregroundMark x1="61006" y1="16322" x2="61006" y2="22529"/>
                            <a14:foregroundMark x1="57442" y1="15862" x2="62893" y2="22529"/>
                            <a14:foregroundMark x1="78616" y1="39310" x2="84906" y2="44138"/>
                            <a14:foregroundMark x1="16771" y1="52414" x2="28302" y2="62759"/>
                            <a14:foregroundMark x1="18449" y1="59310" x2="17400" y2="60690"/>
                            <a14:foregroundMark x1="18868" y1="64138" x2="14256" y2="63908"/>
                            <a14:foregroundMark x1="11321" y1="59310" x2="12159" y2="77011"/>
                            <a14:foregroundMark x1="51782" y1="57241" x2="51782" y2="57241"/>
                            <a14:foregroundMark x1="38365" y1="51954" x2="38365" y2="70805"/>
                            <a14:foregroundMark x1="40671" y1="54713" x2="66457" y2="54943"/>
                            <a14:foregroundMark x1="58910" y1="55632" x2="61006" y2="74713"/>
                            <a14:foregroundMark x1="55556" y1="67586" x2="42558" y2="67816"/>
                            <a14:foregroundMark x1="88260" y1="53793" x2="88889" y2="80920"/>
                            <a14:foregroundMark x1="43606" y1="52184" x2="62055" y2="51264"/>
                            <a14:foregroundMark x1="84906" y1="55862" x2="84906" y2="55862"/>
                            <a14:foregroundMark x1="84906" y1="65287" x2="84906" y2="65287"/>
                            <a14:foregroundMark x1="84486" y1="74023" x2="84486" y2="74023"/>
                            <a14:foregroundMark x1="85115" y1="73563" x2="85115" y2="73563"/>
                            <a14:foregroundMark x1="50943" y1="59080" x2="50943" y2="59080"/>
                            <a14:foregroundMark x1="45912" y1="60460" x2="45912" y2="60460"/>
                            <a14:foregroundMark x1="47379" y1="63908" x2="47379" y2="63908"/>
                            <a14:foregroundMark x1="43606" y1="57931" x2="50943" y2="66897"/>
                            <a14:foregroundMark x1="53669" y1="62529" x2="55556" y2="67126"/>
                            <a14:foregroundMark x1="55975" y1="73333" x2="47589" y2="72414"/>
                            <a14:foregroundMark x1="56394" y1="70575" x2="48008" y2="71494"/>
                            <a14:foregroundMark x1="41719" y1="59310" x2="42138" y2="62069"/>
                            <a14:foregroundMark x1="17610" y1="55862" x2="18658" y2="60230"/>
                            <a14:foregroundMark x1="25786" y1="55172" x2="14885" y2="60690"/>
                            <a14:foregroundMark x1="22222" y1="62759" x2="22222" y2="62759"/>
                            <a14:foregroundMark x1="80084" y1="44138" x2="83229" y2="41379"/>
                            <a14:foregroundMark x1="59748" y1="17241" x2="58491" y2="22069"/>
                            <a14:foregroundMark x1="36688" y1="21379" x2="36268" y2="25747"/>
                            <a14:foregroundMark x1="20545" y1="41839" x2="20126" y2="44368"/>
                          </a14:backgroundRemoval>
                        </a14:imgEffect>
                      </a14:imgLayer>
                    </a14:imgProps>
                  </a:ext>
                </a:extLst>
              </a:blip>
              <a:srcRect l="7814" t="-13937" r="7421" b="-20"/>
              <a:stretch/>
            </p:blipFill>
            <p:spPr>
              <a:xfrm>
                <a:off x="8092196" y="2484512"/>
                <a:ext cx="1314909" cy="1651395"/>
              </a:xfrm>
              <a:prstGeom prst="rect">
                <a:avLst/>
              </a:prstGeom>
            </p:spPr>
          </p:pic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2B281D5-34DE-5F3F-AC2D-5DCA15D66FDE}"/>
                  </a:ext>
                </a:extLst>
              </p:cNvPr>
              <p:cNvSpPr/>
              <p:nvPr/>
            </p:nvSpPr>
            <p:spPr>
              <a:xfrm>
                <a:off x="7701008" y="2643528"/>
                <a:ext cx="2097287" cy="189588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DD9E19E-DF6B-009D-3155-ED5DBC6273F7}"/>
                  </a:ext>
                </a:extLst>
              </p:cNvPr>
              <p:cNvSpPr txBox="1"/>
              <p:nvPr/>
            </p:nvSpPr>
            <p:spPr>
              <a:xfrm>
                <a:off x="7912017" y="3955026"/>
                <a:ext cx="1728180" cy="3077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Data Mart</a:t>
                </a:r>
                <a:endParaRPr lang="en-US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674BA4D-DA31-67F7-84B7-31DB32644005}"/>
                </a:ext>
              </a:extLst>
            </p:cNvPr>
            <p:cNvGrpSpPr/>
            <p:nvPr/>
          </p:nvGrpSpPr>
          <p:grpSpPr>
            <a:xfrm>
              <a:off x="816548" y="1579523"/>
              <a:ext cx="9292344" cy="4524154"/>
              <a:chOff x="816548" y="1579523"/>
              <a:chExt cx="9292344" cy="45241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C5FBAEA-1C3B-E65F-DA25-65F913C7C377}"/>
                  </a:ext>
                </a:extLst>
              </p:cNvPr>
              <p:cNvSpPr/>
              <p:nvPr/>
            </p:nvSpPr>
            <p:spPr>
              <a:xfrm>
                <a:off x="875069" y="1671305"/>
                <a:ext cx="6564964" cy="443237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EE8154F-9DF0-9B5C-6133-B34895E0B2B9}"/>
                  </a:ext>
                </a:extLst>
              </p:cNvPr>
              <p:cNvSpPr/>
              <p:nvPr/>
            </p:nvSpPr>
            <p:spPr>
              <a:xfrm>
                <a:off x="4359262" y="1579523"/>
                <a:ext cx="5749630" cy="44323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10C4FD-EFFC-A987-95F8-904CDB89A9BB}"/>
                  </a:ext>
                </a:extLst>
              </p:cNvPr>
              <p:cNvSpPr txBox="1"/>
              <p:nvPr/>
            </p:nvSpPr>
            <p:spPr>
              <a:xfrm rot="16200000">
                <a:off x="194743" y="3175499"/>
                <a:ext cx="1612942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>
                    <a:solidFill>
                      <a:srgbClr val="C00000"/>
                    </a:solidFill>
                    <a:latin typeface="Posterama" panose="020B0504020200020000" pitchFamily="34" charset="0"/>
                    <a:ea typeface="微软雅黑"/>
                    <a:cs typeface="Posterama" panose="020B0504020200020000" pitchFamily="34" charset="0"/>
                  </a:rPr>
                  <a:t>EXTRACTION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8E2FF9C-D712-FFE6-EC40-2E00C1A4432B}"/>
                  </a:ext>
                </a:extLst>
              </p:cNvPr>
              <p:cNvSpPr txBox="1"/>
              <p:nvPr/>
            </p:nvSpPr>
            <p:spPr>
              <a:xfrm rot="16200000">
                <a:off x="9091409" y="2513511"/>
                <a:ext cx="1612942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>
                    <a:solidFill>
                      <a:srgbClr val="00B050"/>
                    </a:solidFill>
                    <a:latin typeface="Posterama" panose="020B0504020200020000" pitchFamily="34" charset="0"/>
                    <a:ea typeface="微软雅黑"/>
                    <a:cs typeface="Posterama" panose="020B0504020200020000" pitchFamily="34" charset="0"/>
                  </a:rPr>
                  <a:t>LOAD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1D8F25-3700-DFC4-124D-21861B01BDF5}"/>
                </a:ext>
              </a:extLst>
            </p:cNvPr>
            <p:cNvGrpSpPr/>
            <p:nvPr/>
          </p:nvGrpSpPr>
          <p:grpSpPr>
            <a:xfrm>
              <a:off x="10757350" y="3478253"/>
              <a:ext cx="1184043" cy="1329949"/>
              <a:chOff x="10757350" y="3478253"/>
              <a:chExt cx="1184043" cy="1329949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B3E6486-A676-CE7B-2F64-E3BA8741FD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9744" b="89776" l="2077" r="97764">
                            <a14:foregroundMark x1="2077" y1="11502" x2="97125" y2="87540"/>
                            <a14:foregroundMark x1="49521" y1="79073" x2="50639" y2="33866"/>
                            <a14:foregroundMark x1="50639" y1="33866" x2="97764" y2="29393"/>
                            <a14:foregroundMark x1="97764" y1="29393" x2="96166" y2="86741"/>
                            <a14:foregroundMark x1="58786" y1="77796" x2="52077" y2="50639"/>
                            <a14:foregroundMark x1="50958" y1="55751" x2="55272" y2="75559"/>
                            <a14:foregroundMark x1="60064" y1="73962" x2="81470" y2="77157"/>
                            <a14:foregroundMark x1="74920" y1="58466" x2="84984" y2="55751"/>
                            <a14:foregroundMark x1="64856" y1="48562" x2="74601" y2="65176"/>
                            <a14:foregroundMark x1="80511" y1="67412" x2="94569" y2="53834"/>
                            <a14:foregroundMark x1="56070" y1="44089" x2="55272" y2="32588"/>
                            <a14:foregroundMark x1="56869" y1="37540" x2="89297" y2="40575"/>
                            <a14:foregroundMark x1="60064" y1="43450" x2="90096" y2="44089"/>
                            <a14:foregroundMark x1="48403" y1="27796" x2="80511" y2="30192"/>
                            <a14:foregroundMark x1="48403" y1="60064" x2="5911" y2="61022"/>
                            <a14:foregroundMark x1="5911" y1="61022" x2="3994" y2="60543"/>
                            <a14:foregroundMark x1="43131" y1="53834" x2="11022" y2="52236"/>
                            <a14:foregroundMark x1="6070" y1="55112" x2="2875" y2="23642"/>
                            <a14:foregroundMark x1="11182" y1="31949" x2="17891" y2="36901"/>
                            <a14:foregroundMark x1="21885" y1="37380" x2="22204" y2="40096"/>
                            <a14:foregroundMark x1="14537" y1="40575" x2="15495" y2="44728"/>
                            <a14:foregroundMark x1="12300" y1="44409" x2="39617" y2="43930"/>
                            <a14:foregroundMark x1="26997" y1="42013" x2="27955" y2="33067"/>
                            <a14:foregroundMark x1="13099" y1="40256" x2="32428" y2="38019"/>
                            <a14:foregroundMark x1="33706" y1="49042" x2="19329" y2="47125"/>
                            <a14:foregroundMark x1="31949" y1="41693" x2="32428" y2="39457"/>
                            <a14:foregroundMark x1="15495" y1="17891" x2="39297" y2="20767"/>
                            <a14:foregroundMark x1="56709" y1="18371" x2="56070" y2="24760"/>
                            <a14:foregroundMark x1="62300" y1="20447" x2="62300" y2="25399"/>
                            <a14:foregroundMark x1="54473" y1="23003" x2="30032" y2="22684"/>
                            <a14:foregroundMark x1="55751" y1="27955" x2="40415" y2="28115"/>
                            <a14:foregroundMark x1="48083" y1="33387" x2="31629" y2="32109"/>
                          </a14:backgroundRemoval>
                        </a14:imgEffect>
                      </a14:imgLayer>
                    </a14:imgProps>
                  </a:ext>
                </a:extLst>
              </a:blip>
              <a:srcRect l="-1248" t="-21269" r="-10598" b="-19196"/>
              <a:stretch/>
            </p:blipFill>
            <p:spPr>
              <a:xfrm>
                <a:off x="10978199" y="3478253"/>
                <a:ext cx="742344" cy="1068799"/>
              </a:xfrm>
              <a:prstGeom prst="rect">
                <a:avLst/>
              </a:prstGeom>
            </p:spPr>
          </p:pic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11664BA-2828-22A1-3614-F46FA8DA6CBE}"/>
                  </a:ext>
                </a:extLst>
              </p:cNvPr>
              <p:cNvSpPr/>
              <p:nvPr/>
            </p:nvSpPr>
            <p:spPr>
              <a:xfrm>
                <a:off x="10757350" y="3581170"/>
                <a:ext cx="1184043" cy="122703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39986B-1EED-CF43-06CE-85C8E32C6272}"/>
                  </a:ext>
                </a:extLst>
              </p:cNvPr>
              <p:cNvSpPr txBox="1"/>
              <p:nvPr/>
            </p:nvSpPr>
            <p:spPr>
              <a:xfrm>
                <a:off x="10876477" y="4429984"/>
                <a:ext cx="975660" cy="3077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4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Reports</a:t>
                </a:r>
                <a:endParaRPr lang="en-US" sz="24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1D7A2D0-2172-08EC-7A5E-5B7F6D1001CB}"/>
              </a:ext>
            </a:extLst>
          </p:cNvPr>
          <p:cNvCxnSpPr>
            <a:stCxn id="40" idx="3"/>
            <a:endCxn id="56" idx="1"/>
          </p:cNvCxnSpPr>
          <p:nvPr/>
        </p:nvCxnSpPr>
        <p:spPr>
          <a:xfrm>
            <a:off x="4062900" y="3085936"/>
            <a:ext cx="1040177" cy="725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1425547-B922-0817-BC22-E1426A8CDA6D}"/>
              </a:ext>
            </a:extLst>
          </p:cNvPr>
          <p:cNvCxnSpPr>
            <a:cxnSpLocks/>
            <a:stCxn id="26" idx="3"/>
            <a:endCxn id="56" idx="1"/>
          </p:cNvCxnSpPr>
          <p:nvPr/>
        </p:nvCxnSpPr>
        <p:spPr>
          <a:xfrm flipV="1">
            <a:off x="4053430" y="3811611"/>
            <a:ext cx="1049647" cy="1295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177EDE2-0C51-4F0F-70F5-6826552D8CF7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886808" y="3478253"/>
            <a:ext cx="808256" cy="33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4CB99EB-B37B-DDE2-65B2-D227A25AB284}"/>
              </a:ext>
            </a:extLst>
          </p:cNvPr>
          <p:cNvCxnSpPr>
            <a:stCxn id="62" idx="3"/>
            <a:endCxn id="70" idx="1"/>
          </p:cNvCxnSpPr>
          <p:nvPr/>
        </p:nvCxnSpPr>
        <p:spPr>
          <a:xfrm>
            <a:off x="9798295" y="3591469"/>
            <a:ext cx="959055" cy="603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C56EBD00-36D1-04D6-BA8D-58B652FCBD52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7298" r="7298"/>
          <a:stretch/>
        </p:blipFill>
        <p:spPr>
          <a:xfrm>
            <a:off x="6960512" y="3434813"/>
            <a:ext cx="471036" cy="69985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30FC8276-F89C-44C2-75E4-7AA589792B2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7298" r="7298"/>
          <a:stretch/>
        </p:blipFill>
        <p:spPr>
          <a:xfrm>
            <a:off x="4414671" y="3380751"/>
            <a:ext cx="471036" cy="69985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37054761-FC4F-AC68-C98A-516AF38124BB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F8F6F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30384" y="4864509"/>
            <a:ext cx="1719495" cy="1065085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E15C06F-4814-F1B5-8FA6-8F3FEA00D502}"/>
              </a:ext>
            </a:extLst>
          </p:cNvPr>
          <p:cNvCxnSpPr>
            <a:stCxn id="63" idx="2"/>
          </p:cNvCxnSpPr>
          <p:nvPr/>
        </p:nvCxnSpPr>
        <p:spPr>
          <a:xfrm flipH="1">
            <a:off x="7948993" y="4262803"/>
            <a:ext cx="827114" cy="624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DADAB1C-F8D0-37C9-ACDA-EC95E457842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776107" y="4262803"/>
            <a:ext cx="837144" cy="601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ooter Placeholder 3">
            <a:extLst>
              <a:ext uri="{FF2B5EF4-FFF2-40B4-BE49-F238E27FC236}">
                <a16:creationId xmlns:a16="http://schemas.microsoft.com/office/drawing/2014/main" id="{29C4466C-DA63-0BB5-48F9-678F7382C614}"/>
              </a:ext>
            </a:extLst>
          </p:cNvPr>
          <p:cNvSpPr txBox="1">
            <a:spLocks/>
          </p:cNvSpPr>
          <p:nvPr/>
        </p:nvSpPr>
        <p:spPr>
          <a:xfrm>
            <a:off x="0" y="64431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B2B Warehouse and ETL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38F1-509F-8975-4E2D-826C9A8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00" y="681047"/>
            <a:ext cx="5117162" cy="1325563"/>
          </a:xfrm>
        </p:spPr>
        <p:txBody>
          <a:bodyPr/>
          <a:lstStyle/>
          <a:p>
            <a:r>
              <a:rPr lang="en-US" dirty="0"/>
              <a:t>ETL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F8725-141E-387E-1837-7C72D647596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1717773"/>
            <a:ext cx="6439866" cy="4500147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bin</a:t>
            </a:r>
            <a:r>
              <a:rPr lang="en-US" dirty="0"/>
              <a:t>: Directory for load and extraction python scripts.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\</a:t>
            </a:r>
            <a:r>
              <a:rPr lang="en-US" b="1" dirty="0"/>
              <a:t>extraction</a:t>
            </a:r>
            <a:r>
              <a:rPr lang="en-US" dirty="0"/>
              <a:t>: Contains all the extraction scripts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\</a:t>
            </a:r>
            <a:r>
              <a:rPr lang="en-US" b="1" dirty="0"/>
              <a:t>load</a:t>
            </a:r>
            <a:r>
              <a:rPr lang="en-US" dirty="0"/>
              <a:t>: Contains all the load scripts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ddl</a:t>
            </a:r>
            <a:r>
              <a:rPr lang="en-US" dirty="0"/>
              <a:t>: Directory for the DDL used for Database objects.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Documentation</a:t>
            </a:r>
            <a:r>
              <a:rPr lang="en-US" dirty="0"/>
              <a:t>: Directory for the project documents </a:t>
            </a:r>
            <a:r>
              <a:rPr lang="en-US" dirty="0" err="1"/>
              <a:t>i.e</a:t>
            </a:r>
            <a:r>
              <a:rPr lang="en-US" dirty="0"/>
              <a:t> Power Point for Project Demo and Technical Design Document.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lib</a:t>
            </a:r>
            <a:r>
              <a:rPr lang="en-US" dirty="0"/>
              <a:t>: Library Directory for the ETL framework. It contains the scripts for all the framework modules. (which will be discussed later)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logs</a:t>
            </a:r>
            <a:r>
              <a:rPr lang="en-US" dirty="0"/>
              <a:t>: Directory for the batch log for latest run.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others: </a:t>
            </a:r>
            <a:r>
              <a:rPr lang="en-US" dirty="0"/>
              <a:t>Directory to load all the log file except for the current batch execution log</a:t>
            </a:r>
          </a:p>
          <a:p>
            <a:pPr marL="971550" lvl="1" indent="-285750">
              <a:spcBef>
                <a:spcPts val="0"/>
              </a:spcBef>
            </a:pPr>
            <a:r>
              <a:rPr lang="en-US" b="1" dirty="0" err="1"/>
              <a:t>Batch_log_archive</a:t>
            </a:r>
            <a:r>
              <a:rPr lang="en-US" b="1" dirty="0"/>
              <a:t>: </a:t>
            </a:r>
            <a:r>
              <a:rPr lang="en-US" dirty="0"/>
              <a:t>Directory to store logs from previous batch executions.</a:t>
            </a:r>
          </a:p>
          <a:p>
            <a:pPr marL="971550" lvl="1" indent="-285750">
              <a:spcBef>
                <a:spcPts val="0"/>
              </a:spcBef>
            </a:pPr>
            <a:r>
              <a:rPr lang="en-US" b="1" dirty="0" err="1"/>
              <a:t>log_inbound</a:t>
            </a:r>
            <a:r>
              <a:rPr lang="en-US" b="1" dirty="0"/>
              <a:t>: </a:t>
            </a:r>
            <a:r>
              <a:rPr lang="en-US" dirty="0"/>
              <a:t>Inbound directory of the weblog file for the batch</a:t>
            </a:r>
          </a:p>
          <a:p>
            <a:pPr marL="971550" lvl="1" indent="-285750">
              <a:spcBef>
                <a:spcPts val="0"/>
              </a:spcBef>
            </a:pPr>
            <a:r>
              <a:rPr lang="en-US" b="1" dirty="0" err="1"/>
              <a:t>Web_log_archive</a:t>
            </a:r>
            <a:r>
              <a:rPr lang="en-US" b="1" dirty="0"/>
              <a:t>: </a:t>
            </a:r>
            <a:r>
              <a:rPr lang="en-US" dirty="0"/>
              <a:t>Directory for the past log files processed by batch</a:t>
            </a:r>
            <a:endParaRPr lang="en-US" b="1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sql</a:t>
            </a:r>
            <a:r>
              <a:rPr lang="en-US" dirty="0"/>
              <a:t>: Contains the </a:t>
            </a:r>
            <a:r>
              <a:rPr lang="en-US" dirty="0" err="1"/>
              <a:t>sql</a:t>
            </a:r>
            <a:r>
              <a:rPr lang="en-US" dirty="0"/>
              <a:t> files used to perform initial seed on the various tables and setup the Database.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config.json</a:t>
            </a:r>
            <a:r>
              <a:rPr lang="en-US" dirty="0"/>
              <a:t>: file with all the credentials and environment/project variables.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config.file.bak</a:t>
            </a:r>
            <a:r>
              <a:rPr lang="en-US" dirty="0"/>
              <a:t>: backup/template of </a:t>
            </a:r>
            <a:r>
              <a:rPr lang="en-US" dirty="0" err="1"/>
              <a:t>config.json</a:t>
            </a:r>
            <a:r>
              <a:rPr lang="en-US" dirty="0"/>
              <a:t> file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requirement.txt</a:t>
            </a:r>
            <a:r>
              <a:rPr lang="en-US" dirty="0"/>
              <a:t>: Project Requirement file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D31E-37F6-653B-CC66-F8796D89C66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960E3-6B3B-737B-4902-85C504D4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r="4622" b="36666"/>
          <a:stretch/>
        </p:blipFill>
        <p:spPr>
          <a:xfrm>
            <a:off x="0" y="122451"/>
            <a:ext cx="1570612" cy="494023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474144B-98C5-048A-E8E6-340A18377960}"/>
              </a:ext>
            </a:extLst>
          </p:cNvPr>
          <p:cNvSpPr txBox="1">
            <a:spLocks/>
          </p:cNvSpPr>
          <p:nvPr/>
        </p:nvSpPr>
        <p:spPr>
          <a:xfrm>
            <a:off x="0" y="64431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B2B Warehouse and ETL</a:t>
            </a:r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EB7A786-6239-591A-9B87-730D49428485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/>
          <a:srcRect t="311" b="-602"/>
          <a:stretch/>
        </p:blipFill>
        <p:spPr>
          <a:xfrm>
            <a:off x="7040614" y="251423"/>
            <a:ext cx="3050655" cy="63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20420-644C-4E8C-79B8-4BC847F14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r="4622" b="36666"/>
          <a:stretch/>
        </p:blipFill>
        <p:spPr>
          <a:xfrm>
            <a:off x="10434828" y="27943"/>
            <a:ext cx="1570612" cy="494023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045830C-2275-7481-D2E8-251808994A04}"/>
              </a:ext>
            </a:extLst>
          </p:cNvPr>
          <p:cNvSpPr txBox="1">
            <a:spLocks/>
          </p:cNvSpPr>
          <p:nvPr/>
        </p:nvSpPr>
        <p:spPr>
          <a:xfrm>
            <a:off x="0" y="64431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B2B Warehouse and ETL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4" id="{EE556241-7310-4B71-A48C-44A655A2F01F}" vid="{93D8CDD4-71B2-43D7-97CF-6069CD1ECA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20A41D-348F-456E-87D5-E1602C908E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80A8E9-6195-435C-AB4C-4106A7440B4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ADC96B-5B85-4A31-8A11-35EE697489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986</TotalTime>
  <Words>404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</vt:lpstr>
      <vt:lpstr>Abadi</vt:lpstr>
      <vt:lpstr>Arial</vt:lpstr>
      <vt:lpstr>ArialMT</vt:lpstr>
      <vt:lpstr>Calibri</vt:lpstr>
      <vt:lpstr>Posterama</vt:lpstr>
      <vt:lpstr>Posterama Text Black</vt:lpstr>
      <vt:lpstr>Posterama Text SemiBold</vt:lpstr>
      <vt:lpstr>Segoe UI Historic</vt:lpstr>
      <vt:lpstr>Office 主题​​</vt:lpstr>
      <vt:lpstr>B2B Warehouse and ETL</vt:lpstr>
      <vt:lpstr>Agenda</vt:lpstr>
      <vt:lpstr>Requirement</vt:lpstr>
      <vt:lpstr>Data Model</vt:lpstr>
      <vt:lpstr>Source Data Model</vt:lpstr>
      <vt:lpstr>Target Data Model</vt:lpstr>
      <vt:lpstr>ETL Architecture</vt:lpstr>
      <vt:lpstr>ETL Framework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Warehouse and ETL</dc:title>
  <dc:creator>Arun Kumar Basnet</dc:creator>
  <cp:lastModifiedBy>Arun Kumar Basnet</cp:lastModifiedBy>
  <cp:revision>14</cp:revision>
  <dcterms:created xsi:type="dcterms:W3CDTF">2022-07-02T20:53:34Z</dcterms:created>
  <dcterms:modified xsi:type="dcterms:W3CDTF">2022-07-04T16:23:52Z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