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4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5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6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44"/>
  </p:notesMasterIdLst>
  <p:sldIdLst>
    <p:sldId id="257" r:id="rId5"/>
    <p:sldId id="258" r:id="rId6"/>
    <p:sldId id="259" r:id="rId7"/>
    <p:sldId id="260" r:id="rId8"/>
    <p:sldId id="283" r:id="rId9"/>
    <p:sldId id="261" r:id="rId10"/>
    <p:sldId id="269" r:id="rId11"/>
    <p:sldId id="270" r:id="rId12"/>
    <p:sldId id="271" r:id="rId13"/>
    <p:sldId id="275" r:id="rId14"/>
    <p:sldId id="268" r:id="rId15"/>
    <p:sldId id="278" r:id="rId16"/>
    <p:sldId id="273" r:id="rId17"/>
    <p:sldId id="281" r:id="rId18"/>
    <p:sldId id="264" r:id="rId19"/>
    <p:sldId id="282" r:id="rId20"/>
    <p:sldId id="265" r:id="rId21"/>
    <p:sldId id="285" r:id="rId22"/>
    <p:sldId id="287" r:id="rId23"/>
    <p:sldId id="288" r:id="rId24"/>
    <p:sldId id="291" r:id="rId25"/>
    <p:sldId id="294" r:id="rId26"/>
    <p:sldId id="295" r:id="rId27"/>
    <p:sldId id="296" r:id="rId28"/>
    <p:sldId id="290" r:id="rId29"/>
    <p:sldId id="272" r:id="rId30"/>
    <p:sldId id="266" r:id="rId31"/>
    <p:sldId id="293" r:id="rId32"/>
    <p:sldId id="301" r:id="rId33"/>
    <p:sldId id="300" r:id="rId34"/>
    <p:sldId id="276" r:id="rId35"/>
    <p:sldId id="279" r:id="rId36"/>
    <p:sldId id="280" r:id="rId37"/>
    <p:sldId id="292" r:id="rId38"/>
    <p:sldId id="289" r:id="rId39"/>
    <p:sldId id="299" r:id="rId40"/>
    <p:sldId id="302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97440" autoAdjust="0"/>
  </p:normalViewPr>
  <p:slideViewPr>
    <p:cSldViewPr snapToGrid="0">
      <p:cViewPr varScale="1">
        <p:scale>
          <a:sx n="108" d="100"/>
          <a:sy n="108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-105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uye\Desktop\Pictet%20Case%20Study\Project\ESG_Country_Score\Graphs\ESG_Score_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uye\Desktop\Pictet%20Case%20Study\Project\ESG_Country_Score\Graphs\ESG_Score_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uye\Desktop\Pictet%20Case%20Study\Project\Spread_Prediction\ESGQuintile_EMBI_Spread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uye\Desktop\Pictet%20Case%20Study\Project\ESG_Country_Score\Graphs\ESG_Score_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guye\Desktop\Pictet%20Case%20Study\Project\ESG_Country_Score\Graphs\ESG_Score_Graph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Nguye\Desktop\Pictet%20Case%20Study\Project\ESG_Country_Score\Graphs\ESG_Score_Graph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Nguye\Desktop\Pictet%20Case%20Study\Project\Spread_Prediction\Models%20Logs\Prophet\cv_aggregated_results.csv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Nguye\Desktop\Pictet%20Case%20Study\Project\ESG_Country_Score\Graphs\ESG_Score_Graph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Nguye\Desktop\Pictet%20Case%20Study\Project\Spread_Prediction\Models%20Logs\SARIMA\SARIMA_FitAnalysis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Nguye\Desktop\Pictet%20Case%20Study\Project\Spread_Prediction\Models%20Logs\Prophet\cv_aggregated_result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5628334845625"/>
          <c:y val="3.9044005976499811E-2"/>
          <c:w val="0.80327674496093393"/>
          <c:h val="0.7361156216828664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/>
            </c:spPr>
            <c:trendlineType val="log"/>
            <c:dispRSqr val="0"/>
            <c:dispEq val="0"/>
          </c:trendline>
          <c:xVal>
            <c:numRef>
              <c:f>'ESG raw score'!$B$1:$B$199</c:f>
              <c:numCache>
                <c:formatCode>General</c:formatCode>
                <c:ptCount val="199"/>
                <c:pt idx="0">
                  <c:v>38897.122666274998</c:v>
                </c:pt>
                <c:pt idx="1">
                  <c:v>2087.6363940006199</c:v>
                </c:pt>
                <c:pt idx="2">
                  <c:v>6538.4520538729103</c:v>
                </c:pt>
                <c:pt idx="3">
                  <c:v>13817.758965675601</c:v>
                </c:pt>
                <c:pt idx="4">
                  <c:v>69957.618075339793</c:v>
                </c:pt>
                <c:pt idx="5">
                  <c:v>20767.6105001703</c:v>
                </c:pt>
                <c:pt idx="6">
                  <c:v>13284.160830729001</c:v>
                </c:pt>
                <c:pt idx="7">
                  <c:v>18942.3880651775</c:v>
                </c:pt>
                <c:pt idx="8">
                  <c:v>52518.324483038203</c:v>
                </c:pt>
                <c:pt idx="9">
                  <c:v>55097.461225832798</c:v>
                </c:pt>
                <c:pt idx="10">
                  <c:v>14451.983696650699</c:v>
                </c:pt>
                <c:pt idx="11">
                  <c:v>771.20961876159095</c:v>
                </c:pt>
                <c:pt idx="12">
                  <c:v>51968.192022777097</c:v>
                </c:pt>
                <c:pt idx="13">
                  <c:v>3505.63516358263</c:v>
                </c:pt>
                <c:pt idx="14">
                  <c:v>2279.1561732032701</c:v>
                </c:pt>
                <c:pt idx="15">
                  <c:v>5082.6807503643404</c:v>
                </c:pt>
                <c:pt idx="16">
                  <c:v>24367.3239228848</c:v>
                </c:pt>
                <c:pt idx="17">
                  <c:v>43181.210625575397</c:v>
                </c:pt>
                <c:pt idx="18">
                  <c:v>32453.529574089702</c:v>
                </c:pt>
                <c:pt idx="19">
                  <c:v>15611.7913059942</c:v>
                </c:pt>
                <c:pt idx="20">
                  <c:v>20199.698492850599</c:v>
                </c:pt>
                <c:pt idx="21">
                  <c:v>6455.9617526987204</c:v>
                </c:pt>
                <c:pt idx="22">
                  <c:v>85263.763003175904</c:v>
                </c:pt>
                <c:pt idx="23">
                  <c:v>8367.3271590664299</c:v>
                </c:pt>
                <c:pt idx="24">
                  <c:v>14836.3071009143</c:v>
                </c:pt>
                <c:pt idx="25">
                  <c:v>13576.8017995317</c:v>
                </c:pt>
                <c:pt idx="26">
                  <c:v>65661.693929708796</c:v>
                </c:pt>
                <c:pt idx="27">
                  <c:v>11508.174177483799</c:v>
                </c:pt>
                <c:pt idx="28">
                  <c:v>16920.8466745308</c:v>
                </c:pt>
                <c:pt idx="29">
                  <c:v>979.58306608744999</c:v>
                </c:pt>
                <c:pt idx="30">
                  <c:v>48072.583756378001</c:v>
                </c:pt>
                <c:pt idx="31">
                  <c:v>71352.352599026795</c:v>
                </c:pt>
                <c:pt idx="32">
                  <c:v>25067.6916009163</c:v>
                </c:pt>
                <c:pt idx="33">
                  <c:v>17311.997920284801</c:v>
                </c:pt>
                <c:pt idx="34">
                  <c:v>5458.2366511258197</c:v>
                </c:pt>
                <c:pt idx="35">
                  <c:v>3772.7449855499399</c:v>
                </c:pt>
                <c:pt idx="36">
                  <c:v>1131.0906069863599</c:v>
                </c:pt>
                <c:pt idx="37">
                  <c:v>3638.5557749751301</c:v>
                </c:pt>
                <c:pt idx="38">
                  <c:v>14565.3680522873</c:v>
                </c:pt>
                <c:pt idx="39">
                  <c:v>3313.17046714151</c:v>
                </c:pt>
                <c:pt idx="40">
                  <c:v>6377.0258315573401</c:v>
                </c:pt>
                <c:pt idx="41">
                  <c:v>21031.817543651101</c:v>
                </c:pt>
                <c:pt idx="42">
                  <c:v>76747.666306293802</c:v>
                </c:pt>
                <c:pt idx="43">
                  <c:v>38458.191261807202</c:v>
                </c:pt>
                <c:pt idx="44">
                  <c:v>41737.418040924698</c:v>
                </c:pt>
                <c:pt idx="45">
                  <c:v>53694.354712343098</c:v>
                </c:pt>
                <c:pt idx="46">
                  <c:v>5782.1106254149099</c:v>
                </c:pt>
                <c:pt idx="47">
                  <c:v>10434.4729370643</c:v>
                </c:pt>
                <c:pt idx="48">
                  <c:v>60398.453343049201</c:v>
                </c:pt>
                <c:pt idx="49">
                  <c:v>17936.734684996201</c:v>
                </c:pt>
                <c:pt idx="50">
                  <c:v>11268.2644722324</c:v>
                </c:pt>
                <c:pt idx="51">
                  <c:v>10896.427433954401</c:v>
                </c:pt>
                <c:pt idx="52">
                  <c:v>12607.7621145597</c:v>
                </c:pt>
                <c:pt idx="53">
                  <c:v>1625.50767298855</c:v>
                </c:pt>
                <c:pt idx="54">
                  <c:v>38334.611344423101</c:v>
                </c:pt>
                <c:pt idx="55">
                  <c:v>38394.917534512097</c:v>
                </c:pt>
                <c:pt idx="56">
                  <c:v>2422.95778889544</c:v>
                </c:pt>
                <c:pt idx="57">
                  <c:v>51089.785332156702</c:v>
                </c:pt>
                <c:pt idx="58">
                  <c:v>11601.400526134799</c:v>
                </c:pt>
                <c:pt idx="59">
                  <c:v>46226.950535686898</c:v>
                </c:pt>
                <c:pt idx="60">
                  <c:v>15190.638625121101</c:v>
                </c:pt>
                <c:pt idx="61">
                  <c:v>44916.228338524903</c:v>
                </c:pt>
                <c:pt idx="62">
                  <c:v>14863.0173692196</c:v>
                </c:pt>
                <c:pt idx="63">
                  <c:v>5596.3070706445596</c:v>
                </c:pt>
                <c:pt idx="64">
                  <c:v>2817.4918088079198</c:v>
                </c:pt>
                <c:pt idx="65">
                  <c:v>2278.0278146916799</c:v>
                </c:pt>
                <c:pt idx="66">
                  <c:v>1948.91954049728</c:v>
                </c:pt>
                <c:pt idx="67">
                  <c:v>17941.5996995858</c:v>
                </c:pt>
                <c:pt idx="68">
                  <c:v>28463.788682894701</c:v>
                </c:pt>
                <c:pt idx="69">
                  <c:v>15893.2153791848</c:v>
                </c:pt>
                <c:pt idx="70">
                  <c:v>8854.2024639095907</c:v>
                </c:pt>
                <c:pt idx="71">
                  <c:v>19705.7926684251</c:v>
                </c:pt>
                <c:pt idx="72">
                  <c:v>5420.5601963290201</c:v>
                </c:pt>
                <c:pt idx="73">
                  <c:v>28503.880573891602</c:v>
                </c:pt>
                <c:pt idx="74">
                  <c:v>2925.3653238706702</c:v>
                </c:pt>
                <c:pt idx="75">
                  <c:v>33084.096233434102</c:v>
                </c:pt>
                <c:pt idx="76">
                  <c:v>12073.461509430999</c:v>
                </c:pt>
                <c:pt idx="77">
                  <c:v>6454.3473563818297</c:v>
                </c:pt>
                <c:pt idx="78">
                  <c:v>93612.165910609401</c:v>
                </c:pt>
                <c:pt idx="79">
                  <c:v>13116.0723596195</c:v>
                </c:pt>
                <c:pt idx="80">
                  <c:v>9763.5099913334107</c:v>
                </c:pt>
                <c:pt idx="81">
                  <c:v>55216.026178382097</c:v>
                </c:pt>
                <c:pt idx="82">
                  <c:v>41854.934151547801</c:v>
                </c:pt>
                <c:pt idx="83">
                  <c:v>41839.991022899398</c:v>
                </c:pt>
                <c:pt idx="84">
                  <c:v>9221.5933050964795</c:v>
                </c:pt>
                <c:pt idx="85">
                  <c:v>10355.631317089001</c:v>
                </c:pt>
                <c:pt idx="86">
                  <c:v>42197.254805129902</c:v>
                </c:pt>
                <c:pt idx="87">
                  <c:v>26728.5439182062</c:v>
                </c:pt>
                <c:pt idx="88">
                  <c:v>4452.2060236705202</c:v>
                </c:pt>
                <c:pt idx="89">
                  <c:v>4965.0318757531304</c:v>
                </c:pt>
                <c:pt idx="90">
                  <c:v>4422.0457429342996</c:v>
                </c:pt>
                <c:pt idx="91">
                  <c:v>2417.7674660576199</c:v>
                </c:pt>
                <c:pt idx="92">
                  <c:v>24536.6518405639</c:v>
                </c:pt>
                <c:pt idx="93">
                  <c:v>43124.294685730201</c:v>
                </c:pt>
                <c:pt idx="94">
                  <c:v>51962.047698350099</c:v>
                </c:pt>
                <c:pt idx="95">
                  <c:v>8234.4545367667106</c:v>
                </c:pt>
                <c:pt idx="96">
                  <c:v>12288.7585242164</c:v>
                </c:pt>
                <c:pt idx="97">
                  <c:v>1428.18929960426</c:v>
                </c:pt>
                <c:pt idx="98">
                  <c:v>10846.9438234929</c:v>
                </c:pt>
                <c:pt idx="99">
                  <c:v>12943.8219371625</c:v>
                </c:pt>
                <c:pt idx="100">
                  <c:v>13225.4088007871</c:v>
                </c:pt>
                <c:pt idx="101">
                  <c:v>2405.0965174458302</c:v>
                </c:pt>
                <c:pt idx="102">
                  <c:v>38734.729315300101</c:v>
                </c:pt>
                <c:pt idx="103">
                  <c:v>118359.52616184299</c:v>
                </c:pt>
                <c:pt idx="104">
                  <c:v>32019.222335100701</c:v>
                </c:pt>
                <c:pt idx="105">
                  <c:v>7296.1580646201901</c:v>
                </c:pt>
                <c:pt idx="106">
                  <c:v>13001.550045211001</c:v>
                </c:pt>
                <c:pt idx="107">
                  <c:v>1593.07126604476</c:v>
                </c:pt>
                <c:pt idx="108">
                  <c:v>13765.6359819057</c:v>
                </c:pt>
                <c:pt idx="109">
                  <c:v>18833.082415227698</c:v>
                </c:pt>
                <c:pt idx="110">
                  <c:v>4199.4761403689499</c:v>
                </c:pt>
                <c:pt idx="111">
                  <c:v>16926.624142555698</c:v>
                </c:pt>
                <c:pt idx="112">
                  <c:v>2338.5075230460802</c:v>
                </c:pt>
                <c:pt idx="113">
                  <c:v>42640.116103875902</c:v>
                </c:pt>
                <c:pt idx="114">
                  <c:v>4793.5568348330698</c:v>
                </c:pt>
                <c:pt idx="115">
                  <c:v>20566.638407198501</c:v>
                </c:pt>
                <c:pt idx="116">
                  <c:v>12100.586698631099</c:v>
                </c:pt>
                <c:pt idx="117">
                  <c:v>1296.57503494766</c:v>
                </c:pt>
                <c:pt idx="118">
                  <c:v>5256.8745474079597</c:v>
                </c:pt>
                <c:pt idx="119">
                  <c:v>20538.6949103031</c:v>
                </c:pt>
                <c:pt idx="120">
                  <c:v>1568.4247812661399</c:v>
                </c:pt>
                <c:pt idx="121">
                  <c:v>27886.8608901388</c:v>
                </c:pt>
                <c:pt idx="122">
                  <c:v>9382.2175367398304</c:v>
                </c:pt>
                <c:pt idx="123">
                  <c:v>1262.60417554175</c:v>
                </c:pt>
                <c:pt idx="124">
                  <c:v>5186.7234837793203</c:v>
                </c:pt>
                <c:pt idx="125">
                  <c:v>5570.0998748493203</c:v>
                </c:pt>
                <c:pt idx="126">
                  <c:v>59228.834953760503</c:v>
                </c:pt>
                <c:pt idx="127">
                  <c:v>63197.981470586499</c:v>
                </c:pt>
                <c:pt idx="128">
                  <c:v>4008.74658033482</c:v>
                </c:pt>
                <c:pt idx="129">
                  <c:v>14099.4853537362</c:v>
                </c:pt>
                <c:pt idx="130">
                  <c:v>44251.794224699101</c:v>
                </c:pt>
                <c:pt idx="131">
                  <c:v>28448.858775950401</c:v>
                </c:pt>
                <c:pt idx="132">
                  <c:v>4876.6305536435402</c:v>
                </c:pt>
                <c:pt idx="133">
                  <c:v>26775.694452699801</c:v>
                </c:pt>
                <c:pt idx="134">
                  <c:v>11879.2358960654</c:v>
                </c:pt>
                <c:pt idx="135">
                  <c:v>8390.3531436861103</c:v>
                </c:pt>
                <c:pt idx="136">
                  <c:v>18315.767721455701</c:v>
                </c:pt>
                <c:pt idx="137">
                  <c:v>4326.4376075194496</c:v>
                </c:pt>
                <c:pt idx="138">
                  <c:v>34264.7597598664</c:v>
                </c:pt>
                <c:pt idx="139">
                  <c:v>35279.347034939201</c:v>
                </c:pt>
                <c:pt idx="140">
                  <c:v>34495.922473463601</c:v>
                </c:pt>
                <c:pt idx="141">
                  <c:v>13012.875695484099</c:v>
                </c:pt>
                <c:pt idx="142">
                  <c:v>5690.2875170376401</c:v>
                </c:pt>
                <c:pt idx="143">
                  <c:v>89948.610580230001</c:v>
                </c:pt>
                <c:pt idx="144">
                  <c:v>31945.749656632801</c:v>
                </c:pt>
                <c:pt idx="145">
                  <c:v>28213.447838229698</c:v>
                </c:pt>
                <c:pt idx="146">
                  <c:v>2213.96118971842</c:v>
                </c:pt>
                <c:pt idx="147">
                  <c:v>46762.469270671601</c:v>
                </c:pt>
                <c:pt idx="148">
                  <c:v>4243.7819360944904</c:v>
                </c:pt>
                <c:pt idx="149">
                  <c:v>3481.30992187621</c:v>
                </c:pt>
                <c:pt idx="150">
                  <c:v>98525.954353122303</c:v>
                </c:pt>
                <c:pt idx="151">
                  <c:v>2619.2190071356599</c:v>
                </c:pt>
                <c:pt idx="152">
                  <c:v>1738.5563269409599</c:v>
                </c:pt>
                <c:pt idx="153">
                  <c:v>8498.9687204028905</c:v>
                </c:pt>
                <c:pt idx="154">
                  <c:v>63420.327135217398</c:v>
                </c:pt>
                <c:pt idx="155">
                  <c:v>875.169599242956</c:v>
                </c:pt>
                <c:pt idx="156">
                  <c:v>19230.6300632762</c:v>
                </c:pt>
                <c:pt idx="157">
                  <c:v>1234.7255756489501</c:v>
                </c:pt>
                <c:pt idx="158">
                  <c:v>4274.0990115222403</c:v>
                </c:pt>
                <c:pt idx="159">
                  <c:v>17015.9602788948</c:v>
                </c:pt>
                <c:pt idx="160">
                  <c:v>31832.394609506999</c:v>
                </c:pt>
                <c:pt idx="161">
                  <c:v>39593.307440702301</c:v>
                </c:pt>
                <c:pt idx="162">
                  <c:v>54563.121412207198</c:v>
                </c:pt>
                <c:pt idx="163">
                  <c:v>8853.6042434462597</c:v>
                </c:pt>
                <c:pt idx="164">
                  <c:v>25699.7290739829</c:v>
                </c:pt>
                <c:pt idx="165">
                  <c:v>1603.37845658993</c:v>
                </c:pt>
                <c:pt idx="166">
                  <c:v>2223.6314906298298</c:v>
                </c:pt>
                <c:pt idx="167">
                  <c:v>18236.176111150398</c:v>
                </c:pt>
                <c:pt idx="168">
                  <c:v>3858.42941540215</c:v>
                </c:pt>
                <c:pt idx="169">
                  <c:v>16195.5387877252</c:v>
                </c:pt>
                <c:pt idx="170">
                  <c:v>3355.8295616012301</c:v>
                </c:pt>
                <c:pt idx="171">
                  <c:v>6647.8589985028902</c:v>
                </c:pt>
                <c:pt idx="172">
                  <c:v>25031.192158772101</c:v>
                </c:pt>
                <c:pt idx="173">
                  <c:v>10261.6908447281</c:v>
                </c:pt>
                <c:pt idx="174">
                  <c:v>28119.453039890501</c:v>
                </c:pt>
                <c:pt idx="175">
                  <c:v>4653.2336642971204</c:v>
                </c:pt>
                <c:pt idx="176">
                  <c:v>2780.0555482202499</c:v>
                </c:pt>
                <c:pt idx="177">
                  <c:v>2297.1786844070398</c:v>
                </c:pt>
                <c:pt idx="178">
                  <c:v>13056.7020745176</c:v>
                </c:pt>
                <c:pt idx="179">
                  <c:v>22795.058750005301</c:v>
                </c:pt>
                <c:pt idx="180">
                  <c:v>63543.577788723996</c:v>
                </c:pt>
                <c:pt idx="181">
                  <c:v>7378.2547203591503</c:v>
                </c:pt>
                <c:pt idx="182">
                  <c:v>12770.149236556001</c:v>
                </c:pt>
                <c:pt idx="183">
                  <c:v>17527.748738237598</c:v>
                </c:pt>
                <c:pt idx="184">
                  <c:v>8650.6536723991794</c:v>
                </c:pt>
                <c:pt idx="185">
                  <c:v>2914.5102731031502</c:v>
                </c:pt>
                <c:pt idx="186">
                  <c:v>6777.7765086772397</c:v>
                </c:pt>
                <c:pt idx="187">
                  <c:v>11367.8652811621</c:v>
                </c:pt>
                <c:pt idx="188">
                  <c:v>3688.5194085236299</c:v>
                </c:pt>
                <c:pt idx="189">
                  <c:v>12095.856289625</c:v>
                </c:pt>
                <c:pt idx="190">
                  <c:v>3449.6093221155002</c:v>
                </c:pt>
                <c:pt idx="191">
                  <c:v>2895.4156454758399</c:v>
                </c:pt>
              </c:numCache>
            </c:numRef>
          </c:xVal>
          <c:yVal>
            <c:numRef>
              <c:f>'ESG raw score'!$C$1:$C$199</c:f>
              <c:numCache>
                <c:formatCode>General</c:formatCode>
                <c:ptCount val="199"/>
                <c:pt idx="0">
                  <c:v>49.2150701820145</c:v>
                </c:pt>
                <c:pt idx="1">
                  <c:v>26.240747815775801</c:v>
                </c:pt>
                <c:pt idx="2">
                  <c:v>34.232805734593803</c:v>
                </c:pt>
                <c:pt idx="3">
                  <c:v>61.769742783012298</c:v>
                </c:pt>
                <c:pt idx="4">
                  <c:v>58.949897285683399</c:v>
                </c:pt>
                <c:pt idx="5">
                  <c:v>50.4318315406802</c:v>
                </c:pt>
                <c:pt idx="6">
                  <c:v>62.917235150734101</c:v>
                </c:pt>
                <c:pt idx="7">
                  <c:v>55.9247609341326</c:v>
                </c:pt>
                <c:pt idx="8">
                  <c:v>75.420046251897901</c:v>
                </c:pt>
                <c:pt idx="9">
                  <c:v>83.244719437467495</c:v>
                </c:pt>
                <c:pt idx="10">
                  <c:v>38.223351692614997</c:v>
                </c:pt>
                <c:pt idx="11">
                  <c:v>30.6476778187847</c:v>
                </c:pt>
                <c:pt idx="12">
                  <c:v>78.758616611280601</c:v>
                </c:pt>
                <c:pt idx="13">
                  <c:v>38.130760784014498</c:v>
                </c:pt>
                <c:pt idx="14">
                  <c:v>39.2933447724971</c:v>
                </c:pt>
                <c:pt idx="15">
                  <c:v>31.021712847668901</c:v>
                </c:pt>
                <c:pt idx="16">
                  <c:v>65.115817378021802</c:v>
                </c:pt>
                <c:pt idx="17">
                  <c:v>45.914214667979401</c:v>
                </c:pt>
                <c:pt idx="18">
                  <c:v>55.815231837629</c:v>
                </c:pt>
                <c:pt idx="19">
                  <c:v>59.790470625728901</c:v>
                </c:pt>
                <c:pt idx="20">
                  <c:v>53.413262716303002</c:v>
                </c:pt>
                <c:pt idx="21">
                  <c:v>52.6585196188</c:v>
                </c:pt>
                <c:pt idx="22">
                  <c:v>41.5760143832117</c:v>
                </c:pt>
                <c:pt idx="23">
                  <c:v>46.090838803971302</c:v>
                </c:pt>
                <c:pt idx="24">
                  <c:v>45.273047794533497</c:v>
                </c:pt>
                <c:pt idx="25">
                  <c:v>63.351862429370101</c:v>
                </c:pt>
                <c:pt idx="26">
                  <c:v>52.338685754047297</c:v>
                </c:pt>
                <c:pt idx="27">
                  <c:v>65.691929127807498</c:v>
                </c:pt>
                <c:pt idx="28">
                  <c:v>49.540229836764702</c:v>
                </c:pt>
                <c:pt idx="29">
                  <c:v>26.227242706778199</c:v>
                </c:pt>
                <c:pt idx="30">
                  <c:v>76.467284348443599</c:v>
                </c:pt>
                <c:pt idx="31">
                  <c:v>83.631309022357399</c:v>
                </c:pt>
                <c:pt idx="32">
                  <c:v>64.0510580016294</c:v>
                </c:pt>
                <c:pt idx="33">
                  <c:v>41.509793553873202</c:v>
                </c:pt>
                <c:pt idx="34">
                  <c:v>38.210199118592399</c:v>
                </c:pt>
                <c:pt idx="35">
                  <c:v>33.433891705115798</c:v>
                </c:pt>
                <c:pt idx="36">
                  <c:v>25.427220264114901</c:v>
                </c:pt>
                <c:pt idx="37">
                  <c:v>30.5387916511871</c:v>
                </c:pt>
                <c:pt idx="38">
                  <c:v>46.165513694923597</c:v>
                </c:pt>
                <c:pt idx="39">
                  <c:v>39.578588858473701</c:v>
                </c:pt>
                <c:pt idx="40">
                  <c:v>60.950694746239897</c:v>
                </c:pt>
                <c:pt idx="41">
                  <c:v>70.290347541908901</c:v>
                </c:pt>
                <c:pt idx="42">
                  <c:v>39.006276566314902</c:v>
                </c:pt>
                <c:pt idx="43">
                  <c:v>67.125635690815699</c:v>
                </c:pt>
                <c:pt idx="44">
                  <c:v>75.293503704757697</c:v>
                </c:pt>
                <c:pt idx="45">
                  <c:v>73.638512269401701</c:v>
                </c:pt>
                <c:pt idx="46">
                  <c:v>36.767540569779698</c:v>
                </c:pt>
                <c:pt idx="47">
                  <c:v>53.983218366794098</c:v>
                </c:pt>
                <c:pt idx="48">
                  <c:v>82.693529516161703</c:v>
                </c:pt>
                <c:pt idx="49">
                  <c:v>49.734813508840197</c:v>
                </c:pt>
                <c:pt idx="50">
                  <c:v>33.706170981089798</c:v>
                </c:pt>
                <c:pt idx="51">
                  <c:v>45.028963678078298</c:v>
                </c:pt>
                <c:pt idx="52">
                  <c:v>31.147421355635199</c:v>
                </c:pt>
                <c:pt idx="53">
                  <c:v>12.0855306228166</c:v>
                </c:pt>
                <c:pt idx="54">
                  <c:v>63.574075142459797</c:v>
                </c:pt>
                <c:pt idx="55">
                  <c:v>77.8783839449205</c:v>
                </c:pt>
                <c:pt idx="56">
                  <c:v>35.3599150130825</c:v>
                </c:pt>
                <c:pt idx="57">
                  <c:v>86.2752236637875</c:v>
                </c:pt>
                <c:pt idx="58">
                  <c:v>62.398943442977597</c:v>
                </c:pt>
                <c:pt idx="59">
                  <c:v>69.335012839774095</c:v>
                </c:pt>
                <c:pt idx="60">
                  <c:v>45.575222310089899</c:v>
                </c:pt>
                <c:pt idx="61">
                  <c:v>71.812912720796604</c:v>
                </c:pt>
                <c:pt idx="62">
                  <c:v>70.462723971880493</c:v>
                </c:pt>
                <c:pt idx="63">
                  <c:v>52.724857129373397</c:v>
                </c:pt>
                <c:pt idx="64">
                  <c:v>38.072915191002501</c:v>
                </c:pt>
                <c:pt idx="65">
                  <c:v>46.893214377564597</c:v>
                </c:pt>
                <c:pt idx="66">
                  <c:v>35.236032296672697</c:v>
                </c:pt>
                <c:pt idx="67">
                  <c:v>31.5445400010552</c:v>
                </c:pt>
                <c:pt idx="68">
                  <c:v>62.110709258143899</c:v>
                </c:pt>
                <c:pt idx="69">
                  <c:v>57.220164710631103</c:v>
                </c:pt>
                <c:pt idx="70">
                  <c:v>45.007563618892</c:v>
                </c:pt>
                <c:pt idx="71">
                  <c:v>50.852433776080801</c:v>
                </c:pt>
                <c:pt idx="72">
                  <c:v>44.225002601155303</c:v>
                </c:pt>
                <c:pt idx="73">
                  <c:v>74.1011387630071</c:v>
                </c:pt>
                <c:pt idx="74">
                  <c:v>36.756485484575201</c:v>
                </c:pt>
                <c:pt idx="75">
                  <c:v>65.816159711077304</c:v>
                </c:pt>
                <c:pt idx="76">
                  <c:v>43.877362549121699</c:v>
                </c:pt>
                <c:pt idx="77">
                  <c:v>42.074020334897099</c:v>
                </c:pt>
                <c:pt idx="78">
                  <c:v>76.804646163501602</c:v>
                </c:pt>
                <c:pt idx="79">
                  <c:v>33.747313181081502</c:v>
                </c:pt>
                <c:pt idx="80">
                  <c:v>24.997993827266701</c:v>
                </c:pt>
                <c:pt idx="81">
                  <c:v>85.166612504907306</c:v>
                </c:pt>
                <c:pt idx="82">
                  <c:v>64.106187541370602</c:v>
                </c:pt>
                <c:pt idx="83">
                  <c:v>60.800690986417699</c:v>
                </c:pt>
                <c:pt idx="84">
                  <c:v>59.121050713191401</c:v>
                </c:pt>
                <c:pt idx="85">
                  <c:v>52.251750260427201</c:v>
                </c:pt>
                <c:pt idx="86">
                  <c:v>64.358058560322206</c:v>
                </c:pt>
                <c:pt idx="87">
                  <c:v>48.145351394879199</c:v>
                </c:pt>
                <c:pt idx="88">
                  <c:v>44.044377944786497</c:v>
                </c:pt>
                <c:pt idx="89">
                  <c:v>52.183835638969398</c:v>
                </c:pt>
                <c:pt idx="90">
                  <c:v>38.278561774213799</c:v>
                </c:pt>
                <c:pt idx="91">
                  <c:v>52.256009793662102</c:v>
                </c:pt>
                <c:pt idx="92">
                  <c:v>51.342569025957502</c:v>
                </c:pt>
                <c:pt idx="93">
                  <c:v>67.146511004626603</c:v>
                </c:pt>
                <c:pt idx="94">
                  <c:v>48.2289159358535</c:v>
                </c:pt>
                <c:pt idx="95">
                  <c:v>39.177012583465398</c:v>
                </c:pt>
                <c:pt idx="96">
                  <c:v>42.056618288046302</c:v>
                </c:pt>
                <c:pt idx="97">
                  <c:v>33.422161441818901</c:v>
                </c:pt>
                <c:pt idx="98">
                  <c:v>15.554086610416</c:v>
                </c:pt>
                <c:pt idx="99">
                  <c:v>51.927886217217001</c:v>
                </c:pt>
                <c:pt idx="100">
                  <c:v>47.903241744861901</c:v>
                </c:pt>
                <c:pt idx="101">
                  <c:v>52.333569775482999</c:v>
                </c:pt>
                <c:pt idx="102">
                  <c:v>73.1180115309878</c:v>
                </c:pt>
                <c:pt idx="103">
                  <c:v>77.384428582733804</c:v>
                </c:pt>
                <c:pt idx="104">
                  <c:v>74.514955022243996</c:v>
                </c:pt>
                <c:pt idx="105">
                  <c:v>41.2162521445658</c:v>
                </c:pt>
                <c:pt idx="106">
                  <c:v>60.814954463738196</c:v>
                </c:pt>
                <c:pt idx="107">
                  <c:v>36.0950500850876</c:v>
                </c:pt>
                <c:pt idx="108">
                  <c:v>50.320144923478701</c:v>
                </c:pt>
                <c:pt idx="109">
                  <c:v>42.793648800462499</c:v>
                </c:pt>
                <c:pt idx="110">
                  <c:v>37.0882983265289</c:v>
                </c:pt>
                <c:pt idx="111">
                  <c:v>63.789668903428002</c:v>
                </c:pt>
                <c:pt idx="112">
                  <c:v>28.7952047975404</c:v>
                </c:pt>
                <c:pt idx="113">
                  <c:v>66.129471022357194</c:v>
                </c:pt>
                <c:pt idx="114">
                  <c:v>36.136879195730202</c:v>
                </c:pt>
                <c:pt idx="115">
                  <c:v>67.126361851090493</c:v>
                </c:pt>
                <c:pt idx="116">
                  <c:v>60.472617674225702</c:v>
                </c:pt>
                <c:pt idx="117">
                  <c:v>34.805910946510899</c:v>
                </c:pt>
                <c:pt idx="118">
                  <c:v>38.994477510748297</c:v>
                </c:pt>
                <c:pt idx="119">
                  <c:v>66.180807494902496</c:v>
                </c:pt>
                <c:pt idx="120">
                  <c:v>39.929377621466799</c:v>
                </c:pt>
                <c:pt idx="121">
                  <c:v>54.930281928328803</c:v>
                </c:pt>
                <c:pt idx="122">
                  <c:v>55.068638359191901</c:v>
                </c:pt>
                <c:pt idx="123">
                  <c:v>32.329017402895502</c:v>
                </c:pt>
                <c:pt idx="124">
                  <c:v>31.264686873553899</c:v>
                </c:pt>
                <c:pt idx="125">
                  <c:v>42.133336055886403</c:v>
                </c:pt>
                <c:pt idx="126">
                  <c:v>78.302225414038105</c:v>
                </c:pt>
                <c:pt idx="127">
                  <c:v>84.949123273251999</c:v>
                </c:pt>
                <c:pt idx="128">
                  <c:v>45.910780337629603</c:v>
                </c:pt>
                <c:pt idx="129">
                  <c:v>48.4116813993571</c:v>
                </c:pt>
                <c:pt idx="130">
                  <c:v>89.585118153088899</c:v>
                </c:pt>
                <c:pt idx="131">
                  <c:v>53.705416114298799</c:v>
                </c:pt>
                <c:pt idx="132">
                  <c:v>37.275770426795297</c:v>
                </c:pt>
                <c:pt idx="133">
                  <c:v>54.588400059137399</c:v>
                </c:pt>
                <c:pt idx="134">
                  <c:v>51.383158112694602</c:v>
                </c:pt>
                <c:pt idx="135">
                  <c:v>41.581553018032601</c:v>
                </c:pt>
                <c:pt idx="136">
                  <c:v>54.239898606816197</c:v>
                </c:pt>
                <c:pt idx="137">
                  <c:v>40.263281305041701</c:v>
                </c:pt>
                <c:pt idx="138">
                  <c:v>64.581891084583006</c:v>
                </c:pt>
                <c:pt idx="139">
                  <c:v>48.135656675315303</c:v>
                </c:pt>
                <c:pt idx="140">
                  <c:v>75.922864002189698</c:v>
                </c:pt>
                <c:pt idx="141">
                  <c:v>50.074444290827202</c:v>
                </c:pt>
                <c:pt idx="142">
                  <c:v>50.1059546097027</c:v>
                </c:pt>
                <c:pt idx="143">
                  <c:v>55.9246100603497</c:v>
                </c:pt>
                <c:pt idx="144">
                  <c:v>62.133257867027901</c:v>
                </c:pt>
                <c:pt idx="145">
                  <c:v>46.381073636274301</c:v>
                </c:pt>
                <c:pt idx="146">
                  <c:v>50.236281019120099</c:v>
                </c:pt>
                <c:pt idx="147">
                  <c:v>38.444341588399901</c:v>
                </c:pt>
                <c:pt idx="148">
                  <c:v>25.981318622866599</c:v>
                </c:pt>
                <c:pt idx="149">
                  <c:v>44.470747963593098</c:v>
                </c:pt>
                <c:pt idx="150">
                  <c:v>64.996486154624904</c:v>
                </c:pt>
                <c:pt idx="151">
                  <c:v>41.680293191769501</c:v>
                </c:pt>
                <c:pt idx="152">
                  <c:v>44.885165459840401</c:v>
                </c:pt>
                <c:pt idx="153">
                  <c:v>57.192979373740002</c:v>
                </c:pt>
                <c:pt idx="154">
                  <c:v>47.989693271474799</c:v>
                </c:pt>
                <c:pt idx="155">
                  <c:v>19.817668850049301</c:v>
                </c:pt>
                <c:pt idx="156">
                  <c:v>62.680890344464203</c:v>
                </c:pt>
                <c:pt idx="157">
                  <c:v>16.483815118830002</c:v>
                </c:pt>
                <c:pt idx="158">
                  <c:v>47.736513387439302</c:v>
                </c:pt>
                <c:pt idx="159">
                  <c:v>49.282838361742797</c:v>
                </c:pt>
                <c:pt idx="160">
                  <c:v>72.467599662806705</c:v>
                </c:pt>
                <c:pt idx="161">
                  <c:v>78.648509386990398</c:v>
                </c:pt>
                <c:pt idx="162">
                  <c:v>85.150391924443198</c:v>
                </c:pt>
                <c:pt idx="163">
                  <c:v>41.5590817315477</c:v>
                </c:pt>
                <c:pt idx="164">
                  <c:v>58.5126193069677</c:v>
                </c:pt>
                <c:pt idx="165">
                  <c:v>18.576860803124699</c:v>
                </c:pt>
                <c:pt idx="166">
                  <c:v>44.693325771658202</c:v>
                </c:pt>
                <c:pt idx="167">
                  <c:v>49.771482171030101</c:v>
                </c:pt>
                <c:pt idx="168">
                  <c:v>40.485303304631799</c:v>
                </c:pt>
                <c:pt idx="169">
                  <c:v>20.038401623376998</c:v>
                </c:pt>
                <c:pt idx="170">
                  <c:v>41.095880254467701</c:v>
                </c:pt>
                <c:pt idx="171">
                  <c:v>53.6809531182219</c:v>
                </c:pt>
                <c:pt idx="172">
                  <c:v>56.406043912272601</c:v>
                </c:pt>
                <c:pt idx="173">
                  <c:v>48.2999066425512</c:v>
                </c:pt>
                <c:pt idx="174">
                  <c:v>41.973043369125101</c:v>
                </c:pt>
                <c:pt idx="175">
                  <c:v>55.666471044823403</c:v>
                </c:pt>
                <c:pt idx="176">
                  <c:v>36.254327510546901</c:v>
                </c:pt>
                <c:pt idx="177">
                  <c:v>42.0797780758935</c:v>
                </c:pt>
                <c:pt idx="178">
                  <c:v>48.685926934837902</c:v>
                </c:pt>
                <c:pt idx="179">
                  <c:v>70.488724177437703</c:v>
                </c:pt>
                <c:pt idx="180">
                  <c:v>63.376365954332002</c:v>
                </c:pt>
                <c:pt idx="181">
                  <c:v>36.655410764882802</c:v>
                </c:pt>
                <c:pt idx="182">
                  <c:v>53.175183979051802</c:v>
                </c:pt>
                <c:pt idx="183">
                  <c:v>25.513078851441701</c:v>
                </c:pt>
                <c:pt idx="184">
                  <c:v>46.874929568627003</c:v>
                </c:pt>
                <c:pt idx="185">
                  <c:v>49.551128175900999</c:v>
                </c:pt>
                <c:pt idx="186">
                  <c:v>64.518526940744195</c:v>
                </c:pt>
                <c:pt idx="187">
                  <c:v>55.621212950918498</c:v>
                </c:pt>
                <c:pt idx="188">
                  <c:v>16.520530651968901</c:v>
                </c:pt>
                <c:pt idx="189">
                  <c:v>47.0241458048853</c:v>
                </c:pt>
                <c:pt idx="190">
                  <c:v>38.244994058436603</c:v>
                </c:pt>
                <c:pt idx="191">
                  <c:v>34.733839537050699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3B-442B-97F2-7D1B28BD4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153504"/>
        <c:axId val="466152256"/>
      </c:scatterChart>
      <c:valAx>
        <c:axId val="466153504"/>
        <c:scaling>
          <c:logBase val="10"/>
          <c:orientation val="minMax"/>
          <c:max val="200000"/>
          <c:min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aseline="0"/>
                  <a:t>GDP PPP per capita</a:t>
                </a:r>
              </a:p>
            </c:rich>
          </c:tx>
          <c:layout>
            <c:manualLayout>
              <c:xMode val="edge"/>
              <c:yMode val="edge"/>
              <c:x val="0.38026182232591477"/>
              <c:y val="0.86462378291420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52256"/>
        <c:crosses val="autoZero"/>
        <c:crossBetween val="midCat"/>
      </c:valAx>
      <c:valAx>
        <c:axId val="4661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aseline="0"/>
                  <a:t>ESG Score</a:t>
                </a:r>
              </a:p>
            </c:rich>
          </c:tx>
          <c:layout>
            <c:manualLayout>
              <c:xMode val="edge"/>
              <c:yMode val="edge"/>
              <c:x val="3.4500701534387425E-2"/>
              <c:y val="0.270962327145729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53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7086713522153"/>
          <c:y val="3.2603310134495071E-2"/>
          <c:w val="0.83696712143837371"/>
          <c:h val="0.7508418632103269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'ESG Score region'!$A$1:$A$7</c:f>
              <c:strCache>
                <c:ptCount val="7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North America</c:v>
                </c:pt>
                <c:pt idx="5">
                  <c:v>South Asia</c:v>
                </c:pt>
                <c:pt idx="6">
                  <c:v>Sub-Saharan Africa</c:v>
                </c:pt>
              </c:strCache>
            </c:strRef>
          </c:cat>
          <c:val>
            <c:numRef>
              <c:f>'ESG Score region'!$N$1:$N$7</c:f>
              <c:numCache>
                <c:formatCode>General</c:formatCode>
                <c:ptCount val="7"/>
                <c:pt idx="0">
                  <c:v>52.403812339127398</c:v>
                </c:pt>
                <c:pt idx="1">
                  <c:v>65.389967649454405</c:v>
                </c:pt>
                <c:pt idx="2">
                  <c:v>50.989771522780899</c:v>
                </c:pt>
                <c:pt idx="3">
                  <c:v>42.888729666941202</c:v>
                </c:pt>
                <c:pt idx="4">
                  <c:v>60.4732215619958</c:v>
                </c:pt>
                <c:pt idx="5">
                  <c:v>43.304793444864302</c:v>
                </c:pt>
                <c:pt idx="6">
                  <c:v>38.505363296138597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3F-48E7-8142-8E7416D0B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676896"/>
        <c:axId val="559677312"/>
      </c:barChart>
      <c:catAx>
        <c:axId val="55967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77312"/>
        <c:crosses val="autoZero"/>
        <c:auto val="1"/>
        <c:lblAlgn val="ctr"/>
        <c:lblOffset val="100"/>
        <c:noMultiLvlLbl val="0"/>
      </c:catAx>
      <c:valAx>
        <c:axId val="55967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 sz="1600" baseline="0" err="1"/>
                  <a:t>Average</a:t>
                </a:r>
                <a:r>
                  <a:rPr lang="fr-CH" sz="1600" baseline="0"/>
                  <a:t> </a:t>
                </a:r>
                <a:r>
                  <a:rPr lang="fr-CH" sz="1600" baseline="0" err="1"/>
                  <a:t>adjusted</a:t>
                </a:r>
                <a:r>
                  <a:rPr lang="fr-CH" sz="1600" baseline="0"/>
                  <a:t> ESG Score</a:t>
                </a:r>
                <a:endParaRPr lang="en-GB" sz="1600" baseline="0"/>
              </a:p>
            </c:rich>
          </c:tx>
          <c:layout>
            <c:manualLayout>
              <c:xMode val="edge"/>
              <c:yMode val="edge"/>
              <c:x val="4.2099512859999397E-2"/>
              <c:y val="0.224997667678722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7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7086713522153"/>
          <c:y val="3.2603310134495071E-2"/>
          <c:w val="0.83696712143837371"/>
          <c:h val="0.7508418632103269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56-472D-A539-0B405FAC52A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56-472D-A539-0B405FAC52A0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56-472D-A539-0B405FAC52A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Sheet1!$N$12:$N$14</c:f>
              <c:strCache>
                <c:ptCount val="3"/>
                <c:pt idx="0">
                  <c:v>Bottom</c:v>
                </c:pt>
                <c:pt idx="1">
                  <c:v>Middle</c:v>
                </c:pt>
                <c:pt idx="2">
                  <c:v>Top</c:v>
                </c:pt>
              </c:strCache>
            </c:strRef>
          </c:cat>
          <c:val>
            <c:numRef>
              <c:f>Sheet1!$O$12:$O$14</c:f>
              <c:numCache>
                <c:formatCode>General</c:formatCode>
                <c:ptCount val="3"/>
                <c:pt idx="0">
                  <c:v>557.38529411764716</c:v>
                </c:pt>
                <c:pt idx="1">
                  <c:v>300.87941176470594</c:v>
                </c:pt>
                <c:pt idx="2">
                  <c:v>203.44705882352937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56-472D-A539-0B405FAC5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676896"/>
        <c:axId val="559677312"/>
      </c:barChart>
      <c:catAx>
        <c:axId val="55967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aseline="0"/>
                  <a:t>ESG Performance</a:t>
                </a:r>
              </a:p>
            </c:rich>
          </c:tx>
          <c:layout>
            <c:manualLayout>
              <c:xMode val="edge"/>
              <c:yMode val="edge"/>
              <c:x val="0.43004138823740601"/>
              <c:y val="0.88695543195185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77312"/>
        <c:crosses val="autoZero"/>
        <c:auto val="1"/>
        <c:lblAlgn val="ctr"/>
        <c:lblOffset val="100"/>
        <c:noMultiLvlLbl val="0"/>
      </c:catAx>
      <c:valAx>
        <c:axId val="55967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aseline="0"/>
                  <a:t>JPM EMBI Sovereign Spreads (bips)</a:t>
                </a:r>
              </a:p>
            </c:rich>
          </c:tx>
          <c:layout>
            <c:manualLayout>
              <c:xMode val="edge"/>
              <c:yMode val="edge"/>
              <c:x val="2.2020916629303215E-2"/>
              <c:y val="4.509012119702925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7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7086713522153"/>
          <c:y val="3.2603310134495071E-2"/>
          <c:w val="0.83696712143837371"/>
          <c:h val="0.7508418632103269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'ESG Score region'!$A$1:$A$7</c:f>
              <c:strCache>
                <c:ptCount val="7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North America</c:v>
                </c:pt>
                <c:pt idx="5">
                  <c:v>South Asia</c:v>
                </c:pt>
                <c:pt idx="6">
                  <c:v>Sub-Saharan Africa</c:v>
                </c:pt>
              </c:strCache>
            </c:strRef>
          </c:cat>
          <c:val>
            <c:numRef>
              <c:f>'ESG Score region'!$B$1:$B$7</c:f>
              <c:numCache>
                <c:formatCode>General</c:formatCode>
                <c:ptCount val="7"/>
                <c:pt idx="0">
                  <c:v>50.647145603940601</c:v>
                </c:pt>
                <c:pt idx="1">
                  <c:v>66.163717858117806</c:v>
                </c:pt>
                <c:pt idx="2">
                  <c:v>50.021408119997098</c:v>
                </c:pt>
                <c:pt idx="3">
                  <c:v>41.600764073700702</c:v>
                </c:pt>
                <c:pt idx="4">
                  <c:v>60.4732215619958</c:v>
                </c:pt>
                <c:pt idx="5">
                  <c:v>43.304793444864302</c:v>
                </c:pt>
                <c:pt idx="6">
                  <c:v>38.505363296138597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B1-4E86-B71B-47413B485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676896"/>
        <c:axId val="559677312"/>
      </c:barChart>
      <c:catAx>
        <c:axId val="55967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77312"/>
        <c:crosses val="autoZero"/>
        <c:auto val="1"/>
        <c:lblAlgn val="ctr"/>
        <c:lblOffset val="100"/>
        <c:noMultiLvlLbl val="0"/>
      </c:catAx>
      <c:valAx>
        <c:axId val="55967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 sz="1600" baseline="0" err="1"/>
                  <a:t>Average</a:t>
                </a:r>
                <a:r>
                  <a:rPr lang="fr-CH" sz="1600" baseline="0"/>
                  <a:t> ESG Score</a:t>
                </a:r>
                <a:endParaRPr lang="en-GB" sz="1600" baseline="0"/>
              </a:p>
            </c:rich>
          </c:tx>
          <c:layout>
            <c:manualLayout>
              <c:xMode val="edge"/>
              <c:yMode val="edge"/>
              <c:x val="4.2099512859999397E-2"/>
              <c:y val="0.224997667678722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7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'ESG PPP Adjusted'!$K$2:$K$222</cx:f>
        <cx:lvl ptCount="221" formatCode="General">
          <cx:pt idx="0">0.34523809523810001</cx:pt>
          <cx:pt idx="1">0.86666666666667003</cx:pt>
          <cx:pt idx="2">1</cx:pt>
          <cx:pt idx="3">1</cx:pt>
          <cx:pt idx="4">0.41190476190476</cx:pt>
          <cx:pt idx="5">0.89166666666667005</cx:pt>
          <cx:pt idx="6">1</cx:pt>
          <cx:pt idx="7">1</cx:pt>
          <cx:pt idx="8">0.29761904761905</cx:pt>
          <cx:pt idx="9">0.80000000000000004</cx:pt>
          <cx:pt idx="10">0.95833333333333004</cx:pt>
          <cx:pt idx="11">0.95833333333333004</cx:pt>
          <cx:pt idx="12">1</cx:pt>
          <cx:pt idx="13">1</cx:pt>
          <cx:pt idx="14">0.95833333333333004</cx:pt>
          <cx:pt idx="15">1</cx:pt>
          <cx:pt idx="16">1</cx:pt>
          <cx:pt idx="17">1</cx:pt>
          <cx:pt idx="18">1</cx:pt>
          <cx:pt idx="19">0.82499999999999996</cx:pt>
          <cx:pt idx="20">0.64404761904761998</cx:pt>
          <cx:pt idx="21">1</cx:pt>
          <cx:pt idx="22">1</cx:pt>
          <cx:pt idx="23">0.86666666666667003</cx:pt>
          <cx:pt idx="24">0.34523809523810001</cx:pt>
          <cx:pt idx="25">0.93333333333333002</cx:pt>
          <cx:pt idx="26">1</cx:pt>
          <cx:pt idx="27">0.69166666666666998</cx:pt>
          <cx:pt idx="28">0.82499999999999996</cx:pt>
          <cx:pt idx="29">1</cx:pt>
          <cx:pt idx="30">1</cx:pt>
          <cx:pt idx="31">1</cx:pt>
          <cx:pt idx="32">0.95833333333333004</cx:pt>
          <cx:pt idx="33">0.95833333333333004</cx:pt>
          <cx:pt idx="34">0.047619047619050003</cx:pt>
          <cx:pt idx="35">1</cx:pt>
          <cx:pt idx="36">0.93333333333333002</cx:pt>
          <cx:pt idx="37">0.93333333333333002</cx:pt>
          <cx:pt idx="38">1</cx:pt>
          <cx:pt idx="39">1</cx:pt>
          <cx:pt idx="40">1</cx:pt>
          <cx:pt idx="41">1</cx:pt>
          <cx:pt idx="42">1</cx:pt>
          <cx:pt idx="43">0.79047619047619</cx:pt>
          <cx:pt idx="44">1</cx:pt>
          <cx:pt idx="45">0.13095238095237999</cx:pt>
          <cx:pt idx="46">0.57380952380951999</cx:pt>
          <cx:pt idx="47">0.047619047619050003</cx:pt>
          <cx:pt idx="48">0.29761904761905</cx:pt>
          <cx:pt idx="49">0.95833333333333004</cx:pt>
          <cx:pt idx="50">0.95833333333333004</cx:pt>
          <cx:pt idx="51">0.95833333333333004</cx:pt>
          <cx:pt idx="52">0.93333333333333002</cx:pt>
          <cx:pt idx="53">0.73333333333332995</cx:pt>
          <cx:pt idx="54">0.95833333333333004</cx:pt>
          <cx:pt idx="55">1</cx:pt>
          <cx:pt idx="56">0.93333333333333002</cx:pt>
          <cx:pt idx="57">1</cx:pt>
          <cx:pt idx="58">1</cx:pt>
          <cx:pt idx="59">0.089285714285709999</cx:pt>
          <cx:pt idx="60">0.80000000000000004</cx:pt>
          <cx:pt idx="61">0.95833333333333004</cx:pt>
          <cx:pt idx="62">1</cx:pt>
          <cx:pt idx="63">1</cx:pt>
          <cx:pt idx="64">0.95833333333333004</cx:pt>
          <cx:pt idx="65">1</cx:pt>
          <cx:pt idx="66">0.95833333333333004</cx:pt>
          <cx:pt idx="67">0.047619047619050003</cx:pt>
          <cx:pt idx="68">0.20952380952381</cx:pt>
          <cx:pt idx="69">1</cx:pt>
          <cx:pt idx="70">0.95833333333333004</cx:pt>
          <cx:pt idx="71">1</cx:pt>
          <cx:pt idx="72">1</cx:pt>
          <cx:pt idx="73">0.047619047619050003</cx:pt>
          <cx:pt idx="74">1</cx:pt>
          <cx:pt idx="75">1</cx:pt>
          <cx:pt idx="76">0.86666666666667003</cx:pt>
          <cx:pt idx="77">0.75238095238095004</cx:pt>
          <cx:pt idx="78">0.95833333333333004</cx:pt>
          <cx:pt idx="79">0.80000000000000004</cx:pt>
          <cx:pt idx="80">0.29761904761905</cx:pt>
          <cx:pt idx="81">1</cx:pt>
          <cx:pt idx="82">0.29761904761905</cx:pt>
          <cx:pt idx="83">0.93333333333333002</cx:pt>
          <cx:pt idx="84">0.066666666666669996</cx:pt>
          <cx:pt idx="85">1</cx:pt>
          <cx:pt idx="86">1</cx:pt>
          <cx:pt idx="87">1</cx:pt>
          <cx:pt idx="88">1</cx:pt>
          <cx:pt idx="89">1</cx:pt>
          <cx:pt idx="90">0.047619047619050003</cx:pt>
          <cx:pt idx="91">0.93333333333333002</cx:pt>
          <cx:pt idx="92">0.95833333333333004</cx:pt>
          <cx:pt idx="93">1</cx:pt>
          <cx:pt idx="94">1</cx:pt>
          <cx:pt idx="95">0.95833333333333004</cx:pt>
          <cx:pt idx="96">0.95833333333333004</cx:pt>
          <cx:pt idx="97">0.95833333333333004</cx:pt>
          <cx:pt idx="98">0.93333333333333002</cx:pt>
          <cx:pt idx="99">1</cx:pt>
          <cx:pt idx="100">0.89166666666667005</cx:pt>
          <cx:pt idx="101">1</cx:pt>
          <cx:pt idx="102">1</cx:pt>
          <cx:pt idx="103">1</cx:pt>
          <cx:pt idx="104">0.86666666666667003</cx:pt>
          <cx:pt idx="105">0.77142857142857002</cx:pt>
          <cx:pt idx="106">0.73333333333332995</cx:pt>
          <cx:pt idx="107">0.95833333333333004</cx:pt>
          <cx:pt idx="108">0.82499999999999996</cx:pt>
          <cx:pt idx="109">1</cx:pt>
          <cx:pt idx="110">1</cx:pt>
          <cx:pt idx="111">1</cx:pt>
          <cx:pt idx="112">0.80000000000000004</cx:pt>
          <cx:pt idx="113">0.80000000000000004</cx:pt>
          <cx:pt idx="114">0.45357142857143001</cx:pt>
          <cx:pt idx="115">1</cx:pt>
          <cx:pt idx="116">1</cx:pt>
          <cx:pt idx="117">1</cx:pt>
          <cx:pt idx="118">0.95833333333333004</cx:pt>
          <cx:pt idx="119">1</cx:pt>
          <cx:pt idx="120">0.047619047619050003</cx:pt>
          <cx:pt idx="121">1</cx:pt>
          <cx:pt idx="122">0.22023809523810001</cx:pt>
          <cx:pt idx="123">1</cx:pt>
          <cx:pt idx="124">1</cx:pt>
          <cx:pt idx="125">0.93333333333333002</cx:pt>
          <cx:pt idx="126">1</cx:pt>
          <cx:pt idx="127">0.63809523809524005</cx:pt>
          <cx:pt idx="128">0.90476190476189999</cx:pt>
          <cx:pt idx="129">1</cx:pt>
          <cx:pt idx="130">0.95833333333333004</cx:pt>
          <cx:pt idx="131">1</cx:pt>
          <cx:pt idx="132">0.95238095238095</cx:pt>
          <cx:pt idx="133">1</cx:pt>
          <cx:pt idx="134">0.047619047619050003</cx:pt>
          <cx:pt idx="135">1</cx:pt>
          <cx:pt idx="136">1</cx:pt>
          <cx:pt idx="137">1</cx:pt>
          <cx:pt idx="138">1</cx:pt>
          <cx:pt idx="139">1</cx:pt>
          <cx:pt idx="140">1</cx:pt>
          <cx:pt idx="141">0.047619047619050003</cx:pt>
          <cx:pt idx="142">1</cx:pt>
          <cx:pt idx="143">1</cx:pt>
          <cx:pt idx="144">1</cx:pt>
          <cx:pt idx="145">0.95833333333333004</cx:pt>
          <cx:pt idx="146">0.95833333333333004</cx:pt>
          <cx:pt idx="147">1</cx:pt>
          <cx:pt idx="148">0.61547619047618995</cx:pt>
          <cx:pt idx="149">0.82499999999999996</cx:pt>
          <cx:pt idx="150">0.82499999999999996</cx:pt>
          <cx:pt idx="151">1</cx:pt>
          <cx:pt idx="152">0.93333333333333002</cx:pt>
          <cx:pt idx="153">1</cx:pt>
          <cx:pt idx="154">1</cx:pt>
          <cx:pt idx="155">0.59047619047619004</cx:pt>
          <cx:pt idx="156">1</cx:pt>
          <cx:pt idx="157">1</cx:pt>
          <cx:pt idx="158">0.43452380952380998</cx:pt>
          <cx:pt idx="159">0.22857142857143001</cx:pt>
          <cx:pt idx="160">0.95833333333333004</cx:pt>
          <cx:pt idx="161">1</cx:pt>
          <cx:pt idx="162">0.74285714285714</cx:pt>
          <cx:pt idx="163">0.041666666666670002</cx:pt>
          <cx:pt idx="164">0.047619047619050003</cx:pt>
          <cx:pt idx="165">0.82499999999999996</cx:pt>
          <cx:pt idx="166">1</cx:pt>
          <cx:pt idx="167">1</cx:pt>
          <cx:pt idx="168">1</cx:pt>
          <cx:pt idx="169">0.82499999999999996</cx:pt>
          <cx:pt idx="170">1</cx:pt>
          <cx:pt idx="171">1</cx:pt>
          <cx:pt idx="172">0.82499999999999996</cx:pt>
          <cx:pt idx="173">0.88571428571429001</cx:pt>
          <cx:pt idx="174">1</cx:pt>
          <cx:pt idx="175">1</cx:pt>
          <cx:pt idx="176">0.26190476190475998</cx:pt>
          <cx:pt idx="177">0.81904761904762002</cx:pt>
          <cx:pt idx="178">1</cx:pt>
          <cx:pt idx="179">0.90476190476189999</cx:pt>
          <cx:pt idx="180">0.81904761904762002</cx:pt>
          <cx:pt idx="181">0.86666666666667003</cx:pt>
          <cx:pt idx="182">1</cx:pt>
          <cx:pt idx="183">0.95833333333333004</cx:pt>
          <cx:pt idx="184">0.95833333333333004</cx:pt>
          <cx:pt idx="185">0.90476190476189999</cx:pt>
          <cx:pt idx="186">0.047619047619050003</cx:pt>
          <cx:pt idx="187">1</cx:pt>
          <cx:pt idx="188">0.72380952380952002</cx:pt>
          <cx:pt idx="189">0.047619047619050003</cx:pt>
          <cx:pt idx="190">1</cx:pt>
          <cx:pt idx="191">1</cx:pt>
          <cx:pt idx="192">1</cx:pt>
          <cx:pt idx="193">1</cx:pt>
          <cx:pt idx="194">0.77738095238094995</cx:pt>
          <cx:pt idx="195">1</cx:pt>
          <cx:pt idx="196">0.88571428571429001</cx:pt>
          <cx:pt idx="197">0.93333333333333002</cx:pt>
          <cx:pt idx="198">1</cx:pt>
          <cx:pt idx="199">1</cx:pt>
          <cx:pt idx="200">0.72976190476189995</cx:pt>
          <cx:pt idx="201">0.066666666666669996</cx:pt>
          <cx:pt idx="202">1</cx:pt>
          <cx:pt idx="203">1</cx:pt>
          <cx:pt idx="204">1</cx:pt>
          <cx:pt idx="205">1</cx:pt>
          <cx:pt idx="206">0.91071428571429003</cx:pt>
          <cx:pt idx="207">0.93333333333333002</cx:pt>
          <cx:pt idx="208">0.68571428571429005</cx:pt>
          <cx:pt idx="209">0.86666666666667003</cx:pt>
          <cx:pt idx="210">0.047619047619050003</cx:pt>
          <cx:pt idx="211">0.29761904761905</cx:pt>
          <cx:pt idx="212">1</cx:pt>
          <cx:pt idx="213">0.81904761904762002</cx:pt>
          <cx:pt idx="214">0.089285714285709999</cx:pt>
          <cx:pt idx="215">0.95238095238095</cx:pt>
          <cx:pt idx="216">0.62857142857143</cx:pt>
          <cx:pt idx="217">1</cx:pt>
          <cx:pt idx="218">1</cx:pt>
          <cx:pt idx="219">1</cx:pt>
          <cx:pt idx="220">1</cx:pt>
        </cx:lvl>
      </cx:numDim>
    </cx:data>
  </cx:chartData>
  <cx:chart>
    <cx:plotArea>
      <cx:plotAreaRegion>
        <cx:series layoutId="clusteredColumn" uniqueId="{26A63AA5-3F1E-4955-806D-4D508EF19A19}">
          <cx:dataPt idx="0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Size val="0.16000000000000003"/>
            </cx:binning>
          </cx:layoutPr>
        </cx:series>
      </cx:plotAreaRegion>
      <cx:axis id="0">
        <cx:catScaling gapWidth="0"/>
        <cx:title>
          <cx:tx>
            <cx:txData>
              <cx:v>ESG Coverage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 baseline="0"/>
              </a:pPr>
              <a:r>
                <a:rPr lang="en-US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Franklin Gothic Book" panose="020B0502020104020203"/>
                </a:rPr>
                <a:t>ESG Coverage</a:t>
              </a:r>
            </a:p>
          </cx:txPr>
        </cx:title>
        <cx:tickLabels/>
        <cx:numFmt formatCode="0%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aseline="0"/>
            </a:pPr>
            <a:endParaRPr lang="en-US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  <cx:axis id="1">
        <cx:valScaling/>
        <cx:title>
          <cx:tx>
            <cx:txData>
              <cx:v>Number of countries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 baseline="0"/>
              </a:pPr>
              <a:r>
                <a:rPr lang="en-US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Franklin Gothic Book" panose="020B0502020104020203"/>
                </a:rPr>
                <a:t>Number of countries</a:t>
              </a:r>
            </a:p>
          </cx:txPr>
        </cx:title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aseline="0"/>
            </a:pPr>
            <a:endParaRPr lang="en-US" sz="1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'ESG PPP Adjusted'!$G$2:$G$200</cx:f>
        <cx:lvl ptCount="199" formatCode="General">
          <cx:pt idx="0">100</cx:pt>
          <cx:pt idx="1">100</cx:pt>
          <cx:pt idx="2">100</cx:pt>
          <cx:pt idx="3">100</cx:pt>
          <cx:pt idx="4">100</cx:pt>
          <cx:pt idx="5">100</cx:pt>
          <cx:pt idx="6">100</cx:pt>
          <cx:pt idx="7">100</cx:pt>
          <cx:pt idx="8">96.569732045486802</cx:pt>
          <cx:pt idx="9">95.307303660009097</cx:pt>
          <cx:pt idx="10">94.331516170824301</cx:pt>
          <cx:pt idx="11">92.364226373174105</cx:pt>
          <cx:pt idx="12">92.236606145522799</cx:pt>
          <cx:pt idx="13">90.453191081469896</cx:pt>
          <cx:pt idx="14">90.445479692561804</cx:pt>
          <cx:pt idx="15">90.221877768214</cx:pt>
          <cx:pt idx="16">89.383007346434297</cx:pt>
          <cx:pt idx="17">89.0547092104581</cx:pt>
          <cx:pt idx="18">87.559188996733397</cx:pt>
          <cx:pt idx="19">86.180064505484694</cx:pt>
          <cx:pt idx="20">85.706909155169896</cx:pt>
          <cx:pt idx="21">85.571874764571206</cx:pt>
          <cx:pt idx="22">85.240898818222902</cx:pt>
          <cx:pt idx="23">85.103697757858299</cx:pt>
          <cx:pt idx="24">84.264206281773298</cx:pt>
          <cx:pt idx="25">84.142949187760195</cx:pt>
          <cx:pt idx="26">83.795939508005503</cx:pt>
          <cx:pt idx="27">81.825536011398697</cx:pt>
          <cx:pt idx="28">81.758331659007396</cx:pt>
          <cx:pt idx="29">79.446077354148102</cx:pt>
          <cx:pt idx="30">77.679461798096398</cx:pt>
          <cx:pt idx="31">77.567258496993901</cx:pt>
          <cx:pt idx="32">76.542527588434496</cx:pt>
          <cx:pt idx="33">75.651163403025194</cx:pt>
          <cx:pt idx="34">75.166633468812094</cx:pt>
          <cx:pt idx="35">74.978876474859703</cx:pt>
          <cx:pt idx="36">74.533386108824601</cx:pt>
          <cx:pt idx="37">73.892171533010099</cx:pt>
          <cx:pt idx="38">73.786922927803005</cx:pt>
          <cx:pt idx="39">72.793541441751103</cx:pt>
          <cx:pt idx="40">72.528555424831794</cx:pt>
          <cx:pt idx="41">72.327904448230299</cx:pt>
          <cx:pt idx="42">71.506508536750601</cx:pt>
          <cx:pt idx="43">71.265844287357297</cx:pt>
          <cx:pt idx="44">71.162266519331595</cx:pt>
          <cx:pt idx="45">70.968694332469497</cx:pt>
          <cx:pt idx="46">70.933173870832405</cx:pt>
          <cx:pt idx="47">70.861524211778203</cx:pt>
          <cx:pt idx="48">70.686069139529707</cx:pt>
          <cx:pt idx="49">69.959649801858504</cx:pt>
          <cx:pt idx="50">69.743058112361794</cx:pt>
          <cx:pt idx="51">69.259526094559604</cx:pt>
          <cx:pt idx="52">69.056908796710402</cx:pt>
          <cx:pt idx="53">67.567559340342797</cx:pt>
          <cx:pt idx="54">67.4130724685986</cx:pt>
          <cx:pt idx="55">67.265917908712197</cx:pt>
          <cx:pt idx="56">66.982959717924203</cx:pt>
          <cx:pt idx="57">66.712895056933405</cx:pt>
          <cx:pt idx="58">66.477343763535998</cx:pt>
          <cx:pt idx="59">65.813462293394707</cx:pt>
          <cx:pt idx="60">65.479249224458002</cx:pt>
          <cx:pt idx="61">62.764007253692199</cx:pt>
          <cx:pt idx="62">62.530628842392503</cx:pt>
          <cx:pt idx="63">62.4251512040195</cx:pt>
          <cx:pt idx="64">62.408271113781403</cx:pt>
          <cx:pt idx="65">62.408115056909402</cx:pt>
          <cx:pt idx="66">61.963811725637498</cx:pt>
          <cx:pt idx="67">61.958089685790803</cx:pt>
          <cx:pt idx="68">61.794988947986099</cx:pt>
          <cx:pt idx="69">61.749267827028497</cx:pt>
          <cx:pt idx="70">61.024930974105096</cx:pt>
          <cx:pt idx="71">60.983908542855097</cx:pt>
          <cx:pt idx="72">60.375194407408202</cx:pt>
          <cx:pt idx="73">60.204547321306499</cx:pt>
          <cx:pt idx="74">59.293445212315802</cx:pt>
          <cx:pt idx="75">58.869467375179603</cx:pt>
          <cx:pt idx="76">57.7865204236588</cx:pt>
          <cx:pt idx="77">57.2962817936912</cx:pt>
          <cx:pt idx="78">57.019927175216303</cx:pt>
          <cx:pt idx="79">56.229651467970001</cx:pt>
          <cx:pt idx="80">55.899068094336002</cx:pt>
          <cx:pt idx="81">55.851482922218999</cx:pt>
          <cx:pt idx="82">54.867974965487697</cx:pt>
          <cx:pt idx="83">54.720876016111397</cx:pt>
          <cx:pt idx="84">54.688155323949402</cx:pt>
          <cx:pt idx="85">53.234782488138201</cx:pt>
          <cx:pt idx="86">52.921137552832697</cx:pt>
          <cx:pt idx="87">52.7006470299835</cx:pt>
          <cx:pt idx="88">52.301587148115701</cx:pt>
          <cx:pt idx="89">52.182609643345501</cx:pt>
          <cx:pt idx="90">52.027079599811501</cx:pt>
          <cx:pt idx="91">51.985370624194701</cx:pt>
          <cx:pt idx="92">51.795879219853497</cx:pt>
          <cx:pt idx="93">50.190986374495502</cx:pt>
          <cx:pt idx="94">49.671500031573899</cx:pt>
          <cx:pt idx="95">49.479803292224098</cx:pt>
          <cx:pt idx="96">49.462870957294001</cx:pt>
          <cx:pt idx="97">49.166921160814397</cx:pt>
          <cx:pt idx="98">48.3156014326009</cx:pt>
          <cx:pt idx="99">48.077754375498003</cx:pt>
          <cx:pt idx="100">47.284719662467701</cx:pt>
          <cx:pt idx="101">47.182047032738403</cx:pt>
          <cx:pt idx="102">47.1146626997581</cx:pt>
          <cx:pt idx="103">46.771554237214097</cx:pt>
          <cx:pt idx="104">46.672376101415701</cx:pt>
          <cx:pt idx="105">46.283078299287801</cx:pt>
          <cx:pt idx="106">46.037593830054597</cx:pt>
          <cx:pt idx="107">45.9691158482795</cx:pt>
          <cx:pt idx="108">45.899730721841699</cx:pt>
          <cx:pt idx="109">45.823409174689402</cx:pt>
          <cx:pt idx="110">45.696985434431198</cx:pt>
          <cx:pt idx="111">45.504384450532903</cx:pt>
          <cx:pt idx="112">45.472142511625997</cx:pt>
          <cx:pt idx="113">45.429335891985197</cx:pt>
          <cx:pt idx="114">44.990956497500498</cx:pt>
          <cx:pt idx="115">44.039764496290204</cx:pt>
          <cx:pt idx="116">43.7730798543584</cx:pt>
          <cx:pt idx="117">43.704490469882799</cx:pt>
          <cx:pt idx="118">43.665251911520102</cx:pt>
          <cx:pt idx="119">42.826592827634897</cx:pt>
          <cx:pt idx="120">41.290392249547899</cx:pt>
          <cx:pt idx="121">41.267658867980202</cx:pt>
          <cx:pt idx="122">40.993354446366503</cx:pt>
          <cx:pt idx="123">40.854140490390897</cx:pt>
          <cx:pt idx="124">40.6431480966287</cx:pt>
          <cx:pt idx="125">40.506006036924298</cx:pt>
          <cx:pt idx="126">39.817170647491899</cx:pt>
          <cx:pt idx="127">39.811492229414696</cx:pt>
          <cx:pt idx="128">39.789256320174502</cx:pt>
          <cx:pt idx="129">39.377511271194003</cx:pt>
          <cx:pt idx="130">39.307686424452001</cx:pt>
          <cx:pt idx="131">39.115205015746497</cx:pt>
          <cx:pt idx="132">39.082619746501798</cx:pt>
          <cx:pt idx="133">38.691615933860398</cx:pt>
          <cx:pt idx="134">37.863208936741501</cx:pt>
          <cx:pt idx="135">37.822166812013997</cx:pt>
          <cx:pt idx="136">37.762949213032599</cx:pt>
          <cx:pt idx="137">37.448070715187598</cx:pt>
          <cx:pt idx="138">36.993472004177598</cx:pt>
          <cx:pt idx="139">36.9655476342326</cx:pt>
          <cx:pt idx="140">36.586820135774197</cx:pt>
          <cx:pt idx="141">36.460971899906802</cx:pt>
          <cx:pt idx="142">36.335200155511501</cx:pt>
          <cx:pt idx="143">36.168891312294598</cx:pt>
          <cx:pt idx="144">36.147828130781498</cx:pt>
          <cx:pt idx="145">35.930239798920503</cx:pt>
          <cx:pt idx="146">35.791421915424202</cx:pt>
          <cx:pt idx="147">35.644472936222002</cx:pt>
          <cx:pt idx="148">35.513102446843398</cx:pt>
          <cx:pt idx="149">35.245335020257897</cx:pt>
          <cx:pt idx="150">35.097925290814104</cx:pt>
          <cx:pt idx="151">35.075460514714102</cx:pt>
          <cx:pt idx="152">33.9616901984758</cx:pt>
          <cx:pt idx="153">33.730758610483697</cx:pt>
          <cx:pt idx="154">33.604766837756003</cx:pt>
          <cx:pt idx="155">33.273183619689</cx:pt>
          <cx:pt idx="156">32.754377180779798</cx:pt>
          <cx:pt idx="157">32.382928801005697</cx:pt>
          <cx:pt idx="158">31.821427235091999</cx:pt>
          <cx:pt idx="159">31.576607763311799</cx:pt>
          <cx:pt idx="160">30.993472303540599</cx:pt>
          <cx:pt idx="161">30.631906201740801</cx:pt>
          <cx:pt idx="162">30.317026480814999</cx:pt>
          <cx:pt idx="163">30.198398214643301</cx:pt>
          <cx:pt idx="164">29.770142939587799</cx:pt>
          <cx:pt idx="165">27.770646814153199</cx:pt>
          <cx:pt idx="166">27.3905675860284</cx:pt>
          <cx:pt idx="167">26.312029957838799</cx:pt>
          <cx:pt idx="168">25.166123789360601</cx:pt>
          <cx:pt idx="169">24.829465881617999</cx:pt>
          <cx:pt idx="170">24.017714006555501</cx:pt>
          <cx:pt idx="171">22.4365932506138</cx:pt>
          <cx:pt idx="172">22.266134249431101</cx:pt>
          <cx:pt idx="173">21.927734362751799</cx:pt>
          <cx:pt idx="174">21.754263967735799</cx:pt>
          <cx:pt idx="175">20.174959216880499</cx:pt>
          <cx:pt idx="176">19.872177427981601</cx:pt>
          <cx:pt idx="177">18.353461082405101</cx:pt>
          <cx:pt idx="178">18.044452705965099</cx:pt>
          <cx:pt idx="179">16.754139116246499</cx:pt>
          <cx:pt idx="180">15.4908011896782</cx:pt>
          <cx:pt idx="181">14.657070864950001</cx:pt>
          <cx:pt idx="182">13.365788056781099</cx:pt>
          <cx:pt idx="183">11.911639666956299</cx:pt>
          <cx:pt idx="184">11.4219314568415</cx:pt>
          <cx:pt idx="185">11.3182213656013</cx:pt>
          <cx:pt idx="186">11.302498578730299</cx:pt>
          <cx:pt idx="187">9.5167322960250793</cx:pt>
          <cx:pt idx="188">5.4113315674540603</cx:pt>
          <cx:pt idx="189">3.5868820010669502</cx:pt>
          <cx:pt idx="190">1.92377477422941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</cx:lvl>
      </cx:numDim>
    </cx:data>
  </cx:chartData>
  <cx:chart>
    <cx:plotArea>
      <cx:plotAreaRegion>
        <cx:series layoutId="clusteredColumn" uniqueId="{E8DD5F39-FC92-40FB-9E7D-8475A610EEDA}">
          <cx:dataId val="0"/>
          <cx:layoutPr>
            <cx:binning intervalClosed="r" overflow="100">
              <cx:binCount val="10"/>
            </cx:binning>
          </cx:layoutPr>
        </cx:series>
      </cx:plotAreaRegion>
      <cx:axis id="0">
        <cx:catScaling gapWidth="0"/>
        <cx:title>
          <cx:tx>
            <cx:txData>
              <cx:v>adjusted ESG Score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 baseline="0"/>
              </a:pPr>
              <a:r>
                <a:rPr lang="en-US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Franklin Gothic Book" panose="020B0502020104020203"/>
                </a:rPr>
                <a:t>adjusted ESG Score</a:t>
              </a:r>
            </a:p>
          </cx:txPr>
        </cx:title>
        <cx:tickLabels/>
        <cx:numFmt formatCode="#,##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aseline="0"/>
            </a:pPr>
            <a:endParaRPr lang="en-US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  <cx:axis id="1">
        <cx:valScaling/>
        <cx:title>
          <cx:tx>
            <cx:txData>
              <cx:v>Number of countries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 baseline="0"/>
              </a:pPr>
              <a:r>
                <a:rPr lang="en-US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Franklin Gothic Book" panose="020B0502020104020203"/>
                </a:rPr>
                <a:t>Number of countries</a:t>
              </a:r>
            </a:p>
          </cx:txPr>
        </cx:title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aseline="0"/>
            </a:pPr>
            <a:endParaRPr lang="en-US" sz="1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cv_aggregated_results!$E$2:$E$52</cx:f>
        <cx:lvl ptCount="51" formatCode="General">
          <cx:pt idx="0">45.94448706</cx:pt>
          <cx:pt idx="1">443.72294470000003</cx:pt>
          <cx:pt idx="2">80.112093079999994</cx:pt>
          <cx:pt idx="3">67.749308429999999</cx:pt>
          <cx:pt idx="4">124.4600547</cx:pt>
          <cx:pt idx="5">134.85417989999999</cx:pt>
          <cx:pt idx="6">67.213697850000003</cx:pt>
          <cx:pt idx="7">66.180111789999998</cx:pt>
          <cx:pt idx="8">98.359184170000006</cx:pt>
          <cx:pt idx="9">26.753684549999999</cx:pt>
          <cx:pt idx="10">335.30018430000001</cx:pt>
          <cx:pt idx="11">80.230817160000001</cx:pt>
          <cx:pt idx="12">109.50261980000001</cx:pt>
          <cx:pt idx="13">764.34672509999996</cx:pt>
          <cx:pt idx="14">109.6481047</cx:pt>
          <cx:pt idx="15">32.368872760000002</cx:pt>
          <cx:pt idx="16">53.779655329999997</cx:pt>
          <cx:pt idx="17">166.0465481</cx:pt>
          <cx:pt idx="18">90.337257699999995</cx:pt>
          <cx:pt idx="19">471.64022870000002</cx:pt>
          <cx:pt idx="20">72.234465400000005</cx:pt>
          <cx:pt idx="21">1407.1932569999999</cx:pt>
          <cx:pt idx="22">66.52104516</cx:pt>
          <cx:pt idx="23">421.7711577</cx:pt>
          <cx:pt idx="24">29.819123340000001</cx:pt>
          <cx:pt idx="25">54.62763417</cx:pt>
          <cx:pt idx="26">720.155619</cx:pt>
          <cx:pt idx="27">73.889820790000002</cx:pt>
          <cx:pt idx="28">76.039481140000007</cx:pt>
          <cx:pt idx="29">50.758068610000002</cx:pt>
          <cx:pt idx="30">44.482159430000003</cx:pt>
          <cx:pt idx="31">338.86652709999998</cx:pt>
          <cx:pt idx="32">254.6352981</cx:pt>
          <cx:pt idx="33">74.861581950000001</cx:pt>
          <cx:pt idx="34">70.673338150000006</cx:pt>
          <cx:pt idx="35">75.670451099999994</cx:pt>
          <cx:pt idx="36">206.80053520000001</cx:pt>
          <cx:pt idx="37">86.430266540000005</cx:pt>
          <cx:pt idx="38">31.032893319999999</cx:pt>
          <cx:pt idx="39">58.821013620000002</cx:pt>
          <cx:pt idx="40">45.192457470000001</cx:pt>
          <cx:pt idx="41">20.531835189999999</cx:pt>
          <cx:pt idx="42">173.4585898</cx:pt>
          <cx:pt idx="43">35.831716010000001</cx:pt>
          <cx:pt idx="44">299.2029738</cx:pt>
          <cx:pt idx="45">132.6588477</cx:pt>
          <cx:pt idx="46">30.08671623</cx:pt>
          <cx:pt idx="47">164.85839240000001</cx:pt>
          <cx:pt idx="48">599.23257609999996</cx:pt>
          <cx:pt idx="49">88.025578679999995</cx:pt>
          <cx:pt idx="50">299.32652139999999</cx:pt>
        </cx:lvl>
      </cx:numDim>
    </cx:data>
  </cx:chartData>
  <cx:chart>
    <cx:title pos="t" align="ctr" overlay="0">
      <cx:tx>
        <cx:txData>
          <cx:v>EM countries overall performance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rPr>
            <a:t>EM countries overall performance</a:t>
          </a:r>
        </a:p>
      </cx:txPr>
    </cx:title>
    <cx:plotArea>
      <cx:plotAreaRegion>
        <cx:series layoutId="clusteredColumn" uniqueId="{A6A9F4A9-D4B4-4BD8-9A13-3B52693B7163}">
          <cx:tx>
            <cx:txData>
              <cx:f>cv_aggregated_results!$E$1</cx:f>
              <cx:v>mae_avg</cx:v>
            </cx:txData>
          </cx:tx>
          <cx:dataId val="0"/>
          <cx:layoutPr>
            <cx:binning intervalClosed="r">
              <cx:binCount val="10"/>
            </cx:binning>
          </cx:layoutPr>
        </cx:series>
      </cx:plotAreaRegion>
      <cx:axis id="0">
        <cx:catScaling gapWidth="0"/>
        <cx:title>
          <cx:tx>
            <cx:txData>
              <cx:v>MAE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 baseline="0"/>
              </a:pPr>
              <a:r>
                <a:rPr lang="en-US" sz="16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MAE</a:t>
              </a:r>
            </a:p>
          </cx:txPr>
        </cx:title>
        <cx:tickLabels/>
        <cx:numFmt formatCode="#,##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aseline="0"/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aseline="0"/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'ESG PPP Adjusted'!$D$2:$D$200</cx:f>
        <cx:lvl ptCount="199" formatCode="General">
          <cx:pt idx="0">83.244719437467495</cx:pt>
          <cx:pt idx="1">82.693529516161703</cx:pt>
          <cx:pt idx="2">86.2752236637875</cx:pt>
          <cx:pt idx="3">85.166612504907306</cx:pt>
          <cx:pt idx="4">89.585118153088899</cx:pt>
          <cx:pt idx="5">84.949123273251999</cx:pt>
          <cx:pt idx="6">85.150391924443198</cx:pt>
          <cx:pt idx="7">83.631309022357399</cx:pt>
          <cx:pt idx="8">78.648509386990398</cx:pt>
          <cx:pt idx="9">77.8783839449205</cx:pt>
          <cx:pt idx="10">78.758616611280601</cx:pt>
          <cx:pt idx="11">75.922864002189698</cx:pt>
          <cx:pt idx="12">78.302225414038105</cx:pt>
          <cx:pt idx="13">76.467284348443599</cx:pt>
          <cx:pt idx="14">74.1011387630071</cx:pt>
          <cx:pt idx="15">74.514955022243996</cx:pt>
          <cx:pt idx="16">75.293503704757697</cx:pt>
          <cx:pt idx="17">70.462723971880493</cx:pt>
          <cx:pt idx="18">75.420046251897901</cx:pt>
          <cx:pt idx="19">72.467599662806705</cx:pt>
          <cx:pt idx="20">73.1180115309878</cx:pt>
          <cx:pt idx="21">70.290347541908901</cx:pt>
          <cx:pt idx="22">70.488724177437703</cx:pt>
          <cx:pt idx="23">76.804646163501602</cx:pt>
          <cx:pt idx="24">64.518526940744195</cx:pt>
          <cx:pt idx="25">77.384428582733804</cx:pt>
          <cx:pt idx="26">73.638512269401701</cx:pt>
          <cx:pt idx="27">65.691929127807498</cx:pt>
          <cx:pt idx="28">71.812912720796604</cx:pt>
          <cx:pt idx="29">67.126361851090493</cx:pt>
          <cx:pt idx="30">60.950694746239897</cx:pt>
          <cx:pt idx="31">66.180807494902496</cx:pt>
          <cx:pt idx="32">69.335012839774095</cx:pt>
          <cx:pt idx="33">63.351862429370101</cx:pt>
          <cx:pt idx="34">62.398943442977597</cx:pt>
          <cx:pt idx="35">62.917235150734101</cx:pt>
          <cx:pt idx="36">63.789668903428002</cx:pt>
          <cx:pt idx="37">65.115817378021802</cx:pt>
          <cx:pt idx="38">67.125635690815699</cx:pt>
          <cx:pt idx="39">67.146511004626603</cx:pt>
          <cx:pt idx="40">65.816159711077304</cx:pt>
          <cx:pt idx="41">61.769742783012298</cx:pt>
          <cx:pt idx="42">64.0510580016294</cx:pt>
          <cx:pt idx="43">61.804266634860198</cx:pt>
          <cx:pt idx="44">62.680890344464203</cx:pt>
          <cx:pt idx="45">60.814954463738196</cx:pt>
          <cx:pt idx="46">60.472617674225702</cx:pt>
          <cx:pt idx="47">66.129471022357194</cx:pt>
          <cx:pt idx="48">59.121050713191401</cx:pt>
          <cx:pt idx="49">55.666471044823403</cx:pt>
          <cx:pt idx="50">64.581891084583006</cx:pt>
          <cx:pt idx="51">52.333569775482999</cx:pt>
          <cx:pt idx="52">52.256009793662102</cx:pt>
          <cx:pt idx="53">57.192979373740002</cx:pt>
          <cx:pt idx="54">64.358058560322206</cx:pt>
          <cx:pt idx="55">59.790470625728901</cx:pt>
          <cx:pt idx="56">64.106187541370602</cx:pt>
          <cx:pt idx="57">63.574075142459797</cx:pt>
          <cx:pt idx="58">62.110709258143899</cx:pt>
          <cx:pt idx="59">50.236281019120099</cx:pt>
          <cx:pt idx="60">62.133257867027901</cx:pt>
          <cx:pt idx="61">53.6809531182219</cx:pt>
          <cx:pt idx="62">53.375543688285198</cx:pt>
          <cx:pt idx="63">55.068638359191901</cx:pt>
          <cx:pt idx="64">52.724857129373397</cx:pt>
          <cx:pt idx="65">52.183835638969398</cx:pt>
          <cx:pt idx="66">57.220164710631103</cx:pt>
          <cx:pt idx="67">49.551128175900999</cx:pt>
          <cx:pt idx="68">55.621212950918498</cx:pt>
          <cx:pt idx="69">63.376365954332002</cx:pt>
          <cx:pt idx="70">64.996486154624904</cx:pt>
          <cx:pt idx="71">52.6585196188</cx:pt>
          <cx:pt idx="72">60.800690986417699</cx:pt>
          <cx:pt idx="73">58.5126193069677</cx:pt>
          <cx:pt idx="74">53.983218366794098</cx:pt>
          <cx:pt idx="75">46.893214377564597</cx:pt>
          <cx:pt idx="76">55.9247609341326</cx:pt>
          <cx:pt idx="77">44.885165459840401</cx:pt>
          <cx:pt idx="78">50.1059546097027</cx:pt>
          <cx:pt idx="79">56.406043912272601</cx:pt>
          <cx:pt idx="80">52.251750260427201</cx:pt>
          <cx:pt idx="81">53.175183979051802</cx:pt>
          <cx:pt idx="82">47.736513387439302</cx:pt>
          <cx:pt idx="83">54.239898606816197</cx:pt>
          <cx:pt idx="84">44.693325771658202</cx:pt>
          <cx:pt idx="85">51.927886217217001</cx:pt>
          <cx:pt idx="86">51.383158112694602</cx:pt>
          <cx:pt idx="87">55.815231837629</cx:pt>
          <cx:pt idx="88">54.930281928328803</cx:pt>
          <cx:pt idx="89">53.413262716303002</cx:pt>
          <cx:pt idx="90">58.949897285683399</cx:pt>
          <cx:pt idx="91">54.588400059137399</cx:pt>
          <cx:pt idx="92">45.910780337629603</cx:pt>
          <cx:pt idx="93">44.470747963593098</cx:pt>
          <cx:pt idx="94">53.705416114298799</cx:pt>
          <cx:pt idx="95">50.074444290827202</cx:pt>
          <cx:pt idx="96">50.320144923478701</cx:pt>
          <cx:pt idx="97">42.0797780758935</cx:pt>
          <cx:pt idx="98">39.929377621466799</cx:pt>
          <cx:pt idx="99">48.2999066425512</cx:pt>
          <cx:pt idx="100">50.852433776080801</cx:pt>
          <cx:pt idx="101">41.680293191769501</cx:pt>
          <cx:pt idx="102">44.044377944786497</cx:pt>
          <cx:pt idx="103">46.874929568627003</cx:pt>
          <cx:pt idx="104">48.685926934837902</cx:pt>
          <cx:pt idx="105">51.342569025957502</cx:pt>
          <cx:pt idx="106">49.540229836764702</cx:pt>
          <cx:pt idx="107">50.4318315406802</cx:pt>
          <cx:pt idx="108">49.734813508840197</cx:pt>
          <cx:pt idx="109">49.771482171030101</cx:pt>
          <cx:pt idx="110">44.225002601155303</cx:pt>
          <cx:pt idx="111">46.090838803971302</cx:pt>
          <cx:pt idx="112">49.282838361742797</cx:pt>
          <cx:pt idx="113">48.4116813993571</cx:pt>
          <cx:pt idx="114">47.903241744861901</cx:pt>
          <cx:pt idx="115">47.0241458048853</cx:pt>
          <cx:pt idx="116">41.095880254467701</cx:pt>
          <cx:pt idx="117">55.9246100603497</cx:pt>
          <cx:pt idx="118">39.2933447724971</cx:pt>
          <cx:pt idx="119">45.007563618892</cx:pt>
          <cx:pt idx="120">40.485303304631799</cx:pt>
          <cx:pt idx="121">42.133336055886403</cx:pt>
          <cx:pt idx="122">45.028963678078298</cx:pt>
          <cx:pt idx="123">39.578588858473701</cx:pt>
          <cx:pt idx="124">46.165513694923597</cx:pt>
          <cx:pt idx="125">36.0950500850876</cx:pt>
          <cx:pt idx="126">42.074020334897099</cx:pt>
          <cx:pt idx="127">40.263281305041701</cx:pt>
          <cx:pt idx="128">34.805910946510899</cx:pt>
          <cx:pt idx="129">52.338685754047297</cx:pt>
          <cx:pt idx="130">38.072915191002501</cx:pt>
          <cx:pt idx="131">48.145351394879199</cx:pt>
          <cx:pt idx="132">45.575222310089899</cx:pt>
          <cx:pt idx="133">45.273047794533497</cx:pt>
          <cx:pt idx="134">49.2150701820145</cx:pt>
          <cx:pt idx="135">38.244994058436603</cx:pt>
          <cx:pt idx="136">43.877362549121699</cx:pt>
          <cx:pt idx="137">38.130760784014498</cx:pt>
          <cx:pt idx="138">41.2162521445658</cx:pt>
          <cx:pt idx="139">35.236032296672697</cx:pt>
          <cx:pt idx="140">48.135656675315303</cx:pt>
          <cx:pt idx="141">41.581553018032601</cx:pt>
          <cx:pt idx="142">36.756485484575201</cx:pt>
          <cx:pt idx="143">30.6476778187847</cx:pt>
          <cx:pt idx="144">33.422161441818901</cx:pt>
          <cx:pt idx="145">41.5590817315477</cx:pt>
          <cx:pt idx="146">36.254327510546901</cx:pt>
          <cx:pt idx="147">38.278561774213799</cx:pt>
          <cx:pt idx="148">38.994477510748297</cx:pt>
          <cx:pt idx="149">35.3599150130825</cx:pt>
          <cx:pt idx="150">46.381073636274301</cx:pt>
          <cx:pt idx="151">32.329017402895502</cx:pt>
          <cx:pt idx="152">42.056618288046302</cx:pt>
          <cx:pt idx="153">37.0882983265289</cx:pt>
          <cx:pt idx="154">38.210199118592399</cx:pt>
          <cx:pt idx="155">48.2289159358535</cx:pt>
          <cx:pt idx="156">37.275770426795297</cx:pt>
          <cx:pt idx="157">34.733839537050699</cx:pt>
          <cx:pt idx="158">39.177012583465398</cx:pt>
          <cx:pt idx="159">42.793648800462499</cx:pt>
          <cx:pt idx="160">47.989693271474799</cx:pt>
          <cx:pt idx="161">36.136879195730202</cx:pt>
          <cx:pt idx="162">45.914214667979401</cx:pt>
          <cx:pt idx="163">36.767540569779698</cx:pt>
          <cx:pt idx="164">41.509793553873202</cx:pt>
          <cx:pt idx="165">36.655410764882802</cx:pt>
          <cx:pt idx="166">33.433891705115798</cx:pt>
          <cx:pt idx="167">41.973043369125101</cx:pt>
          <cx:pt idx="168">26.227242706778199</cx:pt>
          <cx:pt idx="169">38.223351692614997</cx:pt>
          <cx:pt idx="170">34.232805734593803</cx:pt>
          <cx:pt idx="171">28.7952047975404</cx:pt>
          <cx:pt idx="172">25.427220264114901</cx:pt>
          <cx:pt idx="173">30.5387916511871</cx:pt>
          <cx:pt idx="174">41.992632091498301</cx:pt>
          <cx:pt idx="175">31.264686873553899</cx:pt>
          <cx:pt idx="176">31.021712847668901</cx:pt>
          <cx:pt idx="177">26.240747815775801</cx:pt>
          <cx:pt idx="178">33.706170981089798</cx:pt>
          <cx:pt idx="179">33.747313181081502</cx:pt>
          <cx:pt idx="180">41.5760143832117</cx:pt>
          <cx:pt idx="181">38.444341588399901</cx:pt>
          <cx:pt idx="182">19.817668850049301</cx:pt>
          <cx:pt idx="183">31.147421355635199</cx:pt>
          <cx:pt idx="184">25.981318622866599</cx:pt>
          <cx:pt idx="185">32.230642186226902</cx:pt>
          <cx:pt idx="186">39.006276566314902</cx:pt>
          <cx:pt idx="187">31.5445400010552</cx:pt>
          <cx:pt idx="188">18.576860803124699</cx:pt>
          <cx:pt idx="189">16.483815118830002</cx:pt>
          <cx:pt idx="190">24.997993827266701</cx:pt>
          <cx:pt idx="191">0</cx:pt>
          <cx:pt idx="192">12.0855306228166</cx:pt>
          <cx:pt idx="193">15.554086610416</cx:pt>
          <cx:pt idx="194">0</cx:pt>
          <cx:pt idx="195">20.038401623376998</cx:pt>
          <cx:pt idx="196">0</cx:pt>
          <cx:pt idx="197">25.513078851441701</cx:pt>
          <cx:pt idx="198">16.520530651968901</cx:pt>
        </cx:lvl>
      </cx:numDim>
    </cx:data>
  </cx:chartData>
  <cx:chart>
    <cx:plotArea>
      <cx:plotAreaRegion>
        <cx:series layoutId="clusteredColumn" uniqueId="{5FABDF99-D709-4DA4-9B52-98190EC2AC35}"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ESG Score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 baseline="0"/>
              </a:pPr>
              <a:r>
                <a:rPr lang="en-US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Franklin Gothic Book" panose="020B0502020104020203"/>
                </a:rPr>
                <a:t>ESG Score</a:t>
              </a:r>
            </a:p>
          </cx:txPr>
        </cx:title>
        <cx:tickLabels/>
        <cx:numFmt formatCode="#,##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aseline="0"/>
            </a:pPr>
            <a:endParaRPr lang="en-US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  <cx:axis id="1">
        <cx:valScaling/>
        <cx:title>
          <cx:tx>
            <cx:txData>
              <cx:v>Number of countries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 baseline="0"/>
              </a:pPr>
              <a:r>
                <a:rPr lang="en-US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Franklin Gothic Book" panose="020B0502020104020203"/>
                </a:rPr>
                <a:t>Number of countries</a:t>
              </a:r>
            </a:p>
          </cx:txPr>
        </cx:title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aseline="0"/>
            </a:pPr>
            <a:endParaRPr lang="en-US" sz="1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Sheet1!$C$2:$C$52</cx:f>
        <cx:lvl ptCount="51" formatCode="General">
          <cx:pt idx="0">0.65600000000000003</cx:pt>
          <cx:pt idx="1">0.464696</cx:pt>
          <cx:pt idx="2">0.44778099999999998</cx:pt>
          <cx:pt idx="3">0.42330200000000001</cx:pt>
          <cx:pt idx="4">0.40250399999999997</cx:pt>
          <cx:pt idx="5">0.35005700000000001</cx:pt>
          <cx:pt idx="6">0.34924699999999997</cx:pt>
          <cx:pt idx="7">0.28228399999999998</cx:pt>
          <cx:pt idx="8">0.25346800000000003</cx:pt>
          <cx:pt idx="9">0.19553400000000001</cx:pt>
          <cx:pt idx="10">0.18862499999999999</cx:pt>
          <cx:pt idx="11">0.170907</cx:pt>
          <cx:pt idx="12">0.16766800000000001</cx:pt>
          <cx:pt idx="13">0.15057799999999999</cx:pt>
          <cx:pt idx="14">0.144264</cx:pt>
          <cx:pt idx="15">0.13220799999999999</cx:pt>
          <cx:pt idx="16">0.13095399999999999</cx:pt>
          <cx:pt idx="17">0.130665</cx:pt>
          <cx:pt idx="18">0.118769</cx:pt>
          <cx:pt idx="19">0.10255599999999999</cx:pt>
          <cx:pt idx="20">0.095837000000000006</cx:pt>
          <cx:pt idx="21">0.082442000000000001</cx:pt>
          <cx:pt idx="22">0.078116000000000005</cx:pt>
          <cx:pt idx="23">0.076912999999999995</cx:pt>
          <cx:pt idx="24">0.073840000000000003</cx:pt>
          <cx:pt idx="25">0.057711999999999999</cx:pt>
          <cx:pt idx="26">0.053471999999999999</cx:pt>
          <cx:pt idx="27">0.052059000000000001</cx:pt>
          <cx:pt idx="28">0.045023000000000001</cx:pt>
          <cx:pt idx="29">0.036118999999999998</cx:pt>
          <cx:pt idx="30">0.031440999999999997</cx:pt>
          <cx:pt idx="31">0.023404999999999999</cx:pt>
          <cx:pt idx="32">0.021312000000000001</cx:pt>
          <cx:pt idx="33">0.017964999999999998</cx:pt>
          <cx:pt idx="34">0.014578000000000001</cx:pt>
          <cx:pt idx="35">0.013976000000000001</cx:pt>
          <cx:pt idx="36">0.013937</cx:pt>
          <cx:pt idx="37">0.01359</cx:pt>
          <cx:pt idx="38">0.011775000000000001</cx:pt>
          <cx:pt idx="39">0.011520000000000001</cx:pt>
          <cx:pt idx="40">0.011266999999999999</cx:pt>
          <cx:pt idx="41">0.0095250000000000005</cx:pt>
          <cx:pt idx="42">0.0074120000000000002</cx:pt>
          <cx:pt idx="43">0.0069480000000000002</cx:pt>
          <cx:pt idx="44">0.0066870000000000002</cx:pt>
          <cx:pt idx="45">0.0065690000000000002</cx:pt>
          <cx:pt idx="46">0.0060260000000000001</cx:pt>
          <cx:pt idx="47">0.0058589999999999996</cx:pt>
          <cx:pt idx="48">0.0021180000000000001</cx:pt>
          <cx:pt idx="49">0.001856</cx:pt>
          <cx:pt idx="50">3.3000000000000003e-05</cx:pt>
        </cx:lvl>
      </cx:numDim>
    </cx:data>
  </cx:chartData>
  <cx:chart>
    <cx:plotArea>
      <cx:plotAreaRegion>
        <cx:series layoutId="clusteredColumn" uniqueId="{C9C706D6-A8E5-4AAD-B72C-A0F28A2FEDCF}">
          <cx:tx>
            <cx:txData>
              <cx:f>Sheet1!$C$1</cx:f>
              <cx:v>Dicker-Fuller p_value</cx:v>
            </cx:txData>
          </cx:tx>
          <cx:dataId val="0"/>
          <cx:layoutPr>
            <cx:binning intervalClosed="r">
              <cx:binSize val="0.05000000000000001"/>
            </cx:binning>
          </cx:layoutPr>
        </cx:series>
      </cx:plotAreaRegion>
      <cx:axis id="0">
        <cx:catScaling gapWidth="0"/>
        <cx:title>
          <cx:tx>
            <cx:txData>
              <cx:v>p-value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 baseline="0"/>
              </a:pPr>
              <a:r>
                <a:rPr lang="en-US" sz="16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p-value</a:t>
              </a:r>
            </a:p>
          </cx:txPr>
        </cx:title>
        <cx:tickLabels/>
        <cx:numFmt formatCode="#,##0.0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aseline="0"/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aseline="0"/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cv_aggregated_results!$C$2:$C$52</cx:f>
        <cx:lvl ptCount="51" formatCode="General">
          <cx:pt idx="0">70.953848969999996</cx:pt>
          <cx:pt idx="1">592.95846749999998</cx:pt>
          <cx:pt idx="2">88.173698470000005</cx:pt>
          <cx:pt idx="3">79.880605360000004</cx:pt>
          <cx:pt idx="4">163.67465110000001</cx:pt>
          <cx:pt idx="5">180.03313979999999</cx:pt>
          <cx:pt idx="6">95.236676329999995</cx:pt>
          <cx:pt idx="7">75.233906039999994</cx:pt>
          <cx:pt idx="8">133.04627679999999</cx:pt>
          <cx:pt idx="9">32.913981489999998</cx:pt>
          <cx:pt idx="10">407.61122640000002</cx:pt>
          <cx:pt idx="11">131.608935</cx:pt>
          <cx:pt idx="12">139.0650526</cx:pt>
          <cx:pt idx="13">1081.264103</cx:pt>
          <cx:pt idx="14">138.17205240000001</cx:pt>
          <cx:pt idx="15">43.687184010000003</cx:pt>
          <cx:pt idx="16">57.533580989999997</cx:pt>
          <cx:pt idx="17">222.06242689999999</cx:pt>
          <cx:pt idx="18">142.1925353</cx:pt>
          <cx:pt idx="19">594.39551470000004</cx:pt>
          <cx:pt idx="20">89.365659089999994</cx:pt>
          <cx:pt idx="21">1696.9817869999999</cx:pt>
          <cx:pt idx="22">80.296223710000007</cx:pt>
          <cx:pt idx="23">542.18089940000004</cx:pt>
          <cx:pt idx="24">35.413621040000002</cx:pt>
          <cx:pt idx="25">70.491730360000005</cx:pt>
          <cx:pt idx="26">840.45485140000005</cx:pt>
          <cx:pt idx="27">112.1386468</cx:pt>
          <cx:pt idx="28">102.30226740000001</cx:pt>
          <cx:pt idx="29">76.135320660000005</cx:pt>
          <cx:pt idx="30">56.866701079999999</cx:pt>
          <cx:pt idx="31">387.47423579999997</cx:pt>
          <cx:pt idx="32">312.03092029999999</cx:pt>
          <cx:pt idx="33">102.7740313</cx:pt>
          <cx:pt idx="34">105.0904063</cx:pt>
          <cx:pt idx="35">91.92343434</cx:pt>
          <cx:pt idx="36">258.8437121</cx:pt>
          <cx:pt idx="37">123.4546271</cx:pt>
          <cx:pt idx="38">44.234317930000003</cx:pt>
          <cx:pt idx="39">75.970657610000004</cx:pt>
          <cx:pt idx="40">56.089824800000002</cx:pt>
          <cx:pt idx="41">26.153272560000001</cx:pt>
          <cx:pt idx="42">267.42177229999999</cx:pt>
          <cx:pt idx="43">50.911591350000002</cx:pt>
          <cx:pt idx="44">365.3979448</cx:pt>
          <cx:pt idx="45">185.69237580000001</cx:pt>
          <cx:pt idx="46">39.172118359999999</cx:pt>
          <cx:pt idx="47">207.92941429999999</cx:pt>
          <cx:pt idx="48">746.78100670000003</cx:pt>
          <cx:pt idx="49">172.97897800000001</cx:pt>
          <cx:pt idx="50">360.09004190000002</cx:pt>
        </cx:lvl>
      </cx:numDim>
    </cx:data>
  </cx:chartData>
  <cx:chart>
    <cx:plotArea>
      <cx:plotAreaRegion>
        <cx:series layoutId="clusteredColumn" uniqueId="{FE9A6F78-CCF4-4202-A816-A590F1B1BC55}">
          <cx:tx>
            <cx:txData>
              <cx:f>cv_aggregated_results!$C$1</cx:f>
              <cx:v>rmse_avg</cx:v>
            </cx:txData>
          </cx:tx>
          <cx:dataId val="0"/>
          <cx:layoutPr>
            <cx:binning intervalClosed="r">
              <cx:binCount val="10"/>
            </cx:binning>
          </cx:layoutPr>
        </cx:series>
      </cx:plotAreaRegion>
      <cx:axis id="0">
        <cx:catScaling gapWidth="0"/>
        <cx:title>
          <cx:tx>
            <cx:txData>
              <cx:v>RMSE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 baseline="0"/>
              </a:pPr>
              <a:r>
                <a:rPr lang="en-US" sz="16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RMSE</a:t>
              </a:r>
            </a:p>
          </cx:txPr>
        </cx:title>
        <cx:tickLabels/>
        <cx:numFmt formatCode="#,##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aseline="0"/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aseline="0"/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20201040202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B72A2-69A6-4060-8551-A6E597ECD1C7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B6B63-D4D0-493E-B453-6D0E6A45B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3C1-B9A1-4CDA-AC20-AD535853C2D0}" type="datetime1">
              <a:rPr lang="en-US" smtClean="0"/>
              <a:t>9/29/2021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A45D-3C1D-49A1-8D82-0E2E56718D64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58CD-FC41-4DD1-9E0E-4788173B33EF}" type="datetime1">
              <a:rPr lang="en-US" smtClean="0"/>
              <a:t>9/29/2021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02D-8E3B-4A63-A6D7-08A483EAED41}" type="datetime1">
              <a:rPr lang="en-US" smtClean="0"/>
              <a:t>9/29/2021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E79F-424C-43AD-A4AD-72A7EEEE7BEF}" type="datetime1">
              <a:rPr lang="en-US" smtClean="0"/>
              <a:t>9/29/2021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985D-0528-480F-A30B-E4D213822EC8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1175-28BF-49C3-85E1-9D53A51FA850}" type="datetime1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6F10-CFB6-4814-8F41-354DBA53818E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200E-269C-492B-84A2-76B942607349}" type="datetime1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BAEB4F31-03E0-43FA-9226-B100BF2369B4}" type="datetime1">
              <a:rPr lang="en-US" smtClean="0"/>
              <a:t>9/29/2021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823-AF85-46D8-8101-66E2403DD06F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7C247E-5BA8-4EC2-9964-459101BF10B2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9" y="1953987"/>
            <a:ext cx="10993549" cy="1475013"/>
          </a:xfrm>
        </p:spPr>
        <p:txBody>
          <a:bodyPr>
            <a:normAutofit/>
          </a:bodyPr>
          <a:lstStyle/>
          <a:p>
            <a:r>
              <a:rPr lang="en-US" sz="4000" dirty="0"/>
              <a:t>In Which Country will you invest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12" y="3512517"/>
            <a:ext cx="10993546" cy="46823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Basile Nguyen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CAA60F-92B9-4CB7-BFCC-ACC5F6255B41}"/>
              </a:ext>
            </a:extLst>
          </p:cNvPr>
          <p:cNvSpPr txBox="1">
            <a:spLocks/>
          </p:cNvSpPr>
          <p:nvPr/>
        </p:nvSpPr>
        <p:spPr>
          <a:xfrm>
            <a:off x="802209" y="3980750"/>
            <a:ext cx="11549335" cy="9865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Case study for ESG Data SCIENTIST</a:t>
            </a:r>
          </a:p>
          <a:p>
            <a:endParaRPr lang="en-US" sz="1600" dirty="0"/>
          </a:p>
          <a:p>
            <a:r>
              <a:rPr lang="en-US" sz="1600" dirty="0"/>
              <a:t>29.09.2021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3676-C5B5-4738-9C9F-A3274F9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194156"/>
            <a:ext cx="11029616" cy="1188720"/>
          </a:xfrm>
        </p:spPr>
        <p:txBody>
          <a:bodyPr/>
          <a:lstStyle/>
          <a:p>
            <a:r>
              <a:rPr lang="fr-CH"/>
              <a:t>ESG COVERAGE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EC3DDD-D8EE-4E64-BF4D-F85F4AAC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2" y="5099069"/>
            <a:ext cx="11029615" cy="960658"/>
          </a:xfrm>
        </p:spPr>
        <p:txBody>
          <a:bodyPr>
            <a:normAutofit/>
          </a:bodyPr>
          <a:lstStyle/>
          <a:p>
            <a:r>
              <a:rPr lang="fr-CH" sz="2000" err="1"/>
              <a:t>Remove</a:t>
            </a:r>
            <a:r>
              <a:rPr lang="fr-CH" sz="2000"/>
              <a:t> score of countries </a:t>
            </a:r>
            <a:r>
              <a:rPr lang="fr-CH" sz="2000" err="1"/>
              <a:t>with</a:t>
            </a:r>
            <a:r>
              <a:rPr lang="fr-CH" sz="2000"/>
              <a:t> </a:t>
            </a:r>
            <a:r>
              <a:rPr lang="fr-CH" sz="2000" err="1"/>
              <a:t>less</a:t>
            </a:r>
            <a:r>
              <a:rPr lang="fr-CH" sz="2000"/>
              <a:t> </a:t>
            </a:r>
            <a:r>
              <a:rPr lang="fr-CH" sz="2000" err="1"/>
              <a:t>than</a:t>
            </a:r>
            <a:r>
              <a:rPr lang="fr-CH" sz="2000"/>
              <a:t> 20% of </a:t>
            </a:r>
            <a:r>
              <a:rPr lang="fr-CH" sz="2000" err="1"/>
              <a:t>coverage</a:t>
            </a:r>
            <a:endParaRPr lang="fr-CH" sz="200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9E8856A-2BC9-489A-8D27-C2BC92E48E0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92396814"/>
                  </p:ext>
                </p:extLst>
              </p:nvPr>
            </p:nvGraphicFramePr>
            <p:xfrm>
              <a:off x="3232021" y="1459076"/>
              <a:ext cx="5727957" cy="34367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9E8856A-2BC9-489A-8D27-C2BC92E48E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2021" y="1459076"/>
                <a:ext cx="5727957" cy="343677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A0BD06-2079-4C5C-A5D0-B76FD6D0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3676-C5B5-4738-9C9F-A3274F9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194156"/>
            <a:ext cx="11029616" cy="1188720"/>
          </a:xfrm>
        </p:spPr>
        <p:txBody>
          <a:bodyPr/>
          <a:lstStyle/>
          <a:p>
            <a:r>
              <a:rPr lang="fr-CH" err="1"/>
              <a:t>Adjust</a:t>
            </a:r>
            <a:r>
              <a:rPr lang="fr-CH"/>
              <a:t> ESG RATING by GDP PPP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EC3DDD-D8EE-4E64-BF4D-F85F4AAC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57" y="1772593"/>
            <a:ext cx="11344273" cy="1753644"/>
          </a:xfrm>
        </p:spPr>
        <p:txBody>
          <a:bodyPr>
            <a:normAutofit/>
          </a:bodyPr>
          <a:lstStyle/>
          <a:p>
            <a:r>
              <a:rPr lang="en-GB" dirty="0"/>
              <a:t>Developed countries tend to have higher ESG scores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DCF9897-3C17-44BC-90DA-04B195E43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403"/>
              </p:ext>
            </p:extLst>
          </p:nvPr>
        </p:nvGraphicFramePr>
        <p:xfrm>
          <a:off x="438952" y="1865817"/>
          <a:ext cx="5957440" cy="3578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69417-B469-44BB-9B90-B0CF3FA2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A1F29-0E76-4A2B-B848-3327797C916F}"/>
              </a:ext>
            </a:extLst>
          </p:cNvPr>
          <p:cNvSpPr/>
          <p:nvPr/>
        </p:nvSpPr>
        <p:spPr>
          <a:xfrm>
            <a:off x="6990996" y="3526237"/>
            <a:ext cx="4293394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ESG </a:t>
            </a:r>
            <a:r>
              <a:rPr lang="fr-CH" dirty="0" err="1"/>
              <a:t>Adjusted</a:t>
            </a:r>
            <a:r>
              <a:rPr lang="fr-CH" dirty="0"/>
              <a:t> Score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34049-9A1A-4BD6-903D-471F18FF9832}"/>
              </a:ext>
            </a:extLst>
          </p:cNvPr>
          <p:cNvSpPr/>
          <p:nvPr/>
        </p:nvSpPr>
        <p:spPr>
          <a:xfrm>
            <a:off x="6990996" y="3908682"/>
            <a:ext cx="4293394" cy="72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2 x ESG score – </a:t>
            </a:r>
            <a:r>
              <a:rPr lang="fr-CH" b="1" dirty="0" err="1">
                <a:solidFill>
                  <a:schemeClr val="tx1"/>
                </a:solidFill>
              </a:rPr>
              <a:t>linear</a:t>
            </a:r>
            <a:r>
              <a:rPr lang="fr-CH" b="1" dirty="0">
                <a:solidFill>
                  <a:schemeClr val="tx1"/>
                </a:solidFill>
              </a:rPr>
              <a:t> trend (GDP PPP)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0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3676-C5B5-4738-9C9F-A3274F9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194156"/>
            <a:ext cx="11029616" cy="1188720"/>
          </a:xfrm>
        </p:spPr>
        <p:txBody>
          <a:bodyPr/>
          <a:lstStyle/>
          <a:p>
            <a:r>
              <a:rPr lang="fr-CH"/>
              <a:t>ADJUSTED ESG SCORE DISTRIBUTION</a:t>
            </a:r>
            <a:endParaRPr lang="en-GB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4FE1B1B7-5303-4F85-A63C-EE33AF5EA0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28511681"/>
                  </p:ext>
                </p:extLst>
              </p:nvPr>
            </p:nvGraphicFramePr>
            <p:xfrm>
              <a:off x="438952" y="1710613"/>
              <a:ext cx="5727957" cy="34367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4FE1B1B7-5303-4F85-A63C-EE33AF5EA0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952" y="1710613"/>
                <a:ext cx="5727957" cy="343677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1C9E02-CD74-48B2-9168-83F651B97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33929"/>
              </p:ext>
            </p:extLst>
          </p:nvPr>
        </p:nvGraphicFramePr>
        <p:xfrm>
          <a:off x="8554451" y="2255921"/>
          <a:ext cx="1858880" cy="2005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440">
                  <a:extLst>
                    <a:ext uri="{9D8B030D-6E8A-4147-A177-3AD203B41FA5}">
                      <a16:colId xmlns:a16="http://schemas.microsoft.com/office/drawing/2014/main" val="1593006191"/>
                    </a:ext>
                  </a:extLst>
                </a:gridCol>
                <a:gridCol w="929440">
                  <a:extLst>
                    <a:ext uri="{9D8B030D-6E8A-4147-A177-3AD203B41FA5}">
                      <a16:colId xmlns:a16="http://schemas.microsoft.com/office/drawing/2014/main" val="283773150"/>
                    </a:ext>
                  </a:extLst>
                </a:gridCol>
              </a:tblGrid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Average 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8224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Median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724607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Std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839419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Min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3295875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Max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30962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CB1EF-B816-4667-A0CB-7B57E690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1CBE77-BA6D-48A0-BA1D-2C595FA723BC}"/>
              </a:ext>
            </a:extLst>
          </p:cNvPr>
          <p:cNvSpPr txBox="1">
            <a:spLocks/>
          </p:cNvSpPr>
          <p:nvPr/>
        </p:nvSpPr>
        <p:spPr>
          <a:xfrm>
            <a:off x="438952" y="194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/>
              <a:t>ESG LEADERS AND LAGGARDS</a:t>
            </a:r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8E2749-6076-45A9-A7A7-416121B11628}"/>
              </a:ext>
            </a:extLst>
          </p:cNvPr>
          <p:cNvGrpSpPr/>
          <p:nvPr/>
        </p:nvGrpSpPr>
        <p:grpSpPr>
          <a:xfrm>
            <a:off x="1413711" y="2364204"/>
            <a:ext cx="1792705" cy="2159670"/>
            <a:chOff x="1413711" y="2364204"/>
            <a:chExt cx="1792705" cy="215967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DE7A74-40D2-42FD-8D2C-505CC82E7613}"/>
                </a:ext>
              </a:extLst>
            </p:cNvPr>
            <p:cNvSpPr/>
            <p:nvPr/>
          </p:nvSpPr>
          <p:spPr>
            <a:xfrm>
              <a:off x="1413711" y="2364204"/>
              <a:ext cx="1792705" cy="445169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/>
                <a:t>ESG LEADERS 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0BCE02-1494-4BD0-A645-6BB13FD67577}"/>
                </a:ext>
              </a:extLst>
            </p:cNvPr>
            <p:cNvSpPr/>
            <p:nvPr/>
          </p:nvSpPr>
          <p:spPr>
            <a:xfrm>
              <a:off x="1413711" y="2809373"/>
              <a:ext cx="1792705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Austria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Denmark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Finland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Norway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H" sz="1400" err="1">
                  <a:solidFill>
                    <a:schemeClr val="tx1"/>
                  </a:solidFill>
                </a:rPr>
                <a:t>Switzerland</a:t>
              </a:r>
              <a:endParaRPr lang="en-GB" sz="14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D5D25A-2196-485F-A73A-A29C4F368B92}"/>
              </a:ext>
            </a:extLst>
          </p:cNvPr>
          <p:cNvGrpSpPr/>
          <p:nvPr/>
        </p:nvGrpSpPr>
        <p:grpSpPr>
          <a:xfrm>
            <a:off x="5199647" y="2364204"/>
            <a:ext cx="1792705" cy="2159670"/>
            <a:chOff x="1413711" y="2364204"/>
            <a:chExt cx="1792705" cy="215967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223130-082A-44CA-A0EC-D1A0C759A1AF}"/>
                </a:ext>
              </a:extLst>
            </p:cNvPr>
            <p:cNvSpPr/>
            <p:nvPr/>
          </p:nvSpPr>
          <p:spPr>
            <a:xfrm>
              <a:off x="1413711" y="2364204"/>
              <a:ext cx="1792705" cy="445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/>
                <a:t>AVERAGE ESG</a:t>
              </a:r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1F12B9-E4C3-4E24-99A0-45B738D98F9D}"/>
                </a:ext>
              </a:extLst>
            </p:cNvPr>
            <p:cNvSpPr/>
            <p:nvPr/>
          </p:nvSpPr>
          <p:spPr>
            <a:xfrm>
              <a:off x="1413711" y="2809373"/>
              <a:ext cx="1792705" cy="17145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Senegal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Oman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Paraguay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Maldives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H" sz="1400">
                  <a:solidFill>
                    <a:schemeClr val="tx1"/>
                  </a:solidFill>
                </a:rPr>
                <a:t>Uganda</a:t>
              </a:r>
              <a:endParaRPr lang="en-GB" sz="1400">
                <a:solidFill>
                  <a:schemeClr val="tx1"/>
                </a:solidFill>
              </a:endParaRPr>
            </a:p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A78AAF-1328-48F6-BDA1-E26C6C8B32B0}"/>
              </a:ext>
            </a:extLst>
          </p:cNvPr>
          <p:cNvGrpSpPr/>
          <p:nvPr/>
        </p:nvGrpSpPr>
        <p:grpSpPr>
          <a:xfrm>
            <a:off x="9087852" y="2349165"/>
            <a:ext cx="1792705" cy="2159670"/>
            <a:chOff x="1413711" y="2364204"/>
            <a:chExt cx="1792705" cy="2159670"/>
          </a:xfrm>
          <a:solidFill>
            <a:srgbClr val="FF3300">
              <a:alpha val="61176"/>
            </a:srgb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F77338-D906-4446-B726-F099566303E8}"/>
                </a:ext>
              </a:extLst>
            </p:cNvPr>
            <p:cNvSpPr/>
            <p:nvPr/>
          </p:nvSpPr>
          <p:spPr>
            <a:xfrm>
              <a:off x="1413711" y="2364204"/>
              <a:ext cx="1792705" cy="44516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/>
                <a:t>ESG LAGGARDS </a:t>
              </a:r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031E07-107A-423E-B737-0745EABE7DA0}"/>
                </a:ext>
              </a:extLst>
            </p:cNvPr>
            <p:cNvSpPr/>
            <p:nvPr/>
          </p:nvSpPr>
          <p:spPr>
            <a:xfrm>
              <a:off x="1413711" y="2809373"/>
              <a:ext cx="1792705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Eritrea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Libya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Turkmenistan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Venezuela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H" sz="1400" err="1">
                  <a:solidFill>
                    <a:schemeClr val="tx1"/>
                  </a:solidFill>
                </a:rPr>
                <a:t>Yemen</a:t>
              </a:r>
              <a:endParaRPr lang="en-GB" sz="1400">
                <a:solidFill>
                  <a:schemeClr val="tx1"/>
                </a:solidFill>
              </a:endParaRPr>
            </a:p>
            <a:p>
              <a:pPr algn="ctr"/>
              <a:endParaRPr lang="en-GB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26F5D7-4D6E-42F6-B2B7-5B7CA934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3676-C5B5-4738-9C9F-A3274F9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194156"/>
            <a:ext cx="11029616" cy="1188720"/>
          </a:xfrm>
        </p:spPr>
        <p:txBody>
          <a:bodyPr/>
          <a:lstStyle/>
          <a:p>
            <a:r>
              <a:rPr lang="fr-CH"/>
              <a:t>ADJUSTED ESG SCORE PER </a:t>
            </a:r>
            <a:r>
              <a:rPr lang="fr-CH" err="1"/>
              <a:t>REGIOn</a:t>
            </a:r>
            <a:r>
              <a:rPr lang="fr-CH"/>
              <a:t> </a:t>
            </a:r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67C8C6-F754-49F2-9475-42B224D5E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814577"/>
              </p:ext>
            </p:extLst>
          </p:nvPr>
        </p:nvGraphicFramePr>
        <p:xfrm>
          <a:off x="438952" y="1457638"/>
          <a:ext cx="11029615" cy="494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6C496-7BAB-4B13-82B9-D8BDC96D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4D4D-8E2F-4DC5-808F-33B482DC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Next </a:t>
            </a:r>
            <a:r>
              <a:rPr lang="fr-CH" dirty="0" err="1"/>
              <a:t>steps</a:t>
            </a:r>
            <a:r>
              <a:rPr lang="fr-CH" dirty="0"/>
              <a:t> 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BF29-6AAC-49E7-A60C-053B0921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4241"/>
            <a:ext cx="11029615" cy="4084474"/>
          </a:xfrm>
        </p:spPr>
        <p:txBody>
          <a:bodyPr/>
          <a:lstStyle/>
          <a:p>
            <a:r>
              <a:rPr lang="en-GB" dirty="0"/>
              <a:t>Improve rating scheme : </a:t>
            </a:r>
          </a:p>
          <a:p>
            <a:pPr lvl="1"/>
            <a:r>
              <a:rPr lang="en-GB" dirty="0"/>
              <a:t>Group countries by universe (</a:t>
            </a:r>
            <a:r>
              <a:rPr lang="en-GB" dirty="0" err="1"/>
              <a:t>e.g</a:t>
            </a:r>
            <a:r>
              <a:rPr lang="en-GB" dirty="0"/>
              <a:t> Europe-North America versus Emerging). Adjust weights depending their universe</a:t>
            </a:r>
          </a:p>
          <a:p>
            <a:pPr lvl="1"/>
            <a:r>
              <a:rPr lang="en-GB" dirty="0"/>
              <a:t>Bonus/malus depending on trend of scores</a:t>
            </a:r>
          </a:p>
          <a:p>
            <a:pPr lvl="1"/>
            <a:r>
              <a:rPr lang="en-GB" dirty="0"/>
              <a:t>Controversies ?</a:t>
            </a:r>
          </a:p>
          <a:p>
            <a:pPr marL="324000" lvl="1" indent="0">
              <a:buNone/>
            </a:pPr>
            <a:endParaRPr lang="en-GB" dirty="0"/>
          </a:p>
          <a:p>
            <a:r>
              <a:rPr lang="en-GB" dirty="0"/>
              <a:t>Improve Environment pillar:</a:t>
            </a:r>
          </a:p>
          <a:p>
            <a:pPr lvl="1"/>
            <a:r>
              <a:rPr lang="en-GB" dirty="0"/>
              <a:t>Eu Taxonomy: Climate change mitigation, </a:t>
            </a:r>
            <a:r>
              <a:rPr lang="en-GB" b="1" dirty="0"/>
              <a:t>climate change adaptation</a:t>
            </a:r>
            <a:r>
              <a:rPr lang="en-GB" dirty="0"/>
              <a:t>, circular economy, pollution prevention, biodiversity.</a:t>
            </a:r>
          </a:p>
          <a:p>
            <a:pPr marL="324000" lvl="1" indent="0">
              <a:buNone/>
            </a:pPr>
            <a:endParaRPr lang="en-GB" dirty="0"/>
          </a:p>
          <a:p>
            <a:r>
              <a:rPr lang="en-GB" dirty="0"/>
              <a:t>Improve Social pillar:</a:t>
            </a:r>
          </a:p>
          <a:p>
            <a:pPr lvl="1"/>
            <a:r>
              <a:rPr lang="en-GB" dirty="0"/>
              <a:t>Inclusiveness (</a:t>
            </a:r>
            <a:r>
              <a:rPr lang="en-GB" dirty="0" err="1"/>
              <a:t>e,g</a:t>
            </a:r>
            <a:r>
              <a:rPr lang="en-GB" dirty="0"/>
              <a:t> gender equality), health and life expectancy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989F9-360B-4CB4-80CD-12772BB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6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506C-B291-430A-A105-7F7F9BC4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0" y="1066800"/>
            <a:ext cx="6064069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6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Country </a:t>
            </a:r>
            <a:br>
              <a:rPr lang="en-US" sz="6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6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Risk premium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39A81-EB3B-486C-8F6B-A014E272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4FFB-2D2C-41C1-A6CC-91725DE3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6300"/>
            <a:ext cx="11029616" cy="538326"/>
          </a:xfrm>
        </p:spPr>
        <p:txBody>
          <a:bodyPr/>
          <a:lstStyle/>
          <a:p>
            <a:r>
              <a:rPr lang="fr-CH"/>
              <a:t>Case-</a:t>
            </a:r>
            <a:r>
              <a:rPr lang="fr-CH" err="1"/>
              <a:t>study</a:t>
            </a:r>
            <a:r>
              <a:rPr lang="fr-CH"/>
              <a:t> : CHILE</a:t>
            </a:r>
            <a:endParaRPr lang="en-GB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8B95568-2C11-4FDE-ACC2-D639DF1B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02" y="1819275"/>
            <a:ext cx="7312596" cy="43875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523A-9317-4991-A3DF-7C6D1A4E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4FFB-2D2C-41C1-A6CC-91725DE3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6300"/>
            <a:ext cx="11029616" cy="538326"/>
          </a:xfrm>
        </p:spPr>
        <p:txBody>
          <a:bodyPr/>
          <a:lstStyle/>
          <a:p>
            <a:r>
              <a:rPr lang="fr-CH"/>
              <a:t>Case </a:t>
            </a:r>
            <a:r>
              <a:rPr lang="fr-CH" err="1"/>
              <a:t>study</a:t>
            </a:r>
            <a:r>
              <a:rPr lang="fr-CH"/>
              <a:t> : CHILE</a:t>
            </a:r>
            <a:endParaRPr lang="en-GB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C6F5CAF-4456-4CAE-96D6-C7473C2A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24176"/>
            <a:ext cx="10628340" cy="472370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983C8C-FF98-4A78-A9A1-8F64CD79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4FFB-2D2C-41C1-A6CC-91725DE3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6300"/>
            <a:ext cx="11029616" cy="538326"/>
          </a:xfrm>
        </p:spPr>
        <p:txBody>
          <a:bodyPr/>
          <a:lstStyle/>
          <a:p>
            <a:r>
              <a:rPr lang="fr-CH"/>
              <a:t>Case </a:t>
            </a:r>
            <a:r>
              <a:rPr lang="fr-CH" err="1"/>
              <a:t>study</a:t>
            </a:r>
            <a:r>
              <a:rPr lang="fr-CH"/>
              <a:t> : Ukraine</a:t>
            </a:r>
            <a:endParaRPr lang="en-GB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E112A87-E466-4154-8195-181D9A0C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95601"/>
            <a:ext cx="10403680" cy="46238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E2391-D3C2-4AAE-83AE-3E6FA732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4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752989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1DBD0D7-8C7C-4861-AD8B-D63D6231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45" y="2102997"/>
            <a:ext cx="5069756" cy="24007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Write a loader from the Worldbank database</a:t>
            </a:r>
          </a:p>
          <a:p>
            <a:r>
              <a:rPr lang="en-US" dirty="0"/>
              <a:t>Construct an ESG score</a:t>
            </a:r>
          </a:p>
          <a:p>
            <a:pPr lvl="1"/>
            <a:r>
              <a:rPr lang="en-US" dirty="0"/>
              <a:t>Select key indicators from the Worldbank and other sources</a:t>
            </a:r>
          </a:p>
          <a:p>
            <a:pPr lvl="1"/>
            <a:r>
              <a:rPr lang="en-US" dirty="0"/>
              <a:t>Aggregate the indicators into a meaningful score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1A03D1-169B-4C87-8F26-45E0BAC2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5950032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318F44F-C2D2-4B84-8C97-D2BFD9945707}"/>
              </a:ext>
            </a:extLst>
          </p:cNvPr>
          <p:cNvSpPr txBox="1">
            <a:spLocks/>
          </p:cNvSpPr>
          <p:nvPr/>
        </p:nvSpPr>
        <p:spPr>
          <a:xfrm>
            <a:off x="626036" y="-867469"/>
            <a:ext cx="4836121" cy="48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4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ESG Sovereign RATING Model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D25FDFC-B691-4802-84D2-28DEF6204665}"/>
              </a:ext>
            </a:extLst>
          </p:cNvPr>
          <p:cNvSpPr txBox="1">
            <a:spLocks/>
          </p:cNvSpPr>
          <p:nvPr/>
        </p:nvSpPr>
        <p:spPr>
          <a:xfrm>
            <a:off x="6494963" y="-867469"/>
            <a:ext cx="4836121" cy="48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4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Country Risk premium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48D30E1A-8B74-4717-9BB6-3EB0C63279F8}"/>
              </a:ext>
            </a:extLst>
          </p:cNvPr>
          <p:cNvSpPr txBox="1">
            <a:spLocks/>
          </p:cNvSpPr>
          <p:nvPr/>
        </p:nvSpPr>
        <p:spPr>
          <a:xfrm>
            <a:off x="6584733" y="1986376"/>
            <a:ext cx="5069756" cy="189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models to predict the spread of sovereign bonds</a:t>
            </a:r>
          </a:p>
          <a:p>
            <a:r>
              <a:rPr lang="en-US" dirty="0"/>
              <a:t>Evaluate the performance of the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7DF4-34CB-49F4-A1D4-25FA8F27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FBF7-D4FE-4451-AE45-D631DD6F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0"/>
            <a:ext cx="11029616" cy="532095"/>
          </a:xfrm>
        </p:spPr>
        <p:txBody>
          <a:bodyPr/>
          <a:lstStyle/>
          <a:p>
            <a:r>
              <a:rPr lang="fr-CH" err="1"/>
              <a:t>Models</a:t>
            </a:r>
            <a:r>
              <a:rPr lang="fr-CH"/>
              <a:t> for time-</a:t>
            </a:r>
            <a:r>
              <a:rPr lang="fr-CH" err="1"/>
              <a:t>series</a:t>
            </a:r>
            <a:r>
              <a:rPr lang="fr-CH"/>
              <a:t> </a:t>
            </a:r>
            <a:r>
              <a:rPr lang="fr-CH" err="1"/>
              <a:t>prediction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BE8C-4814-4F45-A747-454CA320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48697"/>
            <a:ext cx="11029615" cy="36344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H" sz="2400" b="1" err="1"/>
              <a:t>Prophet</a:t>
            </a:r>
            <a:r>
              <a:rPr lang="fr-CH" sz="2400"/>
              <a:t> </a:t>
            </a:r>
            <a:r>
              <a:rPr lang="fr-CH" sz="2400" err="1"/>
              <a:t>from</a:t>
            </a:r>
            <a:r>
              <a:rPr lang="fr-CH" sz="2400"/>
              <a:t> Facebook (2018)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400"/>
              <a:t>SARIMA </a:t>
            </a:r>
            <a:r>
              <a:rPr lang="fr-CH" sz="2400" err="1"/>
              <a:t>Models</a:t>
            </a:r>
            <a:endParaRPr lang="fr-CH" sz="2400"/>
          </a:p>
          <a:p>
            <a:pPr marL="342900" indent="-342900">
              <a:buFont typeface="+mj-lt"/>
              <a:buAutoNum type="arabicPeriod"/>
            </a:pPr>
            <a:r>
              <a:rPr lang="fr-CH" sz="2400" err="1"/>
              <a:t>Recurrent</a:t>
            </a:r>
            <a:r>
              <a:rPr lang="fr-CH" sz="2400"/>
              <a:t> neural networks and </a:t>
            </a:r>
            <a:r>
              <a:rPr lang="fr-CH" sz="2400" err="1"/>
              <a:t>LSTMs</a:t>
            </a:r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CDFA-DFF5-44CF-9087-9E772964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FBF7-D4FE-4451-AE45-D631DD6F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0"/>
            <a:ext cx="11029616" cy="532095"/>
          </a:xfrm>
        </p:spPr>
        <p:txBody>
          <a:bodyPr/>
          <a:lstStyle/>
          <a:p>
            <a:r>
              <a:rPr lang="fr-CH" err="1"/>
              <a:t>Prophet</a:t>
            </a:r>
            <a:r>
              <a:rPr lang="fr-CH"/>
              <a:t> (</a:t>
            </a:r>
            <a:r>
              <a:rPr lang="fr-CH" err="1"/>
              <a:t>facebook</a:t>
            </a:r>
            <a:r>
              <a:rPr lang="fr-CH"/>
              <a:t> 2018)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BE8C-4814-4F45-A747-454CA320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172"/>
            <a:ext cx="11029615" cy="2547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Robust procedure based on additive model and focused on three features : </a:t>
            </a:r>
          </a:p>
          <a:p>
            <a:r>
              <a:rPr lang="en-GB" sz="1800" dirty="0"/>
              <a:t>Trend, Seasonality, holiday effects</a:t>
            </a:r>
          </a:p>
          <a:p>
            <a:r>
              <a:rPr lang="en-GB" sz="1800" dirty="0"/>
              <a:t>Requires several seasons of historical data</a:t>
            </a:r>
          </a:p>
          <a:p>
            <a:r>
              <a:rPr lang="en-GB" sz="1800" dirty="0"/>
              <a:t>Accurate, fast, fully automatic (robust)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B5F0E-3092-4728-8787-39A7D76D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54BB-200D-4CF1-8164-D8CC3AF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591"/>
          </a:xfrm>
        </p:spPr>
        <p:txBody>
          <a:bodyPr/>
          <a:lstStyle/>
          <a:p>
            <a:r>
              <a:rPr lang="fr-CH" dirty="0" err="1"/>
              <a:t>PropHet</a:t>
            </a:r>
            <a:r>
              <a:rPr lang="fr-CH" dirty="0"/>
              <a:t> </a:t>
            </a:r>
            <a:r>
              <a:rPr lang="fr-CH" dirty="0" err="1"/>
              <a:t>prediction</a:t>
            </a:r>
            <a:r>
              <a:rPr lang="fr-CH" dirty="0"/>
              <a:t> : Chile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940EA-3438-4390-8B6B-44E685E2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582219-5A0B-4589-BBF3-58AEEBF08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06558"/>
              </p:ext>
            </p:extLst>
          </p:nvPr>
        </p:nvGraphicFramePr>
        <p:xfrm>
          <a:off x="2827762" y="1629834"/>
          <a:ext cx="68580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857745" imgH="4114800" progId="AcroExch.Document.DC">
                  <p:embed/>
                </p:oleObj>
              </mc:Choice>
              <mc:Fallback>
                <p:oleObj name="Acrobat Document" r:id="rId2" imgW="6857745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27762" y="1629834"/>
                        <a:ext cx="68580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64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6581-5F22-4FD9-A06C-5E442C34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8741"/>
            <a:ext cx="11029616" cy="589281"/>
          </a:xfrm>
        </p:spPr>
        <p:txBody>
          <a:bodyPr/>
          <a:lstStyle/>
          <a:p>
            <a:r>
              <a:rPr lang="fr-CH"/>
              <a:t>How to </a:t>
            </a:r>
            <a:r>
              <a:rPr lang="fr-CH" err="1"/>
              <a:t>evaluate</a:t>
            </a:r>
            <a:r>
              <a:rPr lang="fr-CH"/>
              <a:t> performance: cross-validation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2AB3D-D601-4170-B2AE-12CC84A7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81C71-44B9-4188-A2EE-31D203ED06F0}"/>
              </a:ext>
            </a:extLst>
          </p:cNvPr>
          <p:cNvSpPr/>
          <p:nvPr/>
        </p:nvSpPr>
        <p:spPr>
          <a:xfrm>
            <a:off x="581192" y="2285562"/>
            <a:ext cx="11029616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Data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08B61-CF20-4163-90AB-F15F006C7176}"/>
              </a:ext>
            </a:extLst>
          </p:cNvPr>
          <p:cNvSpPr/>
          <p:nvPr/>
        </p:nvSpPr>
        <p:spPr>
          <a:xfrm>
            <a:off x="581192" y="3448750"/>
            <a:ext cx="4043680" cy="58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Train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976FE-7BAA-4189-84F9-C86B11B0E2FB}"/>
              </a:ext>
            </a:extLst>
          </p:cNvPr>
          <p:cNvSpPr/>
          <p:nvPr/>
        </p:nvSpPr>
        <p:spPr>
          <a:xfrm>
            <a:off x="581192" y="4615271"/>
            <a:ext cx="5547360" cy="58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Train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74DE3-74D5-410F-AAB3-E1BB29C3B421}"/>
              </a:ext>
            </a:extLst>
          </p:cNvPr>
          <p:cNvSpPr/>
          <p:nvPr/>
        </p:nvSpPr>
        <p:spPr>
          <a:xfrm>
            <a:off x="581192" y="5778459"/>
            <a:ext cx="7051040" cy="58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Train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2AB6A-0CA3-4DBA-BD04-044CF4AE57C6}"/>
              </a:ext>
            </a:extLst>
          </p:cNvPr>
          <p:cNvSpPr/>
          <p:nvPr/>
        </p:nvSpPr>
        <p:spPr>
          <a:xfrm>
            <a:off x="4624872" y="3448750"/>
            <a:ext cx="1503680" cy="589280"/>
          </a:xfrm>
          <a:prstGeom prst="rect">
            <a:avLst/>
          </a:prstGeom>
          <a:solidFill>
            <a:srgbClr val="FF3300">
              <a:alpha val="6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B4292D-0A67-4950-9CAB-4072887C4C9F}"/>
              </a:ext>
            </a:extLst>
          </p:cNvPr>
          <p:cNvSpPr/>
          <p:nvPr/>
        </p:nvSpPr>
        <p:spPr>
          <a:xfrm>
            <a:off x="6128552" y="4615271"/>
            <a:ext cx="1503680" cy="589280"/>
          </a:xfrm>
          <a:prstGeom prst="rect">
            <a:avLst/>
          </a:prstGeom>
          <a:solidFill>
            <a:srgbClr val="FF3300">
              <a:alpha val="6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Test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FA51E-0ABF-4A19-8335-B2E7013B0847}"/>
              </a:ext>
            </a:extLst>
          </p:cNvPr>
          <p:cNvSpPr/>
          <p:nvPr/>
        </p:nvSpPr>
        <p:spPr>
          <a:xfrm>
            <a:off x="7632232" y="5778459"/>
            <a:ext cx="1503680" cy="589280"/>
          </a:xfrm>
          <a:prstGeom prst="rect">
            <a:avLst/>
          </a:prstGeom>
          <a:solidFill>
            <a:srgbClr val="FF3300">
              <a:alpha val="6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Test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5F15CD-0BE5-4FC3-9BEC-52F83476DF8C}"/>
              </a:ext>
            </a:extLst>
          </p:cNvPr>
          <p:cNvCxnSpPr>
            <a:cxnSpLocks/>
          </p:cNvCxnSpPr>
          <p:nvPr/>
        </p:nvCxnSpPr>
        <p:spPr>
          <a:xfrm>
            <a:off x="6096000" y="2912534"/>
            <a:ext cx="0" cy="515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7E6F5C-D075-4865-B126-9F87C62275BF}"/>
              </a:ext>
            </a:extLst>
          </p:cNvPr>
          <p:cNvCxnSpPr>
            <a:cxnSpLocks/>
          </p:cNvCxnSpPr>
          <p:nvPr/>
        </p:nvCxnSpPr>
        <p:spPr>
          <a:xfrm>
            <a:off x="6128552" y="4079055"/>
            <a:ext cx="0" cy="515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A37EB4-4C67-4C6A-AC2C-CEA5A6B997C7}"/>
              </a:ext>
            </a:extLst>
          </p:cNvPr>
          <p:cNvCxnSpPr>
            <a:cxnSpLocks/>
          </p:cNvCxnSpPr>
          <p:nvPr/>
        </p:nvCxnSpPr>
        <p:spPr>
          <a:xfrm>
            <a:off x="6128552" y="5242243"/>
            <a:ext cx="0" cy="515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9D59F8-34AB-44C6-A23E-35772C5ECF39}"/>
              </a:ext>
            </a:extLst>
          </p:cNvPr>
          <p:cNvCxnSpPr>
            <a:cxnSpLocks/>
          </p:cNvCxnSpPr>
          <p:nvPr/>
        </p:nvCxnSpPr>
        <p:spPr>
          <a:xfrm>
            <a:off x="1633700" y="1957653"/>
            <a:ext cx="99771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0933B7-B37C-4BE5-95E9-6476FD3272AA}"/>
              </a:ext>
            </a:extLst>
          </p:cNvPr>
          <p:cNvSpPr txBox="1"/>
          <p:nvPr/>
        </p:nvSpPr>
        <p:spPr>
          <a:xfrm>
            <a:off x="802648" y="1771737"/>
            <a:ext cx="983289" cy="37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53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4D9C-81D1-4307-96BF-BC58E4FF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9919"/>
          </a:xfrm>
        </p:spPr>
        <p:txBody>
          <a:bodyPr/>
          <a:lstStyle/>
          <a:p>
            <a:r>
              <a:rPr lang="fr-CH" err="1"/>
              <a:t>Prohpet</a:t>
            </a:r>
            <a:r>
              <a:rPr lang="fr-CH"/>
              <a:t> PRELIMINARY </a:t>
            </a:r>
            <a:r>
              <a:rPr lang="fr-CH" err="1"/>
              <a:t>Results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B0E4B-4994-4B30-887D-DCB89602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2038C40-CA1D-4DF0-844A-BF41F5F6D2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58358112"/>
                  </p:ext>
                </p:extLst>
              </p:nvPr>
            </p:nvGraphicFramePr>
            <p:xfrm>
              <a:off x="5396230" y="1711406"/>
              <a:ext cx="6295858" cy="44434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2038C40-CA1D-4DF0-844A-BF41F5F6D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6230" y="1711406"/>
                <a:ext cx="6295858" cy="444341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170B56-D672-4473-9D35-E71F377C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05" y="1226507"/>
            <a:ext cx="3381208" cy="4084474"/>
          </a:xfrm>
        </p:spPr>
        <p:txBody>
          <a:bodyPr/>
          <a:lstStyle/>
          <a:p>
            <a:endParaRPr lang="fr-CH" dirty="0"/>
          </a:p>
          <a:p>
            <a:r>
              <a:rPr lang="fr-CH" b="1" dirty="0"/>
              <a:t>Good fit: </a:t>
            </a:r>
            <a:r>
              <a:rPr lang="fr-CH" dirty="0"/>
              <a:t>Chile </a:t>
            </a:r>
          </a:p>
          <a:p>
            <a:pPr lvl="1"/>
            <a:r>
              <a:rPr lang="fr-CH" dirty="0" err="1"/>
              <a:t>Average</a:t>
            </a:r>
            <a:r>
              <a:rPr lang="fr-CH" dirty="0"/>
              <a:t> MAE : </a:t>
            </a:r>
            <a:r>
              <a:rPr lang="en-GB" sz="1500" dirty="0">
                <a:solidFill>
                  <a:srgbClr val="000000"/>
                </a:solidFill>
                <a:latin typeface="Calibri" panose="020F0502020204030204" pitchFamily="34" charset="0"/>
              </a:rPr>
              <a:t>95</a:t>
            </a:r>
            <a:r>
              <a:rPr lang="en-GB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5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bips</a:t>
            </a:r>
            <a:r>
              <a:rPr lang="en-GB" sz="1500" dirty="0"/>
              <a:t> </a:t>
            </a:r>
            <a:endParaRPr lang="fr-CH" sz="1500" dirty="0"/>
          </a:p>
          <a:p>
            <a:pPr lvl="1"/>
            <a:r>
              <a:rPr lang="fr-CH" dirty="0" err="1"/>
              <a:t>Average</a:t>
            </a:r>
            <a:r>
              <a:rPr lang="fr-CH" dirty="0"/>
              <a:t> RMSE :</a:t>
            </a:r>
            <a:r>
              <a:rPr lang="en-GB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67 </a:t>
            </a:r>
            <a:r>
              <a:rPr lang="en-GB" sz="15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bips</a:t>
            </a:r>
            <a:r>
              <a:rPr lang="en-GB" dirty="0"/>
              <a:t> </a:t>
            </a:r>
            <a:endParaRPr lang="fr-CH" dirty="0"/>
          </a:p>
          <a:p>
            <a:pPr lvl="1"/>
            <a:endParaRPr lang="fr-CH" dirty="0"/>
          </a:p>
          <a:p>
            <a:r>
              <a:rPr lang="fr-CH" b="1" dirty="0"/>
              <a:t>Bad fit</a:t>
            </a:r>
            <a:r>
              <a:rPr lang="fr-CH" dirty="0"/>
              <a:t>: Ukraine</a:t>
            </a:r>
          </a:p>
          <a:p>
            <a:pPr lvl="1"/>
            <a:r>
              <a:rPr lang="fr-CH" dirty="0" err="1"/>
              <a:t>Average</a:t>
            </a:r>
            <a:r>
              <a:rPr lang="fr-CH" dirty="0"/>
              <a:t> MAE :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747</a:t>
            </a:r>
            <a:r>
              <a:rPr lang="en-GB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5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bips</a:t>
            </a:r>
            <a:r>
              <a:rPr lang="en-GB" sz="1500" dirty="0"/>
              <a:t> </a:t>
            </a:r>
            <a:endParaRPr lang="fr-CH" sz="1500" dirty="0"/>
          </a:p>
          <a:p>
            <a:pPr lvl="1"/>
            <a:r>
              <a:rPr lang="fr-CH" dirty="0" err="1"/>
              <a:t>Average</a:t>
            </a:r>
            <a:r>
              <a:rPr lang="fr-CH" dirty="0"/>
              <a:t> RMSE : </a:t>
            </a:r>
            <a:r>
              <a:rPr lang="en-GB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599 </a:t>
            </a:r>
            <a:r>
              <a:rPr lang="en-GB" sz="15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bips</a:t>
            </a:r>
            <a:r>
              <a:rPr lang="en-GB" dirty="0"/>
              <a:t> </a:t>
            </a: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955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4D4D-8E2F-4DC5-808F-33B482DC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Next </a:t>
            </a:r>
            <a:r>
              <a:rPr lang="fr-CH" err="1"/>
              <a:t>steps</a:t>
            </a:r>
            <a:r>
              <a:rPr lang="fr-CH"/>
              <a:t> 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BF29-6AAC-49E7-A60C-053B0921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4241"/>
            <a:ext cx="11029615" cy="4084474"/>
          </a:xfrm>
        </p:spPr>
        <p:txBody>
          <a:bodyPr/>
          <a:lstStyle/>
          <a:p>
            <a:r>
              <a:rPr lang="fr-CH"/>
              <a:t>Finish exploration of SARIMA </a:t>
            </a:r>
            <a:r>
              <a:rPr lang="fr-CH" err="1"/>
              <a:t>models</a:t>
            </a:r>
            <a:endParaRPr lang="fr-CH"/>
          </a:p>
          <a:p>
            <a:pPr lvl="1"/>
            <a:r>
              <a:rPr lang="fr-CH"/>
              <a:t>More </a:t>
            </a:r>
            <a:r>
              <a:rPr lang="fr-CH" err="1"/>
              <a:t>complex</a:t>
            </a:r>
            <a:r>
              <a:rPr lang="fr-CH"/>
              <a:t> to tune but </a:t>
            </a:r>
            <a:r>
              <a:rPr lang="fr-CH" err="1"/>
              <a:t>may</a:t>
            </a:r>
            <a:r>
              <a:rPr lang="fr-CH"/>
              <a:t> </a:t>
            </a:r>
            <a:r>
              <a:rPr lang="fr-CH" err="1"/>
              <a:t>yield</a:t>
            </a:r>
            <a:r>
              <a:rPr lang="fr-CH"/>
              <a:t> </a:t>
            </a:r>
            <a:r>
              <a:rPr lang="fr-CH" err="1"/>
              <a:t>better</a:t>
            </a:r>
            <a:r>
              <a:rPr lang="fr-CH"/>
              <a:t> </a:t>
            </a:r>
            <a:r>
              <a:rPr lang="fr-CH" err="1"/>
              <a:t>results</a:t>
            </a:r>
            <a:r>
              <a:rPr lang="fr-CH"/>
              <a:t> in </a:t>
            </a:r>
            <a:r>
              <a:rPr lang="fr-CH" err="1"/>
              <a:t>some</a:t>
            </a:r>
            <a:r>
              <a:rPr lang="fr-CH"/>
              <a:t> cases</a:t>
            </a:r>
          </a:p>
          <a:p>
            <a:pPr marL="324000" lvl="1" indent="0">
              <a:buNone/>
            </a:pPr>
            <a:endParaRPr lang="fr-CH"/>
          </a:p>
          <a:p>
            <a:r>
              <a:rPr lang="fr-CH" err="1"/>
              <a:t>LSTMs</a:t>
            </a:r>
            <a:endParaRPr lang="fr-CH"/>
          </a:p>
          <a:p>
            <a:pPr lvl="1"/>
            <a:r>
              <a:rPr lang="fr-CH"/>
              <a:t>Can model </a:t>
            </a:r>
            <a:r>
              <a:rPr lang="fr-CH" err="1"/>
              <a:t>multivariate</a:t>
            </a:r>
            <a:r>
              <a:rPr lang="fr-CH"/>
              <a:t> </a:t>
            </a:r>
            <a:r>
              <a:rPr lang="fr-CH" err="1"/>
              <a:t>sequences</a:t>
            </a:r>
            <a:endParaRPr lang="fr-CH"/>
          </a:p>
          <a:p>
            <a:pPr lvl="1"/>
            <a:r>
              <a:rPr lang="fr-CH" err="1"/>
              <a:t>Difficult</a:t>
            </a:r>
            <a:r>
              <a:rPr lang="fr-CH"/>
              <a:t> to tune and </a:t>
            </a:r>
            <a:r>
              <a:rPr lang="fr-CH" err="1"/>
              <a:t>need</a:t>
            </a:r>
            <a:r>
              <a:rPr lang="fr-CH"/>
              <a:t> large </a:t>
            </a:r>
            <a:r>
              <a:rPr lang="fr-CH" err="1"/>
              <a:t>amount</a:t>
            </a:r>
            <a:r>
              <a:rPr lang="fr-CH"/>
              <a:t> of data to </a:t>
            </a:r>
            <a:r>
              <a:rPr lang="fr-CH" err="1"/>
              <a:t>be</a:t>
            </a:r>
            <a:r>
              <a:rPr lang="fr-CH"/>
              <a:t> efficient</a:t>
            </a:r>
          </a:p>
          <a:p>
            <a:pPr lvl="1"/>
            <a:r>
              <a:rPr lang="fr-CH" err="1"/>
              <a:t>Exepection</a:t>
            </a:r>
            <a:r>
              <a:rPr lang="fr-CH"/>
              <a:t> : </a:t>
            </a:r>
            <a:r>
              <a:rPr lang="fr-CH" err="1"/>
              <a:t>better</a:t>
            </a:r>
            <a:r>
              <a:rPr lang="fr-CH"/>
              <a:t> </a:t>
            </a:r>
            <a:r>
              <a:rPr lang="fr-CH" err="1"/>
              <a:t>reults</a:t>
            </a:r>
            <a:r>
              <a:rPr lang="fr-CH"/>
              <a:t> for long </a:t>
            </a:r>
            <a:r>
              <a:rPr lang="fr-CH" err="1"/>
              <a:t>term</a:t>
            </a:r>
            <a:r>
              <a:rPr lang="fr-CH"/>
              <a:t> </a:t>
            </a:r>
            <a:r>
              <a:rPr lang="fr-CH" err="1"/>
              <a:t>modelling</a:t>
            </a:r>
            <a:r>
              <a:rPr lang="fr-CH"/>
              <a:t> </a:t>
            </a:r>
          </a:p>
          <a:p>
            <a:pPr lvl="1"/>
            <a:endParaRPr lang="fr-CH"/>
          </a:p>
          <a:p>
            <a:pPr lvl="1"/>
            <a:endParaRPr lang="fr-CH"/>
          </a:p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750FD-77C0-45ED-BF5D-48A0A5CE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12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743898-593B-4A16-9002-62AC73E62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784039"/>
              </p:ext>
            </p:extLst>
          </p:nvPr>
        </p:nvGraphicFramePr>
        <p:xfrm>
          <a:off x="2668721" y="1832637"/>
          <a:ext cx="6570079" cy="417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5939AF8-06DA-4B77-B69B-0182DD57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86" y="227542"/>
            <a:ext cx="11029950" cy="1189038"/>
          </a:xfrm>
        </p:spPr>
        <p:txBody>
          <a:bodyPr/>
          <a:lstStyle/>
          <a:p>
            <a:r>
              <a:rPr lang="fr-CH"/>
              <a:t>HIGHER ESG SCORES are ASSOCIATED WITH LOWER SPREADS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5AC2B-FF6C-43DA-A9ED-5855BCCD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7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506C-B291-430A-A105-7F7F9BC4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8ACB2-C2CC-46A8-A402-1F52456A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BEC21-27F7-4C34-A22A-727F2087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EXTRA ESG Slides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DC70F-EC87-4665-8C59-D8E61264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5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B726-3FEF-46A1-9710-BBFF938A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494255"/>
          </a:xfrm>
        </p:spPr>
        <p:txBody>
          <a:bodyPr>
            <a:normAutofit fontScale="90000"/>
          </a:bodyPr>
          <a:lstStyle/>
          <a:p>
            <a:r>
              <a:rPr lang="fr-CH"/>
              <a:t>EU TAXONOMY : six environnemental objectives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84B3-CE06-4F2B-9F78-A6BCBEAC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9877"/>
            <a:ext cx="11029615" cy="34866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000"/>
              <a:t>climate change mitigation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/>
              <a:t>climate change adaptation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/>
              <a:t>sustainable use and protection of water and marine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/>
              <a:t>transition to a circular economy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/>
              <a:t>pollution prevention and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/>
              <a:t>protection and restoration of biodiversity and ecosystems</a:t>
            </a:r>
            <a:r>
              <a:rPr lang="en-GB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78850-0388-4260-845D-50952190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EAF2-29C2-464C-AA8E-824B49C3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chemeClr val="tx2"/>
                </a:solidFill>
              </a:rPr>
              <a:t>ESG DATA STRUCTURE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376114-624D-4239-9E6A-F382F139A03C}"/>
              </a:ext>
            </a:extLst>
          </p:cNvPr>
          <p:cNvGrpSpPr/>
          <p:nvPr/>
        </p:nvGrpSpPr>
        <p:grpSpPr>
          <a:xfrm>
            <a:off x="5321279" y="1388557"/>
            <a:ext cx="5156600" cy="2850384"/>
            <a:chOff x="5381100" y="1140729"/>
            <a:chExt cx="5156600" cy="28503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CFE5D7-886F-4B27-A942-9ADFF3F910DA}"/>
                </a:ext>
              </a:extLst>
            </p:cNvPr>
            <p:cNvSpPr/>
            <p:nvPr/>
          </p:nvSpPr>
          <p:spPr>
            <a:xfrm>
              <a:off x="7347138" y="3004390"/>
              <a:ext cx="1233404" cy="986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SQL </a:t>
              </a:r>
              <a:r>
                <a:rPr lang="fr-CH" dirty="0" err="1"/>
                <a:t>Database</a:t>
              </a:r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1AB0E9-D368-444B-A69D-CE813843D654}"/>
                </a:ext>
              </a:extLst>
            </p:cNvPr>
            <p:cNvSpPr/>
            <p:nvPr/>
          </p:nvSpPr>
          <p:spPr>
            <a:xfrm>
              <a:off x="5381100" y="1156905"/>
              <a:ext cx="1233404" cy="986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err="1"/>
                <a:t>Worldbank</a:t>
              </a:r>
              <a:endParaRPr lang="en-GB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964C185-56FF-4F3A-A8DA-D09C55FBE1FC}"/>
                </a:ext>
              </a:extLst>
            </p:cNvPr>
            <p:cNvCxnSpPr>
              <a:cxnSpLocks/>
            </p:cNvCxnSpPr>
            <p:nvPr/>
          </p:nvCxnSpPr>
          <p:spPr>
            <a:xfrm>
              <a:off x="6623384" y="2141621"/>
              <a:ext cx="723754" cy="8627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B0F545-C4F5-43CD-9418-2F86FD1B9C85}"/>
                </a:ext>
              </a:extLst>
            </p:cNvPr>
            <p:cNvSpPr/>
            <p:nvPr/>
          </p:nvSpPr>
          <p:spPr>
            <a:xfrm>
              <a:off x="7347138" y="1140729"/>
              <a:ext cx="1233404" cy="986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/>
                <a:t>CAIT</a:t>
              </a:r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D3A2AE-2751-4E3E-B45F-94B04DB14EE4}"/>
                </a:ext>
              </a:extLst>
            </p:cNvPr>
            <p:cNvSpPr/>
            <p:nvPr/>
          </p:nvSpPr>
          <p:spPr>
            <a:xfrm>
              <a:off x="9304296" y="1140729"/>
              <a:ext cx="1233404" cy="986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err="1"/>
                <a:t>NGOs</a:t>
              </a:r>
              <a:r>
                <a:rPr lang="fr-CH"/>
                <a:t> </a:t>
              </a:r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493320-A0CD-499B-BC16-0F593B692C3F}"/>
                </a:ext>
              </a:extLst>
            </p:cNvPr>
            <p:cNvCxnSpPr>
              <a:cxnSpLocks/>
            </p:cNvCxnSpPr>
            <p:nvPr/>
          </p:nvCxnSpPr>
          <p:spPr>
            <a:xfrm>
              <a:off x="7963840" y="2180302"/>
              <a:ext cx="0" cy="799575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6EFFE2-8B73-4A3E-8CFF-DF0DF57B5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9355" y="2170868"/>
              <a:ext cx="659841" cy="838257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FEA9C6-02B2-4542-B52E-256CFA011837}"/>
                </a:ext>
              </a:extLst>
            </p:cNvPr>
            <p:cNvSpPr txBox="1"/>
            <p:nvPr/>
          </p:nvSpPr>
          <p:spPr>
            <a:xfrm>
              <a:off x="5523158" y="2491498"/>
              <a:ext cx="159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>
                  <a:solidFill>
                    <a:schemeClr val="accent1"/>
                  </a:solidFill>
                </a:rPr>
                <a:t>Python Loader</a:t>
              </a:r>
              <a:endParaRPr lang="en-GB" sz="140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66A93E-A33C-4813-84F7-F1E6D1C7DFA1}"/>
                </a:ext>
              </a:extLst>
            </p:cNvPr>
            <p:cNvSpPr txBox="1"/>
            <p:nvPr/>
          </p:nvSpPr>
          <p:spPr>
            <a:xfrm>
              <a:off x="9304296" y="2408207"/>
              <a:ext cx="1137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>
                  <a:solidFill>
                    <a:schemeClr val="accent4"/>
                  </a:solidFill>
                </a:rPr>
                <a:t>CSV files</a:t>
              </a:r>
              <a:endParaRPr lang="en-GB" sz="1400">
                <a:solidFill>
                  <a:schemeClr val="accent4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0F26548-6E4B-4FD6-94A7-187EED6CB737}"/>
              </a:ext>
            </a:extLst>
          </p:cNvPr>
          <p:cNvSpPr/>
          <p:nvPr/>
        </p:nvSpPr>
        <p:spPr>
          <a:xfrm>
            <a:off x="7287317" y="5321291"/>
            <a:ext cx="1254582" cy="69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ESG Scores</a:t>
            </a:r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D0548-E81C-4985-AB0C-5028ECD4F664}"/>
              </a:ext>
            </a:extLst>
          </p:cNvPr>
          <p:cNvCxnSpPr>
            <a:cxnSpLocks/>
          </p:cNvCxnSpPr>
          <p:nvPr/>
        </p:nvCxnSpPr>
        <p:spPr>
          <a:xfrm>
            <a:off x="7904019" y="4277283"/>
            <a:ext cx="1" cy="104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EB605-1074-48B8-83ED-E55994A2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46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EC9D-D6A1-41EC-9478-D2AEEB2B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0754"/>
            <a:ext cx="11029616" cy="660282"/>
          </a:xfrm>
        </p:spPr>
        <p:txBody>
          <a:bodyPr/>
          <a:lstStyle/>
          <a:p>
            <a:r>
              <a:rPr lang="fr-CH"/>
              <a:t>SFDR : </a:t>
            </a:r>
            <a:r>
              <a:rPr lang="fr-CH" err="1"/>
              <a:t>OPT-in</a:t>
            </a:r>
            <a:r>
              <a:rPr lang="fr-CH"/>
              <a:t> Principale adverse </a:t>
            </a:r>
            <a:r>
              <a:rPr lang="fr-CH" err="1"/>
              <a:t>indicators</a:t>
            </a:r>
            <a:r>
              <a:rPr lang="fr-CH"/>
              <a:t> for sovereign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0F9C-8321-491E-9100-D10F7FCB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3520"/>
            <a:ext cx="11029615" cy="4554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>
                <a:effectLst/>
                <a:latin typeface="Arial" panose="020B0604020202020204" pitchFamily="34" charset="0"/>
              </a:rPr>
              <a:t>Social and Human Rights from Table II</a:t>
            </a:r>
          </a:p>
          <a:p>
            <a:r>
              <a:rPr lang="en-GB">
                <a:effectLst/>
                <a:latin typeface="Arial" panose="020B0604020202020204" pitchFamily="34" charset="0"/>
              </a:rPr>
              <a:t>18. Average income inequality score </a:t>
            </a:r>
          </a:p>
          <a:p>
            <a:r>
              <a:rPr lang="en-GB">
                <a:effectLst/>
                <a:latin typeface="Arial" panose="020B0604020202020204" pitchFamily="34" charset="0"/>
              </a:rPr>
              <a:t>19. Average freedom of expression score</a:t>
            </a:r>
          </a:p>
          <a:p>
            <a:r>
              <a:rPr lang="en-GB">
                <a:effectLst/>
                <a:latin typeface="Arial" panose="020B0604020202020204" pitchFamily="34" charset="0"/>
              </a:rPr>
              <a:t>20. Average human rights performance</a:t>
            </a:r>
          </a:p>
          <a:p>
            <a:pPr marL="0" indent="0">
              <a:buNone/>
            </a:pPr>
            <a:endParaRPr lang="en-GB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>
                <a:latin typeface="Arial" panose="020B0604020202020204" pitchFamily="34" charset="0"/>
              </a:rPr>
              <a:t>Governance indicators from Table II</a:t>
            </a:r>
          </a:p>
          <a:p>
            <a:pPr marL="0" indent="0">
              <a:buNone/>
            </a:pPr>
            <a:endParaRPr lang="en-GB">
              <a:latin typeface="Arial" panose="020B0604020202020204" pitchFamily="34" charset="0"/>
            </a:endParaRPr>
          </a:p>
          <a:p>
            <a:r>
              <a:rPr lang="en-GB">
                <a:effectLst/>
                <a:latin typeface="Arial" panose="020B0604020202020204" pitchFamily="34" charset="0"/>
              </a:rPr>
              <a:t>21. Average corruption score </a:t>
            </a:r>
          </a:p>
          <a:p>
            <a:r>
              <a:rPr lang="en-GB" i="1">
                <a:effectLst/>
                <a:latin typeface="Arial" panose="020B0604020202020204" pitchFamily="34" charset="0"/>
              </a:rPr>
              <a:t>22. (Non-cooperative tax jurisdictions) </a:t>
            </a:r>
          </a:p>
          <a:p>
            <a:r>
              <a:rPr lang="en-GB">
                <a:effectLst/>
                <a:latin typeface="Arial" panose="020B0604020202020204" pitchFamily="34" charset="0"/>
              </a:rPr>
              <a:t>23. Average political stability score </a:t>
            </a:r>
          </a:p>
          <a:p>
            <a:r>
              <a:rPr lang="en-GB">
                <a:effectLst/>
                <a:latin typeface="Arial" panose="020B0604020202020204" pitchFamily="34" charset="0"/>
              </a:rPr>
              <a:t>24. Average rule of law score</a:t>
            </a:r>
            <a:endParaRPr lang="en-GB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7F6A5-E910-4375-B12E-5E7EAF85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9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1CBE77-BA6D-48A0-BA1D-2C595FA723BC}"/>
              </a:ext>
            </a:extLst>
          </p:cNvPr>
          <p:cNvSpPr txBox="1">
            <a:spLocks/>
          </p:cNvSpPr>
          <p:nvPr/>
        </p:nvSpPr>
        <p:spPr>
          <a:xfrm>
            <a:off x="438952" y="194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/>
              <a:t>ESG LEADERS AND LAGGARDS (UNADJUSTED SCORE)</a:t>
            </a:r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8E2749-6076-45A9-A7A7-416121B11628}"/>
              </a:ext>
            </a:extLst>
          </p:cNvPr>
          <p:cNvGrpSpPr/>
          <p:nvPr/>
        </p:nvGrpSpPr>
        <p:grpSpPr>
          <a:xfrm>
            <a:off x="1413711" y="2364204"/>
            <a:ext cx="1792705" cy="2159670"/>
            <a:chOff x="1413711" y="2364204"/>
            <a:chExt cx="1792705" cy="215967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DE7A74-40D2-42FD-8D2C-505CC82E7613}"/>
                </a:ext>
              </a:extLst>
            </p:cNvPr>
            <p:cNvSpPr/>
            <p:nvPr/>
          </p:nvSpPr>
          <p:spPr>
            <a:xfrm>
              <a:off x="1413711" y="2364204"/>
              <a:ext cx="1792705" cy="445169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/>
                <a:t>ESG LEADERS 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0BCE02-1494-4BD0-A645-6BB13FD67577}"/>
                </a:ext>
              </a:extLst>
            </p:cNvPr>
            <p:cNvSpPr/>
            <p:nvPr/>
          </p:nvSpPr>
          <p:spPr>
            <a:xfrm>
              <a:off x="1413711" y="2809373"/>
              <a:ext cx="1792705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New Zealand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Finland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Iceland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Sweden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>
                  <a:solidFill>
                    <a:schemeClr val="tx1"/>
                  </a:solidFill>
                </a:rPr>
                <a:t>Norway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D5D25A-2196-485F-A73A-A29C4F368B92}"/>
              </a:ext>
            </a:extLst>
          </p:cNvPr>
          <p:cNvGrpSpPr/>
          <p:nvPr/>
        </p:nvGrpSpPr>
        <p:grpSpPr>
          <a:xfrm>
            <a:off x="5199647" y="2364204"/>
            <a:ext cx="1792705" cy="2159670"/>
            <a:chOff x="1413711" y="2364204"/>
            <a:chExt cx="1792705" cy="215967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223130-082A-44CA-A0EC-D1A0C759A1AF}"/>
                </a:ext>
              </a:extLst>
            </p:cNvPr>
            <p:cNvSpPr/>
            <p:nvPr/>
          </p:nvSpPr>
          <p:spPr>
            <a:xfrm>
              <a:off x="1413711" y="2364204"/>
              <a:ext cx="1792705" cy="445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/>
                <a:t>AVERAGE ESG</a:t>
              </a:r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1F12B9-E4C3-4E24-99A0-45B738D98F9D}"/>
                </a:ext>
              </a:extLst>
            </p:cNvPr>
            <p:cNvSpPr/>
            <p:nvPr/>
          </p:nvSpPr>
          <p:spPr>
            <a:xfrm>
              <a:off x="1413711" y="2809373"/>
              <a:ext cx="1792705" cy="17145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>
                  <a:solidFill>
                    <a:schemeClr val="tx1"/>
                  </a:solidFill>
                </a:rPr>
                <a:t>Thailand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>
                  <a:solidFill>
                    <a:schemeClr val="tx1"/>
                  </a:solidFill>
                </a:rPr>
                <a:t>Dominican Republic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>
                  <a:solidFill>
                    <a:schemeClr val="tx1"/>
                  </a:solidFill>
                </a:rPr>
                <a:t>Vanuatu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>
                  <a:solidFill>
                    <a:schemeClr val="tx1"/>
                  </a:solidFill>
                </a:rPr>
                <a:t>Botswana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>
                  <a:solidFill>
                    <a:schemeClr val="tx1"/>
                  </a:solidFill>
                </a:rPr>
                <a:t>Suriname</a:t>
              </a:r>
            </a:p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A78AAF-1328-48F6-BDA1-E26C6C8B32B0}"/>
              </a:ext>
            </a:extLst>
          </p:cNvPr>
          <p:cNvGrpSpPr/>
          <p:nvPr/>
        </p:nvGrpSpPr>
        <p:grpSpPr>
          <a:xfrm>
            <a:off x="9087852" y="2349165"/>
            <a:ext cx="1792705" cy="2159670"/>
            <a:chOff x="1413711" y="2364204"/>
            <a:chExt cx="1792705" cy="2159670"/>
          </a:xfrm>
          <a:solidFill>
            <a:srgbClr val="FF3300">
              <a:alpha val="61176"/>
            </a:srgb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F77338-D906-4446-B726-F099566303E8}"/>
                </a:ext>
              </a:extLst>
            </p:cNvPr>
            <p:cNvSpPr/>
            <p:nvPr/>
          </p:nvSpPr>
          <p:spPr>
            <a:xfrm>
              <a:off x="1413711" y="2364204"/>
              <a:ext cx="1792705" cy="44516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/>
                <a:t>ESG LAGGARDS </a:t>
              </a:r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031E07-107A-423E-B737-0745EABE7DA0}"/>
                </a:ext>
              </a:extLst>
            </p:cNvPr>
            <p:cNvSpPr/>
            <p:nvPr/>
          </p:nvSpPr>
          <p:spPr>
            <a:xfrm>
              <a:off x="1413711" y="2809373"/>
              <a:ext cx="1792705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>
                  <a:solidFill>
                    <a:schemeClr val="tx1"/>
                  </a:solidFill>
                </a:rPr>
                <a:t>Libya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>
                  <a:solidFill>
                    <a:schemeClr val="tx1"/>
                  </a:solidFill>
                </a:rPr>
                <a:t>Eritrea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b="1">
                  <a:solidFill>
                    <a:schemeClr val="tx1"/>
                  </a:solidFill>
                </a:rPr>
                <a:t>Curacao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b="1">
                  <a:solidFill>
                    <a:schemeClr val="tx1"/>
                  </a:solidFill>
                </a:rPr>
                <a:t>Sint Maarten (Dutch part)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b="1">
                  <a:solidFill>
                    <a:schemeClr val="tx1"/>
                  </a:solidFill>
                </a:rPr>
                <a:t>Turks and Caicos Islands</a:t>
              </a:r>
            </a:p>
            <a:p>
              <a:pPr algn="ctr"/>
              <a:endParaRPr lang="en-GB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EE9FD-40AC-4263-8369-AE0DF19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3676-C5B5-4738-9C9F-A3274F9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194156"/>
            <a:ext cx="11029616" cy="1188720"/>
          </a:xfrm>
        </p:spPr>
        <p:txBody>
          <a:bodyPr/>
          <a:lstStyle/>
          <a:p>
            <a:r>
              <a:rPr lang="fr-CH"/>
              <a:t>ESG SCORE DISTRIBUTION</a:t>
            </a:r>
            <a:endParaRPr lang="en-GB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D489967-FDB9-479F-867C-FAA43FC81D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9597032"/>
                  </p:ext>
                </p:extLst>
              </p:nvPr>
            </p:nvGraphicFramePr>
            <p:xfrm>
              <a:off x="438952" y="1842960"/>
              <a:ext cx="5727957" cy="34367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D489967-FDB9-479F-867C-FAA43FC81D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952" y="1842960"/>
                <a:ext cx="5727957" cy="343677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4CE341-1FAD-41C6-AB28-1C794BB0E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94634"/>
              </p:ext>
            </p:extLst>
          </p:nvPr>
        </p:nvGraphicFramePr>
        <p:xfrm>
          <a:off x="8560467" y="2195763"/>
          <a:ext cx="1858880" cy="2005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440">
                  <a:extLst>
                    <a:ext uri="{9D8B030D-6E8A-4147-A177-3AD203B41FA5}">
                      <a16:colId xmlns:a16="http://schemas.microsoft.com/office/drawing/2014/main" val="1593006191"/>
                    </a:ext>
                  </a:extLst>
                </a:gridCol>
                <a:gridCol w="929440">
                  <a:extLst>
                    <a:ext uri="{9D8B030D-6E8A-4147-A177-3AD203B41FA5}">
                      <a16:colId xmlns:a16="http://schemas.microsoft.com/office/drawing/2014/main" val="283773150"/>
                    </a:ext>
                  </a:extLst>
                </a:gridCol>
              </a:tblGrid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Average 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50.0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8224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Median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49.3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724607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Std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17.0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839419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Min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3295875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Max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89.6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30962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3EBB-007F-4007-BB59-FAC87E17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3676-C5B5-4738-9C9F-A3274F9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194156"/>
            <a:ext cx="11029616" cy="1188720"/>
          </a:xfrm>
        </p:spPr>
        <p:txBody>
          <a:bodyPr/>
          <a:lstStyle/>
          <a:p>
            <a:r>
              <a:rPr lang="fr-CH"/>
              <a:t>ESG SCORE PER </a:t>
            </a:r>
            <a:r>
              <a:rPr lang="fr-CH" err="1"/>
              <a:t>REGIOn</a:t>
            </a:r>
            <a:r>
              <a:rPr lang="fr-CH"/>
              <a:t> </a:t>
            </a:r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743898-593B-4A16-9002-62AC73E62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49094"/>
              </p:ext>
            </p:extLst>
          </p:nvPr>
        </p:nvGraphicFramePr>
        <p:xfrm>
          <a:off x="438952" y="1453834"/>
          <a:ext cx="11029615" cy="494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C3DE61-581C-42C3-97EC-ECABB8BA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9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506C-B291-430A-A105-7F7F9BC4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Spread Prediction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9933C-317B-4F4E-9CB6-72695219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FA93-4A2B-495C-BAB9-31179AA1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77" y="860258"/>
            <a:ext cx="11029616" cy="591465"/>
          </a:xfrm>
        </p:spPr>
        <p:txBody>
          <a:bodyPr/>
          <a:lstStyle/>
          <a:p>
            <a:r>
              <a:rPr lang="fr-CH" err="1"/>
              <a:t>Augmented</a:t>
            </a:r>
            <a:r>
              <a:rPr lang="fr-CH"/>
              <a:t> </a:t>
            </a:r>
            <a:r>
              <a:rPr lang="fr-CH" err="1"/>
              <a:t>Dicker</a:t>
            </a:r>
            <a:r>
              <a:rPr lang="fr-CH"/>
              <a:t>-Fuller Test (</a:t>
            </a:r>
            <a:r>
              <a:rPr lang="fr-CH" err="1"/>
              <a:t>Stationarity</a:t>
            </a:r>
            <a:r>
              <a:rPr lang="fr-CH"/>
              <a:t>)</a:t>
            </a:r>
            <a:endParaRPr lang="en-GB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CCCF659-96B7-4353-A13F-681E3F7988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95707993"/>
                  </p:ext>
                </p:extLst>
              </p:nvPr>
            </p:nvGraphicFramePr>
            <p:xfrm>
              <a:off x="1614738" y="2049504"/>
              <a:ext cx="7867650" cy="44434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CCCF659-96B7-4353-A13F-681E3F7988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38" y="2049504"/>
                <a:ext cx="7867650" cy="444341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BA20-C59C-4249-9880-2FA3DBB8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6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5254B-1395-49E8-940D-6D025D48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175DF0-9ED1-48A9-90B4-D4605339F7BE}"/>
              </a:ext>
            </a:extLst>
          </p:cNvPr>
          <p:cNvSpPr txBox="1">
            <a:spLocks/>
          </p:cNvSpPr>
          <p:nvPr/>
        </p:nvSpPr>
        <p:spPr>
          <a:xfrm>
            <a:off x="581191" y="882650"/>
            <a:ext cx="11029616" cy="44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/>
              <a:t>PROPHET RMSE</a:t>
            </a: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298D88A8-9355-464E-BB98-BB6DF42A5A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0530957"/>
                  </p:ext>
                </p:extLst>
              </p:nvPr>
            </p:nvGraphicFramePr>
            <p:xfrm>
              <a:off x="2212090" y="1654429"/>
              <a:ext cx="7767817" cy="44434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298D88A8-9355-464E-BB98-BB6DF42A5A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2090" y="1654429"/>
                <a:ext cx="7767817" cy="44434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251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E3D7-12D4-4D61-934B-3D7070DA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Prohpet</a:t>
            </a:r>
            <a:r>
              <a:rPr lang="fr-CH" dirty="0"/>
              <a:t> Ukraine </a:t>
            </a:r>
            <a:r>
              <a:rPr lang="fr-CH" dirty="0" err="1"/>
              <a:t>prediction</a:t>
            </a:r>
            <a:endParaRPr lang="en-GB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0AD9FEE-F983-4BDD-AD36-EB96357EC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844" y="2341563"/>
            <a:ext cx="6056311" cy="36337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0D4AA-93FD-4FB5-A8D9-0FEAF647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2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05FE-9226-4272-98A2-015FA3D7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725619"/>
            <a:ext cx="11029616" cy="445708"/>
          </a:xfrm>
        </p:spPr>
        <p:txBody>
          <a:bodyPr>
            <a:normAutofit fontScale="90000"/>
          </a:bodyPr>
          <a:lstStyle/>
          <a:p>
            <a:r>
              <a:rPr lang="fr-CH"/>
              <a:t>SARIMA: GOODNESS OF FIT FOR CHILE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B3435-FB67-4010-8141-37CCBBF2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03DD391-2901-44FF-9B5E-48EBC86A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64" y="1627145"/>
            <a:ext cx="9010472" cy="45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84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5254B-1395-49E8-940D-6D025D48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175DF0-9ED1-48A9-90B4-D4605339F7BE}"/>
              </a:ext>
            </a:extLst>
          </p:cNvPr>
          <p:cNvSpPr txBox="1">
            <a:spLocks/>
          </p:cNvSpPr>
          <p:nvPr/>
        </p:nvSpPr>
        <p:spPr>
          <a:xfrm>
            <a:off x="581191" y="882650"/>
            <a:ext cx="11029616" cy="44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/>
              <a:t>SARIMA: GOODNESS OF FIT FOR CHILE</a:t>
            </a:r>
            <a:endParaRPr lang="en-GB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DEFA3AFA-3338-441E-8DC3-D6139FFA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803400"/>
            <a:ext cx="8610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2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EAF2-29C2-464C-AA8E-824B49C3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chemeClr val="tx2"/>
                </a:solidFill>
              </a:rPr>
              <a:t>Data acquisition and cleaning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48DBFB6-7825-490A-9317-C4B831834E83}"/>
              </a:ext>
            </a:extLst>
          </p:cNvPr>
          <p:cNvSpPr txBox="1">
            <a:spLocks/>
          </p:cNvSpPr>
          <p:nvPr/>
        </p:nvSpPr>
        <p:spPr>
          <a:xfrm>
            <a:off x="5643866" y="1119225"/>
            <a:ext cx="5677589" cy="4619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Data from </a:t>
            </a:r>
            <a:r>
              <a:rPr lang="en-US" sz="1400" b="1" err="1"/>
              <a:t>Worldbank</a:t>
            </a:r>
            <a:r>
              <a:rPr lang="en-US" sz="1400" b="1"/>
              <a:t> (python loader) or NGOs (csv files) </a:t>
            </a:r>
          </a:p>
          <a:p>
            <a:r>
              <a:rPr lang="en-US" sz="1400"/>
              <a:t>Unique identifier: three-letter code</a:t>
            </a:r>
          </a:p>
          <a:p>
            <a:r>
              <a:rPr lang="en-US" sz="1400"/>
              <a:t>Filter by countries</a:t>
            </a:r>
          </a:p>
          <a:p>
            <a:pPr lvl="1"/>
            <a:r>
              <a:rPr lang="en-US" sz="1100"/>
              <a:t>Created a mapping and ignore lists (</a:t>
            </a:r>
            <a:r>
              <a:rPr lang="en-US" sz="1100" err="1"/>
              <a:t>e.g</a:t>
            </a:r>
            <a:r>
              <a:rPr lang="en-US" sz="1100"/>
              <a:t> remove regions) </a:t>
            </a:r>
          </a:p>
          <a:p>
            <a:pPr marL="324000" lvl="1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400" b="1"/>
              <a:t>Creation of scores</a:t>
            </a:r>
          </a:p>
          <a:p>
            <a:r>
              <a:rPr lang="en-US" sz="1400"/>
              <a:t>Normalize score between 0 (worst) to 100 (best)</a:t>
            </a:r>
          </a:p>
          <a:p>
            <a:pPr lvl="1"/>
            <a:r>
              <a:rPr lang="en-US" sz="1100" err="1"/>
              <a:t>e.g</a:t>
            </a:r>
            <a:r>
              <a:rPr lang="en-US" sz="1100"/>
              <a:t> GHG emissions score (tCO2e) </a:t>
            </a:r>
          </a:p>
          <a:p>
            <a:pPr lvl="2"/>
            <a:r>
              <a:rPr lang="en-US" sz="1000"/>
              <a:t>Convert into intensity (tCO2e per GDP per capita PPP (MUSD) </a:t>
            </a:r>
          </a:p>
          <a:p>
            <a:pPr lvl="2"/>
            <a:r>
              <a:rPr lang="en-US" sz="1000"/>
              <a:t>Create a score based on intensity compared to median of the universe</a:t>
            </a:r>
          </a:p>
          <a:p>
            <a:endParaRPr lang="en-US" sz="140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3BD1C4F-EE04-4E3A-AD78-D61E833F3C7F}"/>
              </a:ext>
            </a:extLst>
          </p:cNvPr>
          <p:cNvSpPr txBox="1">
            <a:spLocks/>
          </p:cNvSpPr>
          <p:nvPr/>
        </p:nvSpPr>
        <p:spPr>
          <a:xfrm>
            <a:off x="5483367" y="2406803"/>
            <a:ext cx="5351286" cy="242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29CD51-1CB7-4864-A9F4-34FF939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506C-B291-430A-A105-7F7F9BC4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ESG RATING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44B5D-7758-4DE1-9D28-51F8E149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94A9-12D3-4A0D-9960-D6B9217E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218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Model CONSTRUCTION : ESG Sovereign 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B038-0E8A-415A-9D1F-74E4DFBE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62" y="3917053"/>
            <a:ext cx="1962041" cy="3634486"/>
          </a:xfrm>
        </p:spPr>
        <p:txBody>
          <a:bodyPr>
            <a:normAutofit/>
          </a:bodyPr>
          <a:lstStyle/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b="1" dirty="0"/>
              <a:t>6 </a:t>
            </a:r>
            <a:r>
              <a:rPr lang="en-GB" b="1" noProof="0" dirty="0"/>
              <a:t>indicators</a:t>
            </a:r>
          </a:p>
          <a:p>
            <a:pPr marL="0" indent="0">
              <a:buNone/>
            </a:pPr>
            <a:r>
              <a:rPr lang="fr-CH" i="1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84FDD-AADD-4445-BB56-1CE0689B8225}"/>
              </a:ext>
            </a:extLst>
          </p:cNvPr>
          <p:cNvGrpSpPr/>
          <p:nvPr/>
        </p:nvGrpSpPr>
        <p:grpSpPr>
          <a:xfrm>
            <a:off x="900978" y="4252600"/>
            <a:ext cx="5627068" cy="1253066"/>
            <a:chOff x="3307222" y="2492586"/>
            <a:chExt cx="5627068" cy="1253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729592-7299-4EDD-8EAC-AA72A8A78F61}"/>
                </a:ext>
              </a:extLst>
            </p:cNvPr>
            <p:cNvSpPr/>
            <p:nvPr/>
          </p:nvSpPr>
          <p:spPr>
            <a:xfrm>
              <a:off x="3307222" y="2492586"/>
              <a:ext cx="1253066" cy="1253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800"/>
                <a:t>E</a:t>
              </a:r>
              <a:endParaRPr lang="en-GB" sz="2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C24E53-4EBB-4B29-BE1F-9939E0C75849}"/>
                </a:ext>
              </a:extLst>
            </p:cNvPr>
            <p:cNvSpPr/>
            <p:nvPr/>
          </p:nvSpPr>
          <p:spPr>
            <a:xfrm>
              <a:off x="5469466" y="2492586"/>
              <a:ext cx="1253066" cy="125306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800"/>
                <a:t>S</a:t>
              </a:r>
              <a:endParaRPr lang="en-GB" sz="2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3FA4B-A6E2-4A88-8718-04973DE1C2DE}"/>
                </a:ext>
              </a:extLst>
            </p:cNvPr>
            <p:cNvSpPr/>
            <p:nvPr/>
          </p:nvSpPr>
          <p:spPr>
            <a:xfrm>
              <a:off x="7681224" y="2492586"/>
              <a:ext cx="1253066" cy="12530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800"/>
                <a:t>G</a:t>
              </a:r>
              <a:endParaRPr lang="en-GB" sz="280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2D72A0-F876-4473-B872-BFC219A204E1}"/>
              </a:ext>
            </a:extLst>
          </p:cNvPr>
          <p:cNvSpPr txBox="1">
            <a:spLocks/>
          </p:cNvSpPr>
          <p:nvPr/>
        </p:nvSpPr>
        <p:spPr>
          <a:xfrm>
            <a:off x="1960998" y="1979494"/>
            <a:ext cx="3809833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  <a:p>
            <a:endParaRPr lang="fr-CH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43FE2-A35F-4898-8B79-AAF08CE73217}"/>
              </a:ext>
            </a:extLst>
          </p:cNvPr>
          <p:cNvSpPr txBox="1">
            <a:spLocks/>
          </p:cNvSpPr>
          <p:nvPr/>
        </p:nvSpPr>
        <p:spPr>
          <a:xfrm>
            <a:off x="3072615" y="3914377"/>
            <a:ext cx="196204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  <a:p>
            <a:pPr marL="0" indent="0">
              <a:buFont typeface="Wingdings 2" panose="05020102010507070707" pitchFamily="18" charset="2"/>
              <a:buNone/>
            </a:pPr>
            <a:endParaRPr lang="fr-CH"/>
          </a:p>
          <a:p>
            <a:pPr marL="0" indent="0">
              <a:buFont typeface="Wingdings 2" panose="05020102010507070707" pitchFamily="18" charset="2"/>
              <a:buNone/>
            </a:pPr>
            <a:r>
              <a:rPr lang="fr-CH" b="1"/>
              <a:t>5 </a:t>
            </a:r>
            <a:r>
              <a:rPr lang="fr-CH" b="1" err="1"/>
              <a:t>indicators</a:t>
            </a:r>
            <a:endParaRPr lang="fr-CH" b="1"/>
          </a:p>
          <a:p>
            <a:pPr marL="0" indent="0">
              <a:buFont typeface="Wingdings 2" panose="05020102010507070707" pitchFamily="18" charset="2"/>
              <a:buNone/>
            </a:pPr>
            <a:r>
              <a:rPr lang="fr-CH" i="1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ABC3B27-43FE-4189-9FFC-308060F30AA5}"/>
              </a:ext>
            </a:extLst>
          </p:cNvPr>
          <p:cNvSpPr txBox="1">
            <a:spLocks/>
          </p:cNvSpPr>
          <p:nvPr/>
        </p:nvSpPr>
        <p:spPr>
          <a:xfrm>
            <a:off x="5274980" y="3914377"/>
            <a:ext cx="196204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  <a:p>
            <a:pPr marL="0" indent="0">
              <a:buFont typeface="Wingdings 2" panose="05020102010507070707" pitchFamily="18" charset="2"/>
              <a:buNone/>
            </a:pPr>
            <a:endParaRPr lang="fr-CH"/>
          </a:p>
          <a:p>
            <a:pPr marL="0" indent="0">
              <a:buFont typeface="Wingdings 2" panose="05020102010507070707" pitchFamily="18" charset="2"/>
              <a:buNone/>
            </a:pPr>
            <a:r>
              <a:rPr lang="fr-CH" b="1"/>
              <a:t>8 </a:t>
            </a:r>
            <a:r>
              <a:rPr lang="fr-CH" b="1" err="1"/>
              <a:t>indicators</a:t>
            </a:r>
            <a:endParaRPr lang="fr-CH" b="1"/>
          </a:p>
          <a:p>
            <a:pPr marL="0" indent="0">
              <a:buFont typeface="Wingdings 2" panose="05020102010507070707" pitchFamily="18" charset="2"/>
              <a:buNone/>
            </a:pPr>
            <a:r>
              <a:rPr lang="fr-CH" i="1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DF031-97A5-4957-9199-B486844D812B}"/>
              </a:ext>
            </a:extLst>
          </p:cNvPr>
          <p:cNvSpPr/>
          <p:nvPr/>
        </p:nvSpPr>
        <p:spPr>
          <a:xfrm>
            <a:off x="2856503" y="1815650"/>
            <a:ext cx="1711167" cy="9503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/>
              <a:t>ESG Country Score</a:t>
            </a:r>
            <a:endParaRPr lang="en-GB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537EFE-2B04-4868-A57F-F66330F7EE94}"/>
              </a:ext>
            </a:extLst>
          </p:cNvPr>
          <p:cNvCxnSpPr>
            <a:cxnSpLocks/>
          </p:cNvCxnSpPr>
          <p:nvPr/>
        </p:nvCxnSpPr>
        <p:spPr>
          <a:xfrm flipV="1">
            <a:off x="3689755" y="2842532"/>
            <a:ext cx="0" cy="1333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AC740A-44CF-4AF7-BA6D-B7BB504B336B}"/>
              </a:ext>
            </a:extLst>
          </p:cNvPr>
          <p:cNvCxnSpPr>
            <a:cxnSpLocks/>
          </p:cNvCxnSpPr>
          <p:nvPr/>
        </p:nvCxnSpPr>
        <p:spPr>
          <a:xfrm flipV="1">
            <a:off x="1493690" y="2842532"/>
            <a:ext cx="1154046" cy="1333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342E94-F2F2-4363-9FEF-BF2D5D52A1F2}"/>
              </a:ext>
            </a:extLst>
          </p:cNvPr>
          <p:cNvCxnSpPr>
            <a:cxnSpLocks/>
          </p:cNvCxnSpPr>
          <p:nvPr/>
        </p:nvCxnSpPr>
        <p:spPr>
          <a:xfrm flipH="1" flipV="1">
            <a:off x="4745537" y="2842532"/>
            <a:ext cx="1083831" cy="1301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FD14F2-C83C-4743-B127-738A5F695E36}"/>
              </a:ext>
            </a:extLst>
          </p:cNvPr>
          <p:cNvGrpSpPr/>
          <p:nvPr/>
        </p:nvGrpSpPr>
        <p:grpSpPr>
          <a:xfrm>
            <a:off x="1270962" y="3290021"/>
            <a:ext cx="3980797" cy="391026"/>
            <a:chOff x="3428841" y="3308324"/>
            <a:chExt cx="3980797" cy="39102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4C60B5-01F9-4434-B888-5F7326FD4AF3}"/>
                </a:ext>
              </a:extLst>
            </p:cNvPr>
            <p:cNvSpPr txBox="1"/>
            <p:nvPr/>
          </p:nvSpPr>
          <p:spPr>
            <a:xfrm>
              <a:off x="3428841" y="3308324"/>
              <a:ext cx="657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/>
                <a:t>1/3</a:t>
              </a:r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892B9F-2488-4E04-91A5-8A8FD39BA548}"/>
                </a:ext>
              </a:extLst>
            </p:cNvPr>
            <p:cNvSpPr txBox="1"/>
            <p:nvPr/>
          </p:nvSpPr>
          <p:spPr>
            <a:xfrm>
              <a:off x="5217269" y="3330018"/>
              <a:ext cx="657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/>
                <a:t>1/3</a:t>
              </a:r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18D90A-C152-4B97-BEC7-F77BE1BC700C}"/>
                </a:ext>
              </a:extLst>
            </p:cNvPr>
            <p:cNvSpPr txBox="1"/>
            <p:nvPr/>
          </p:nvSpPr>
          <p:spPr>
            <a:xfrm>
              <a:off x="6752131" y="3312156"/>
              <a:ext cx="657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/>
                <a:t>1/3</a:t>
              </a:r>
              <a:endParaRPr lang="en-GB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C1843-6A5C-4125-98E4-237250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8F5C3FC-D1B7-4C7B-BD49-AD762A68D348}"/>
              </a:ext>
            </a:extLst>
          </p:cNvPr>
          <p:cNvSpPr txBox="1">
            <a:spLocks/>
          </p:cNvSpPr>
          <p:nvPr/>
        </p:nvSpPr>
        <p:spPr>
          <a:xfrm>
            <a:off x="5162146" y="330463"/>
            <a:ext cx="4924371" cy="3813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ESG Score </a:t>
            </a:r>
            <a:r>
              <a:rPr lang="fr-CH" sz="1400" err="1"/>
              <a:t>is</a:t>
            </a:r>
            <a:r>
              <a:rPr lang="fr-CH" sz="1400"/>
              <a:t> an </a:t>
            </a:r>
            <a:r>
              <a:rPr lang="fr-CH" sz="1400" err="1"/>
              <a:t>average</a:t>
            </a:r>
            <a:r>
              <a:rPr lang="fr-CH" sz="1400"/>
              <a:t> of the E, S, G </a:t>
            </a:r>
            <a:r>
              <a:rPr lang="fr-CH" sz="1400" err="1"/>
              <a:t>Pillars</a:t>
            </a:r>
            <a:endParaRPr lang="fr-CH" sz="1400"/>
          </a:p>
          <a:p>
            <a:r>
              <a:rPr lang="fr-CH" sz="1400"/>
              <a:t>Country must have at least 20% of </a:t>
            </a:r>
            <a:r>
              <a:rPr lang="fr-CH" sz="1400" err="1"/>
              <a:t>coverage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20283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5235E-FA6F-4C09-A270-33C6629B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597643"/>
            <a:ext cx="3703320" cy="5792922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GB" noProof="0" dirty="0">
                <a:solidFill>
                  <a:srgbClr val="FFFEFF"/>
                </a:solidFill>
              </a:rPr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8F70-3F0D-4A57-A7A8-3B31C188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7" y="1764519"/>
            <a:ext cx="6725899" cy="462604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Impact </a:t>
            </a:r>
            <a:r>
              <a:rPr lang="en-GB" noProof="0" dirty="0"/>
              <a:t>metrics</a:t>
            </a:r>
          </a:p>
          <a:p>
            <a:pPr lvl="1"/>
            <a:r>
              <a:rPr lang="en-GB" b="1" dirty="0"/>
              <a:t>CAIT:</a:t>
            </a:r>
            <a:r>
              <a:rPr lang="en-GB" dirty="0"/>
              <a:t> GHG Emissions </a:t>
            </a:r>
            <a:r>
              <a:rPr lang="en-GB" noProof="0" dirty="0"/>
              <a:t>intensity</a:t>
            </a:r>
          </a:p>
          <a:p>
            <a:pPr lvl="1"/>
            <a:r>
              <a:rPr lang="en-GB" dirty="0"/>
              <a:t>Annual freshwater withdrawals intensity</a:t>
            </a:r>
          </a:p>
          <a:p>
            <a:pPr lvl="1"/>
            <a:r>
              <a:rPr lang="en-GB" dirty="0"/>
              <a:t>Energy intensity level of primary energy </a:t>
            </a:r>
          </a:p>
          <a:p>
            <a:pPr lvl="1"/>
            <a:r>
              <a:rPr lang="en-GB" dirty="0"/>
              <a:t>% Renewable electricity</a:t>
            </a:r>
          </a:p>
          <a:p>
            <a:pPr marL="324000" lvl="1" indent="0">
              <a:buNone/>
            </a:pPr>
            <a:endParaRPr lang="en-GB" dirty="0"/>
          </a:p>
          <a:p>
            <a:r>
              <a:rPr lang="en-GB" dirty="0"/>
              <a:t>Forward-looking metrics (climate change adaptation*)</a:t>
            </a:r>
          </a:p>
          <a:p>
            <a:pPr lvl="1"/>
            <a:r>
              <a:rPr lang="en-GB" b="1" dirty="0" err="1"/>
              <a:t>Germanwatch</a:t>
            </a:r>
            <a:r>
              <a:rPr lang="en-GB" dirty="0"/>
              <a:t> Global Climate Risk Index (Physical Risk)</a:t>
            </a:r>
          </a:p>
          <a:p>
            <a:pPr lvl="1"/>
            <a:r>
              <a:rPr lang="en-GB" b="1" dirty="0"/>
              <a:t>ND-GAIN</a:t>
            </a:r>
            <a:r>
              <a:rPr lang="en-GB" dirty="0"/>
              <a:t> based country score</a:t>
            </a:r>
          </a:p>
          <a:p>
            <a:pPr lvl="2"/>
            <a:r>
              <a:rPr lang="en-GB" dirty="0"/>
              <a:t>Vulnerability to effects of climate change</a:t>
            </a:r>
          </a:p>
          <a:p>
            <a:pPr lvl="2"/>
            <a:r>
              <a:rPr lang="en-GB" dirty="0"/>
              <a:t>Readiness to adapt to climate change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360000" lvl="1" indent="0">
              <a:buNone/>
            </a:pPr>
            <a:r>
              <a:rPr lang="en-GB" dirty="0"/>
              <a:t>* EU Taxonomy : one of six environmental objectives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088355-ED5D-4943-9659-AD13F733ECD0}"/>
              </a:ext>
            </a:extLst>
          </p:cNvPr>
          <p:cNvSpPr txBox="1">
            <a:spLocks/>
          </p:cNvSpPr>
          <p:nvPr/>
        </p:nvSpPr>
        <p:spPr>
          <a:xfrm>
            <a:off x="4524387" y="502920"/>
            <a:ext cx="3469262" cy="900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6 indicators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936AE-57D5-46F4-AA47-DB89B110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235E-FA6F-4C09-A270-33C6629B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597643"/>
            <a:ext cx="3703320" cy="5792922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pPr algn="ctr"/>
            <a:r>
              <a:rPr lang="fr-CH" dirty="0">
                <a:solidFill>
                  <a:srgbClr val="FFFEFF"/>
                </a:solidFill>
              </a:rPr>
              <a:t>Social</a:t>
            </a:r>
            <a:endParaRPr lang="en-GB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8F70-3F0D-4A57-A7A8-3B31C188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200" y="1742395"/>
            <a:ext cx="6725899" cy="4820832"/>
          </a:xfrm>
        </p:spPr>
        <p:txBody>
          <a:bodyPr>
            <a:normAutofit/>
          </a:bodyPr>
          <a:lstStyle/>
          <a:p>
            <a:pPr lvl="2"/>
            <a:endParaRPr lang="fr-CH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fr-CH"/>
          </a:p>
          <a:p>
            <a:endParaRPr lang="fr-CH"/>
          </a:p>
          <a:p>
            <a:pPr lvl="1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36D8FC-7317-4F6D-B5BA-2925845F2343}"/>
              </a:ext>
            </a:extLst>
          </p:cNvPr>
          <p:cNvSpPr txBox="1">
            <a:spLocks/>
          </p:cNvSpPr>
          <p:nvPr/>
        </p:nvSpPr>
        <p:spPr>
          <a:xfrm>
            <a:off x="4582199" y="1742395"/>
            <a:ext cx="6725899" cy="482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Impact metrics (performance relative to universe): 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Income inequality – Gini index * </a:t>
            </a:r>
          </a:p>
          <a:p>
            <a:pPr lvl="1"/>
            <a:r>
              <a:rPr lang="en-GB" dirty="0"/>
              <a:t>Human Capital Index</a:t>
            </a:r>
          </a:p>
          <a:p>
            <a:pPr lvl="1"/>
            <a:r>
              <a:rPr lang="en-GB" dirty="0"/>
              <a:t>Poverty (7 data points based on % of population deprived)</a:t>
            </a:r>
          </a:p>
          <a:p>
            <a:pPr marL="324000" lvl="1" indent="0">
              <a:buFont typeface="Wingdings 2" panose="05020102010507070707" pitchFamily="18" charset="2"/>
              <a:buNone/>
            </a:pPr>
            <a:endParaRPr lang="en-GB" dirty="0"/>
          </a:p>
          <a:p>
            <a:r>
              <a:rPr lang="en-GB" dirty="0"/>
              <a:t>Additional metrics from NGOs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RSF World Press Freedom Index *</a:t>
            </a:r>
          </a:p>
          <a:p>
            <a:pPr lvl="1"/>
            <a:r>
              <a:rPr lang="en-GB" b="1" dirty="0"/>
              <a:t>Fund for peace – Fragile States Index (Human Rights and Rule of Law) *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324000" lvl="1" indent="0">
              <a:buNone/>
            </a:pPr>
            <a:endParaRPr lang="en-GB" dirty="0"/>
          </a:p>
          <a:p>
            <a:pPr marL="324000" lvl="1" indent="0">
              <a:buNone/>
            </a:pPr>
            <a:r>
              <a:rPr lang="en-GB" dirty="0"/>
              <a:t>* SFDR: related to adverse sustainability indicators from Table II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88F631-0533-4E35-933D-588247F6F6F5}"/>
              </a:ext>
            </a:extLst>
          </p:cNvPr>
          <p:cNvSpPr txBox="1">
            <a:spLocks/>
          </p:cNvSpPr>
          <p:nvPr/>
        </p:nvSpPr>
        <p:spPr>
          <a:xfrm>
            <a:off x="4524387" y="502920"/>
            <a:ext cx="3469262" cy="900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5 indicators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804F-06D7-4091-B21C-2497F7C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235E-FA6F-4C09-A270-33C6629B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597643"/>
            <a:ext cx="3703320" cy="5792922"/>
          </a:xfr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CH" err="1">
                <a:solidFill>
                  <a:srgbClr val="FFFEFF"/>
                </a:solidFill>
              </a:rPr>
              <a:t>Governance</a:t>
            </a:r>
            <a:endParaRPr lang="en-GB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8F70-3F0D-4A57-A7A8-3B31C188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7" y="2042003"/>
            <a:ext cx="6725899" cy="4035259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Worldwide Governance Indicators (WGI) project</a:t>
            </a:r>
          </a:p>
          <a:p>
            <a:pPr lvl="1"/>
            <a:r>
              <a:rPr lang="en-GB"/>
              <a:t>    Voice and Accountability</a:t>
            </a:r>
          </a:p>
          <a:p>
            <a:pPr lvl="1"/>
            <a:r>
              <a:rPr lang="en-GB"/>
              <a:t>    </a:t>
            </a:r>
            <a:r>
              <a:rPr lang="en-GB" b="1"/>
              <a:t>Political Stability and Absence of Violence/Terrorism *</a:t>
            </a:r>
          </a:p>
          <a:p>
            <a:pPr lvl="1"/>
            <a:r>
              <a:rPr lang="en-GB"/>
              <a:t>    Government Effectiveness</a:t>
            </a:r>
          </a:p>
          <a:p>
            <a:pPr lvl="1"/>
            <a:r>
              <a:rPr lang="en-GB"/>
              <a:t>    Regulatory Quality</a:t>
            </a:r>
          </a:p>
          <a:p>
            <a:pPr lvl="1"/>
            <a:r>
              <a:rPr lang="en-GB"/>
              <a:t>    </a:t>
            </a:r>
            <a:r>
              <a:rPr lang="en-GB" b="1"/>
              <a:t>Rule of Law *</a:t>
            </a:r>
          </a:p>
          <a:p>
            <a:pPr lvl="1"/>
            <a:r>
              <a:rPr lang="en-GB"/>
              <a:t>    </a:t>
            </a:r>
            <a:r>
              <a:rPr lang="en-GB" b="1"/>
              <a:t>Control of Corruption *</a:t>
            </a:r>
          </a:p>
          <a:p>
            <a:pPr marL="324000" lvl="1" indent="0">
              <a:buNone/>
            </a:pPr>
            <a:endParaRPr lang="en-GB"/>
          </a:p>
          <a:p>
            <a:r>
              <a:rPr lang="en-GB"/>
              <a:t>Ease of doing business score</a:t>
            </a:r>
          </a:p>
          <a:p>
            <a:r>
              <a:rPr lang="en-GB"/>
              <a:t>Statistical capacity score</a:t>
            </a:r>
          </a:p>
          <a:p>
            <a:endParaRPr lang="en-GB"/>
          </a:p>
          <a:p>
            <a:endParaRPr lang="en-GB"/>
          </a:p>
          <a:p>
            <a:pPr marL="324000" lvl="1" indent="0">
              <a:buNone/>
            </a:pPr>
            <a:r>
              <a:rPr lang="fr-CH"/>
              <a:t>* SFDR: </a:t>
            </a:r>
            <a:r>
              <a:rPr lang="fr-CH" err="1"/>
              <a:t>related</a:t>
            </a:r>
            <a:r>
              <a:rPr lang="fr-CH"/>
              <a:t> to adverse </a:t>
            </a:r>
            <a:r>
              <a:rPr lang="fr-CH" err="1"/>
              <a:t>sustainability</a:t>
            </a:r>
            <a:r>
              <a:rPr lang="fr-CH"/>
              <a:t> </a:t>
            </a:r>
            <a:r>
              <a:rPr lang="fr-CH" err="1"/>
              <a:t>indicators</a:t>
            </a:r>
            <a:r>
              <a:rPr lang="fr-CH"/>
              <a:t> </a:t>
            </a:r>
            <a:r>
              <a:rPr lang="fr-CH" err="1"/>
              <a:t>from</a:t>
            </a:r>
            <a:r>
              <a:rPr lang="fr-CH"/>
              <a:t> Table II</a:t>
            </a:r>
          </a:p>
          <a:p>
            <a:endParaRPr lang="fr-CH"/>
          </a:p>
          <a:p>
            <a:pPr lvl="1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F42C74-E3CC-4638-B52B-8406B8AEFC05}"/>
              </a:ext>
            </a:extLst>
          </p:cNvPr>
          <p:cNvSpPr txBox="1">
            <a:spLocks/>
          </p:cNvSpPr>
          <p:nvPr/>
        </p:nvSpPr>
        <p:spPr>
          <a:xfrm>
            <a:off x="4524387" y="502920"/>
            <a:ext cx="3469262" cy="900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8 indicators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8EEC4-1F55-4C45-8243-1A7A3685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6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{289A3891-3035-4BA0-AC81-F6421FF64F80}tf33552983_win32</Template>
  <TotalTime>1052</TotalTime>
  <Words>1013</Words>
  <Application>Microsoft Office PowerPoint</Application>
  <PresentationFormat>Widescreen</PresentationFormat>
  <Paragraphs>309</Paragraphs>
  <Slides>39</Slides>
  <Notes>0</Notes>
  <HiddenSlides>12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Franklin Gothic Book</vt:lpstr>
      <vt:lpstr>Franklin Gothic Demi</vt:lpstr>
      <vt:lpstr>Wingdings 2</vt:lpstr>
      <vt:lpstr>DividendVTI</vt:lpstr>
      <vt:lpstr>Acrobat Document</vt:lpstr>
      <vt:lpstr>In Which Country will you invest ?</vt:lpstr>
      <vt:lpstr>PowerPoint Presentation</vt:lpstr>
      <vt:lpstr>ESG DATA STRUCTURE</vt:lpstr>
      <vt:lpstr>Data acquisition and cleaning</vt:lpstr>
      <vt:lpstr>ESG RATING MODEL</vt:lpstr>
      <vt:lpstr>Model CONSTRUCTION : ESG Sovereign rating </vt:lpstr>
      <vt:lpstr>Environment</vt:lpstr>
      <vt:lpstr>Social</vt:lpstr>
      <vt:lpstr>Governance</vt:lpstr>
      <vt:lpstr>ESG COVERAGE</vt:lpstr>
      <vt:lpstr>Adjust ESG RATING by GDP PPP</vt:lpstr>
      <vt:lpstr>ADJUSTED ESG SCORE DISTRIBUTION</vt:lpstr>
      <vt:lpstr>PowerPoint Presentation</vt:lpstr>
      <vt:lpstr>ADJUSTED ESG SCORE PER REGIOn </vt:lpstr>
      <vt:lpstr>Next steps :</vt:lpstr>
      <vt:lpstr>Country  Risk premium</vt:lpstr>
      <vt:lpstr>Case-study : CHILE</vt:lpstr>
      <vt:lpstr>Case study : CHILE</vt:lpstr>
      <vt:lpstr>Case study : Ukraine</vt:lpstr>
      <vt:lpstr>Models for time-series prediction</vt:lpstr>
      <vt:lpstr>Prophet (facebook 2018)</vt:lpstr>
      <vt:lpstr>PropHet prediction : Chile </vt:lpstr>
      <vt:lpstr>How to evaluate performance: cross-validation</vt:lpstr>
      <vt:lpstr>Prohpet PRELIMINARY Results</vt:lpstr>
      <vt:lpstr>Next steps :</vt:lpstr>
      <vt:lpstr>HIGHER ESG SCORES are ASSOCIATED WITH LOWER SPREADS</vt:lpstr>
      <vt:lpstr>Conclusion</vt:lpstr>
      <vt:lpstr>EXTRA ESG Slides</vt:lpstr>
      <vt:lpstr>EU TAXONOMY : six environnemental objectives </vt:lpstr>
      <vt:lpstr>SFDR : OPT-in Principale adverse indicators for sovereign</vt:lpstr>
      <vt:lpstr>PowerPoint Presentation</vt:lpstr>
      <vt:lpstr>ESG SCORE DISTRIBUTION</vt:lpstr>
      <vt:lpstr>ESG SCORE PER REGIOn </vt:lpstr>
      <vt:lpstr>Spread Prediction</vt:lpstr>
      <vt:lpstr>Augmented Dicker-Fuller Test (Stationarity)</vt:lpstr>
      <vt:lpstr>PowerPoint Presentation</vt:lpstr>
      <vt:lpstr>Prohpet Ukraine prediction</vt:lpstr>
      <vt:lpstr>SARIMA: GOODNESS OF FIT FOR CHILE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Country will you invest ?</dc:title>
  <dc:creator>Basile Nguyen</dc:creator>
  <cp:lastModifiedBy>Basile Nguyen</cp:lastModifiedBy>
  <cp:revision>113</cp:revision>
  <dcterms:created xsi:type="dcterms:W3CDTF">2021-09-25T17:25:59Z</dcterms:created>
  <dcterms:modified xsi:type="dcterms:W3CDTF">2021-09-29T12:04:05Z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