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9" r:id="rId3"/>
    <p:sldId id="401" r:id="rId4"/>
    <p:sldId id="402" r:id="rId5"/>
    <p:sldId id="416" r:id="rId6"/>
    <p:sldId id="409" r:id="rId7"/>
    <p:sldId id="419" r:id="rId8"/>
    <p:sldId id="420" r:id="rId9"/>
    <p:sldId id="362" r:id="rId10"/>
    <p:sldId id="408" r:id="rId11"/>
  </p:sldIdLst>
  <p:sldSz cx="9144000" cy="5715000" type="screen16x1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94"/>
  </p:normalViewPr>
  <p:slideViewPr>
    <p:cSldViewPr>
      <p:cViewPr varScale="1">
        <p:scale>
          <a:sx n="108" d="100"/>
          <a:sy n="108" d="100"/>
        </p:scale>
        <p:origin x="232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8EDA7-87D1-774C-A82B-4ED2C47CF0B8}" type="datetime1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684D8-61C6-6140-9E19-6173C7EA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4EEE-DB09-B949-82AD-627DC006E920}" type="datetime1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A642A-0226-D94A-BF24-4AE3A7AD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8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308D-FBEB-ED48-A871-309BCF2CE48F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B156-DD23-0D4E-A262-9317032DBE65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30F7-1943-424C-BF51-04075AFFAB7A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6CA3-A2F4-4B4C-ACFD-EEC122EB3CCE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B4D-4C0D-A642-9914-2124A8892FE8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E822-CEC6-1846-8D53-6D72A104D033}" type="datetime1">
              <a:rPr lang="en-US" smtClean="0"/>
              <a:t>3/3/19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9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9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4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4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9C6-3941-994B-8AC0-2E0851B5715B}" type="datetime1">
              <a:rPr lang="en-US" smtClean="0"/>
              <a:t>3/3/19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0622-6165-FF4F-A2E6-275FB070B3F7}" type="datetime1">
              <a:rPr lang="en-US" smtClean="0"/>
              <a:t>3/3/19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738A-EAEA-504F-9B90-7BD90A80906F}" type="datetime1">
              <a:rPr lang="en-US" smtClean="0"/>
              <a:t>3/3/19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9"/>
            <a:ext cx="3008314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7639-B115-6F40-B8A9-56892BA8DBEA}" type="datetime1">
              <a:rPr lang="en-US" smtClean="0"/>
              <a:t>3/3/19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606C-C769-9E45-8C80-012834F8B49C}" type="datetime1">
              <a:rPr lang="en-US" smtClean="0"/>
              <a:t>3/3/19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31E5-966B-E249-9AAD-1617D008C1CC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7220"/>
            <a:ext cx="8358246" cy="1368151"/>
          </a:xfr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SUPPORT VECTOR MACHINE</a:t>
            </a:r>
            <a:br>
              <a:rPr lang="id-ID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BREAST CANCER DATASET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19385"/>
              </p:ext>
            </p:extLst>
          </p:nvPr>
        </p:nvGraphicFramePr>
        <p:xfrm>
          <a:off x="1907703" y="1921396"/>
          <a:ext cx="5616625" cy="2877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1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183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>
                          <a:solidFill>
                            <a:schemeClr val="tx1"/>
                          </a:solidFill>
                        </a:rPr>
                        <a:t>KELOMPOK</a:t>
                      </a:r>
                      <a:r>
                        <a:rPr lang="id-ID" sz="2400" b="1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id-ID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953">
                <a:tc>
                  <a:txBody>
                    <a:bodyPr/>
                    <a:lstStyle/>
                    <a:p>
                      <a:r>
                        <a:rPr lang="en-US" sz="2400" dirty="0"/>
                        <a:t>- </a:t>
                      </a:r>
                      <a:r>
                        <a:rPr lang="id-ID" sz="2400" dirty="0"/>
                        <a:t>Baskoro</a:t>
                      </a:r>
                      <a:r>
                        <a:rPr lang="id-ID" sz="2400" baseline="0" dirty="0"/>
                        <a:t> Nugroho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/>
                      <a:r>
                        <a:rPr lang="id-ID" sz="2400" i="0" dirty="0"/>
                        <a:t>- Dwi</a:t>
                      </a:r>
                      <a:r>
                        <a:rPr lang="id-ID" sz="2400" i="0" baseline="0" dirty="0"/>
                        <a:t> Junianto</a:t>
                      </a:r>
                      <a:endParaRPr lang="id-ID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pPr algn="just"/>
                      <a:r>
                        <a:rPr lang="id-ID" sz="2400" i="0" dirty="0"/>
                        <a:t>- Dahlia</a:t>
                      </a:r>
                      <a:r>
                        <a:rPr lang="id-ID" sz="2400" i="0" baseline="0" dirty="0"/>
                        <a:t> Gladiola Rurina Menufandu</a:t>
                      </a:r>
                      <a:endParaRPr lang="id-ID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15">
                <a:tc>
                  <a:txBody>
                    <a:bodyPr/>
                    <a:lstStyle/>
                    <a:p>
                      <a:pPr algn="just"/>
                      <a:r>
                        <a:rPr lang="id-ID" sz="2400" dirty="0"/>
                        <a:t>- Ahmad Arul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9268"/>
            <a:ext cx="8229600" cy="952500"/>
          </a:xfrm>
        </p:spPr>
        <p:txBody>
          <a:bodyPr/>
          <a:lstStyle/>
          <a:p>
            <a:r>
              <a:rPr lang="en-US" b="1" dirty="0">
                <a:latin typeface="Ayuthaya"/>
                <a:cs typeface="Ayuthaya"/>
              </a:rPr>
              <a:t>TERIMAKASIH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5453"/>
            <a:ext cx="8229600" cy="1596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PERTANYAAN &amp; DISKUSI</a:t>
            </a:r>
          </a:p>
          <a:p>
            <a:pPr marL="0" indent="0" algn="ctr">
              <a:buNone/>
            </a:pPr>
            <a:r>
              <a:rPr lang="en-US" sz="4400" b="1" dirty="0"/>
              <a:t>Link PPT </a:t>
            </a:r>
            <a:r>
              <a:rPr lang="en-US" sz="4400" b="1" dirty="0" err="1"/>
              <a:t>dan</a:t>
            </a:r>
            <a:r>
              <a:rPr lang="en-US" sz="4400" b="1" dirty="0"/>
              <a:t> Code: </a:t>
            </a:r>
            <a:r>
              <a:rPr lang="en-US" sz="4400" b="1" dirty="0" err="1">
                <a:solidFill>
                  <a:srgbClr val="0070C0"/>
                </a:solidFill>
              </a:rPr>
              <a:t>intip.in</a:t>
            </a:r>
            <a:r>
              <a:rPr lang="en-US" sz="4400" b="1" dirty="0">
                <a:solidFill>
                  <a:srgbClr val="0070C0"/>
                </a:solidFill>
              </a:rPr>
              <a:t>/5WeL</a:t>
            </a:r>
          </a:p>
        </p:txBody>
      </p:sp>
    </p:spTree>
    <p:extLst>
      <p:ext uri="{BB962C8B-B14F-4D97-AF65-F5344CB8AC3E}">
        <p14:creationId xmlns:p14="http://schemas.microsoft.com/office/powerpoint/2010/main" val="5889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46839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2400" b="1" u="sng" dirty="0">
                <a:latin typeface="Arial" pitchFamily="34" charset="0"/>
                <a:cs typeface="Arial" pitchFamily="34" charset="0"/>
              </a:rPr>
              <a:t>LATAR BELAKANG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1472" y="913284"/>
            <a:ext cx="8143933" cy="468052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Penyakit </a:t>
            </a:r>
            <a:r>
              <a:rPr lang="id-ID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breast cancer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merupakan kategori yang membahayakan karena sebagai faktor salah satu penyebab tingginya tingkat kematian pada wanita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Untuk menjelaskan </a:t>
            </a:r>
            <a:r>
              <a:rPr lang="id-ID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hyperplane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terbaik yang berfungsi sebagai </a:t>
            </a:r>
            <a:r>
              <a:rPr lang="id-ID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pemisah dua 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kelas data pada ruang input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SVM dengan memaksimalkan batas </a:t>
            </a:r>
            <a:r>
              <a:rPr lang="id-ID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hyperplane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Usaha tersebut dengan mencari lokasi </a:t>
            </a:r>
            <a:r>
              <a:rPr lang="id-ID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hyperplane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merupakan inti dari proses pelatihan SVM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Breast Cancer Dataset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terdiri dari 569 data  dengan 9  atribut.</a:t>
            </a:r>
            <a:endParaRPr lang="id-ID" sz="16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34261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2400" b="1" u="sng" dirty="0">
                <a:latin typeface="Arial" pitchFamily="34" charset="0"/>
                <a:cs typeface="Arial" pitchFamily="34" charset="0"/>
              </a:rPr>
              <a:t>RUMUSAN MASALAH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1472" y="714360"/>
            <a:ext cx="8143933" cy="47149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1" indent="-514350" algn="just">
              <a:buAutoNum type="arabicPeriod"/>
            </a:pPr>
            <a:r>
              <a:rPr lang="id-ID" sz="3200" dirty="0">
                <a:solidFill>
                  <a:schemeClr val="bg1"/>
                </a:solidFill>
              </a:rPr>
              <a:t>Bagaimana pengklasifikasian jenis </a:t>
            </a:r>
            <a:r>
              <a:rPr lang="id-ID" sz="3200" i="1" dirty="0">
                <a:solidFill>
                  <a:schemeClr val="bg1"/>
                </a:solidFill>
              </a:rPr>
              <a:t>breast cancer</a:t>
            </a:r>
            <a:r>
              <a:rPr lang="id-ID" sz="3200" dirty="0">
                <a:solidFill>
                  <a:schemeClr val="bg1"/>
                </a:solidFill>
              </a:rPr>
              <a:t> dengan menggunakan algoritma </a:t>
            </a:r>
            <a:r>
              <a:rPr lang="id-ID" sz="3200" b="1" dirty="0">
                <a:solidFill>
                  <a:schemeClr val="bg1"/>
                </a:solidFill>
              </a:rPr>
              <a:t>Support Vector Machine</a:t>
            </a:r>
            <a:r>
              <a:rPr lang="id-ID" sz="3200" dirty="0">
                <a:solidFill>
                  <a:schemeClr val="bg1"/>
                </a:solidFill>
              </a:rPr>
              <a:t> ?.</a:t>
            </a:r>
          </a:p>
          <a:p>
            <a:pPr marL="514350" lvl="1" indent="-514350" algn="just">
              <a:buAutoNum type="arabicPeriod"/>
            </a:pPr>
            <a:r>
              <a:rPr lang="id-ID" sz="3200" dirty="0">
                <a:solidFill>
                  <a:schemeClr val="bg1"/>
                </a:solidFill>
              </a:rPr>
              <a:t>Bagaimana tingkat akurasi pengklasfikasian dengan menggunakan algoritma </a:t>
            </a:r>
            <a:r>
              <a:rPr lang="id-ID" sz="3200" b="1" dirty="0">
                <a:solidFill>
                  <a:schemeClr val="bg1"/>
                </a:solidFill>
              </a:rPr>
              <a:t>Support Vector Machine</a:t>
            </a:r>
            <a:r>
              <a:rPr lang="id-ID" sz="3200" dirty="0">
                <a:solidFill>
                  <a:schemeClr val="bg1"/>
                </a:solidFill>
              </a:rPr>
              <a:t>?.</a:t>
            </a:r>
          </a:p>
          <a:p>
            <a:pPr marL="342900" lvl="1" indent="-342900" algn="just"/>
            <a:endParaRPr lang="id-ID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id-ID" sz="15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5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9" y="121196"/>
            <a:ext cx="8429685" cy="5931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600" b="1" u="sng" dirty="0"/>
              <a:t>TUJUAN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857236"/>
            <a:ext cx="8001056" cy="47863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>
                <a:solidFill>
                  <a:schemeClr val="bg1"/>
                </a:solidFill>
              </a:rPr>
              <a:t> </a:t>
            </a:r>
            <a:endParaRPr lang="id-ID" sz="32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>
                <a:solidFill>
                  <a:schemeClr val="bg1"/>
                </a:solidFill>
              </a:rPr>
              <a:t>Untuk mengklasifikasi jenis </a:t>
            </a:r>
            <a:r>
              <a:rPr lang="id-ID" sz="3200" i="1" dirty="0">
                <a:solidFill>
                  <a:schemeClr val="bg1"/>
                </a:solidFill>
              </a:rPr>
              <a:t>breast cancer</a:t>
            </a:r>
            <a:r>
              <a:rPr lang="id-ID" sz="3200" dirty="0">
                <a:solidFill>
                  <a:schemeClr val="bg1"/>
                </a:solidFill>
              </a:rPr>
              <a:t> dengan menggunakan algoritma </a:t>
            </a:r>
            <a:r>
              <a:rPr lang="id-ID" sz="3200" b="1" dirty="0">
                <a:solidFill>
                  <a:schemeClr val="bg1"/>
                </a:solidFill>
              </a:rPr>
              <a:t>Support Vector Machine</a:t>
            </a:r>
            <a:r>
              <a:rPr lang="id-ID" sz="3200" dirty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>
                <a:solidFill>
                  <a:schemeClr val="bg1"/>
                </a:solidFill>
              </a:rPr>
              <a:t>Untuk mengetahui tingkat akurasi dengan penggunaan algoritma </a:t>
            </a:r>
            <a:r>
              <a:rPr lang="id-ID" sz="3200" b="1" dirty="0">
                <a:solidFill>
                  <a:schemeClr val="bg1"/>
                </a:solidFill>
              </a:rPr>
              <a:t>Support Vector Machine</a:t>
            </a:r>
          </a:p>
          <a:p>
            <a:pPr algn="just"/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6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9" y="121196"/>
            <a:ext cx="8429685" cy="5931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600" b="1" u="sng" dirty="0"/>
              <a:t>BATASAN MASALAH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857236"/>
            <a:ext cx="8001056" cy="47863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yang diolah adalah breast cancer dengan data pasien.</a:t>
            </a:r>
          </a:p>
          <a:p>
            <a:pPr lvl="1" indent="-457200" algn="just">
              <a:buFont typeface="+mj-lt"/>
              <a:buAutoNum type="arabicPeriod"/>
            </a:pPr>
            <a:endParaRPr lang="id-ID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Variabel yang digunakan terdiri dari variabel respon (y) dan variabel prediktor (x) sehingga akan didapatkan dua kategori yaitu kanker ganas dan kanker jinak</a:t>
            </a:r>
          </a:p>
          <a:p>
            <a:pPr marL="457200" lvl="0" indent="-457200" algn="just">
              <a:buFont typeface="+mj-lt"/>
              <a:buAutoNum type="arabicPeriod"/>
            </a:pP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2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11560" y="1849388"/>
            <a:ext cx="7920880" cy="12961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/>
              <a:t>HASIL DAN PEMBAHASAN</a:t>
            </a:r>
          </a:p>
        </p:txBody>
      </p:sp>
    </p:spTree>
    <p:extLst>
      <p:ext uri="{BB962C8B-B14F-4D97-AF65-F5344CB8AC3E}">
        <p14:creationId xmlns:p14="http://schemas.microsoft.com/office/powerpoint/2010/main" val="158487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9" y="121196"/>
            <a:ext cx="8429685" cy="5931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600" b="1" u="sng" dirty="0"/>
              <a:t>DATA PENELITIAN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879466"/>
            <a:ext cx="8001056" cy="47863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 algn="just">
              <a:buFont typeface="+mj-lt"/>
              <a:buAutoNum type="arabicPeriod"/>
            </a:pPr>
            <a:r>
              <a:rPr lang="id-ID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Atribut yang digunakan ada 9 yaitu : class, umur, manopause, ukuran tumor, inv-nodes, node-caps, deg-maig, kanker, breast quad, irradiant.</a:t>
            </a:r>
          </a:p>
          <a:p>
            <a:pPr lvl="1" indent="-457200" algn="just">
              <a:buFont typeface="+mj-lt"/>
              <a:buAutoNum type="arabicPeriod"/>
            </a:pPr>
            <a:r>
              <a:rPr lang="id-ID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Sampel data sejumlah 569 orang dengan rincian kancer ganas berjumlah 212 orang dan kanker jinak 357 orang.</a:t>
            </a:r>
          </a:p>
          <a:p>
            <a:pPr lvl="0" algn="just"/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2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9" y="121196"/>
            <a:ext cx="8429685" cy="5931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600" b="1" u="sng" dirty="0"/>
              <a:t>RANCANGAN PENELITIAN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9" y="899445"/>
            <a:ext cx="8001056" cy="13299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 err="1">
                <a:solidFill>
                  <a:schemeClr val="bg1"/>
                </a:solidFill>
              </a:rPr>
              <a:t>Load</a:t>
            </a:r>
            <a:r>
              <a:rPr lang="id-ID" sz="2400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473" y="1855815"/>
            <a:ext cx="8001056" cy="13299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>
                <a:solidFill>
                  <a:schemeClr val="bg1"/>
                </a:solidFill>
              </a:rPr>
              <a:t>Transformasi dan </a:t>
            </a:r>
            <a:r>
              <a:rPr lang="id-ID" sz="2400" dirty="0" err="1">
                <a:solidFill>
                  <a:schemeClr val="bg1"/>
                </a:solidFill>
              </a:rPr>
              <a:t>scalling</a:t>
            </a:r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617" y="2997270"/>
            <a:ext cx="8001056" cy="13299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>
                <a:solidFill>
                  <a:schemeClr val="bg1"/>
                </a:solidFill>
              </a:rPr>
              <a:t>Klasifikasi dengan SVM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7761" y="4327232"/>
            <a:ext cx="8001056" cy="13299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>
                <a:solidFill>
                  <a:schemeClr val="bg1"/>
                </a:solidFill>
              </a:rPr>
              <a:t>Evaluasi</a:t>
            </a:r>
          </a:p>
        </p:txBody>
      </p:sp>
    </p:spTree>
    <p:extLst>
      <p:ext uri="{BB962C8B-B14F-4D97-AF65-F5344CB8AC3E}">
        <p14:creationId xmlns:p14="http://schemas.microsoft.com/office/powerpoint/2010/main" val="38196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7504" y="121197"/>
            <a:ext cx="903649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8"/>
            <a:ext cx="8229600" cy="4156513"/>
          </a:xfrm>
        </p:spPr>
        <p:txBody>
          <a:bodyPr>
            <a:normAutofit/>
          </a:bodyPr>
          <a:lstStyle/>
          <a:p>
            <a:pPr marL="0" lvl="4" indent="0" algn="just">
              <a:buNone/>
            </a:pPr>
            <a:r>
              <a:rPr lang="id-ID" sz="3600" dirty="0">
                <a:latin typeface="Arial" pitchFamily="34" charset="0"/>
                <a:cs typeface="Arial" pitchFamily="34" charset="0"/>
              </a:rPr>
              <a:t>Hasil penelitian dengan menggunakan algoritma Support Vector Machine untuk mengetahui klasifikasi informasi tentang breast cancer terlihat mempunyai tingkat akurasi yang tinggi yaitu 70% </a:t>
            </a:r>
            <a:r>
              <a:rPr lang="id-ID" sz="36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id-ID" sz="3600" dirty="0">
                <a:latin typeface="Arial" pitchFamily="34" charset="0"/>
                <a:cs typeface="Arial" pitchFamily="34" charset="0"/>
              </a:rPr>
              <a:t>/d 95%.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5696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277</Words>
  <Application>Microsoft Macintosh PowerPoint</Application>
  <PresentationFormat>On-screen Show (16:10)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Ayuthaya</vt:lpstr>
      <vt:lpstr>Calibri</vt:lpstr>
      <vt:lpstr>Office Theme</vt:lpstr>
      <vt:lpstr>SUPPORT VECTOR MACHINE BREAST CANCER DATASET</vt:lpstr>
      <vt:lpstr>LATAR BELAKANG</vt:lpstr>
      <vt:lpstr>RUMUSAN MASALAH</vt:lpstr>
      <vt:lpstr>TUJUAN</vt:lpstr>
      <vt:lpstr>BATASAN MASALAH</vt:lpstr>
      <vt:lpstr>PowerPoint Presentation</vt:lpstr>
      <vt:lpstr>DATA PENELITIAN</vt:lpstr>
      <vt:lpstr>RANCANGAN PENELITIAN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PENGADAAN BARANG DAN JASA PT PERKEBUNAN NUSANTARA</dc:title>
  <dc:creator>acer 4738z</dc:creator>
  <cp:lastModifiedBy>BASKORO NUGROHO(572270)</cp:lastModifiedBy>
  <cp:revision>985</cp:revision>
  <cp:lastPrinted>2016-09-19T01:34:33Z</cp:lastPrinted>
  <dcterms:created xsi:type="dcterms:W3CDTF">2016-07-11T03:49:49Z</dcterms:created>
  <dcterms:modified xsi:type="dcterms:W3CDTF">2019-03-03T06:38:00Z</dcterms:modified>
</cp:coreProperties>
</file>