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5" r:id="rId7"/>
    <p:sldId id="266" r:id="rId8"/>
    <p:sldId id="264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 snapToGrid="0" snapToObjects="1">
      <p:cViewPr varScale="1">
        <p:scale>
          <a:sx n="74" d="100"/>
          <a:sy n="74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0A7A-44CE-754F-AE17-F77AC014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396AF-49D2-DA45-9C70-20C920E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9423-7B92-454D-B57C-47EBC976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DA44-D338-364B-92B7-795DD1B2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E5F8-0784-934E-A180-D9897A20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6287-7ED1-8942-ACAD-95C4884E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F4C89-6BED-754D-B96B-8DB2D2C2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F679-F517-9D48-897B-65FC6058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35CB-0CB2-614B-AE9E-986A38ED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763C8-EAE5-E94E-95A1-8B093BFD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B1DC2-E645-1946-BEAD-86561162A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BDA9E-3DB7-AE4B-BCC9-48CAB331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91A8-4E21-DC41-ACE1-CB43E22B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712E-5C42-2E41-858D-5DC2AB38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393C-6A76-364D-8F98-9D96243A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499E-E58C-3E4A-BB5F-93AD334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4800-F61B-9248-B903-B4DEEF5C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4957-A130-8441-BD7F-3D82AA80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63B2-A0F4-C54F-AD78-8F2741F6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17D8-5687-9941-A180-AE0380B5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2E85-A13C-9546-9CC9-68E48E0C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F9858-CC24-FE4F-B8E0-3E70D671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388B-84E0-DD4B-803B-5E33BAC8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F56A-5839-D64E-B09F-0CE40DDF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2DD4-7A45-2E4E-B89F-5103B2AE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18CB-ED3A-5740-905E-97572136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288B-B6DE-0644-962D-4788A61DA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ECBBD-1C60-F141-83AB-95664CF4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38AE-78F6-0843-8FDC-DE1FBDDD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18043-1689-FC4F-AD89-8488FB0F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72BAF-9067-824C-A93A-7F67B642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D3C5-D15D-554B-A1CC-42096850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AF970-9F33-FF49-BFC1-9988ABEC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4B1B-D772-B240-BF4A-070C06143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44D95-265E-324E-8D6A-FAD200D6C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BCF82-F30A-4040-9158-BE131F8CD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4B81E-0005-6C44-8D0B-97CDE926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75C49-2C01-8046-9BFF-292A1D52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2B5F4-10A5-7544-B3C3-ABA950CD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6868-0A30-5A40-AE1D-29F85C94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80F8F-E0ED-4F44-BFB2-8EA6E27F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0CE3-BD39-D546-A403-50C3D045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54C60-9E46-CE41-8C9B-2FB0A10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4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D7A51-A80A-C24C-A742-7CBB956C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7EAE3-0875-2F40-91CF-C3281F48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002B5-8172-A049-AD43-CB2249E3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1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0F7A-582D-D340-B054-615ABDD0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D6E3-D688-FD43-BCBB-5B6C30C9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AE2D-D9AD-EE45-B45D-EEC60EEB3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8360-C324-8C4A-88BF-908336D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5193-5888-9847-9060-4C5BE8A7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70CF8-D646-3443-8B82-CFB3347E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B046-E004-C545-A9E6-B6B937BC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75E69-019D-8A41-ADCC-6822398F9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9C80E-91A6-2448-8342-7F421E49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3B22C-7D99-4544-991E-7944EE21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2FD4C-1C08-734C-BD31-FF1D9D62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DC53-80CB-5041-A36C-1D4BCD42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BE7BB-4785-EE41-A1DF-EE95C592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7B69-F086-7145-9B5D-FEF08082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E660-4138-C14E-AE21-FE94B112E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CA77-F070-8149-924F-9B43D5C6FBA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7D76-B591-AF48-B642-0E1078F17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C5AC-82E5-1049-86E5-9AC5F1746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DB0F8-253F-F34A-9C92-1805B058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tlas.com/charts/xlZ8_JYd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aystation.com/en-us/explore/playstation-vr/" TargetMode="External"/><Relationship Id="rId13" Type="http://schemas.openxmlformats.org/officeDocument/2006/relationships/hyperlink" Target="https://www.forbes.com/sites/forbesrealestatecouncil/2017/06/13/the-rise-of-virtual-reality-in-real-estate/#5d782f9f1989" TargetMode="External"/><Relationship Id="rId18" Type="http://schemas.openxmlformats.org/officeDocument/2006/relationships/hyperlink" Target="https://www.engadget.com/2019/05/09/nike-fit-augmented-reality-right-fit-size-shoes/" TargetMode="External"/><Relationship Id="rId3" Type="http://schemas.openxmlformats.org/officeDocument/2006/relationships/hyperlink" Target="http://www.googleglasssurgeon.com/surgery" TargetMode="External"/><Relationship Id="rId7" Type="http://schemas.openxmlformats.org/officeDocument/2006/relationships/hyperlink" Target="https://www.rollingstone.com/music/music-news/watch-bjorks-vivid-virtual-reality-notget-video-114066/" TargetMode="External"/><Relationship Id="rId12" Type="http://schemas.openxmlformats.org/officeDocument/2006/relationships/hyperlink" Target="https://www.weforum.org/agenda/2018/04/soldiers-are-training-in-virtual-environments-generated-from-real-cities" TargetMode="External"/><Relationship Id="rId17" Type="http://schemas.openxmlformats.org/officeDocument/2006/relationships/hyperlink" Target="https://play.google.com/store/apps/details?id=com.sephora&amp;hl=en" TargetMode="External"/><Relationship Id="rId2" Type="http://schemas.openxmlformats.org/officeDocument/2006/relationships/hyperlink" Target="https://www.bbc.com/future/article/20140516-i-operate-on-people-400km-away" TargetMode="External"/><Relationship Id="rId16" Type="http://schemas.openxmlformats.org/officeDocument/2006/relationships/hyperlink" Target="https://www.forbes.com/sites/rachelarthur/2017/10/31/augmented-reality-is-set-to-transform-fashion-and-retail/#3dc9a093151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nturebeat.com/2016/07/24/youll-be-prepping-your-next-interview-in-vr/" TargetMode="External"/><Relationship Id="rId11" Type="http://schemas.openxmlformats.org/officeDocument/2006/relationships/hyperlink" Target="https://www.wareable.com/vr/how-vr-is-training-the-perfect-soldier-1757" TargetMode="External"/><Relationship Id="rId5" Type="http://schemas.openxmlformats.org/officeDocument/2006/relationships/hyperlink" Target="https://www.fastcompany.com/3061923/this-is-what-your-future-virtual-reality-office-will-be-like" TargetMode="External"/><Relationship Id="rId15" Type="http://schemas.openxmlformats.org/officeDocument/2006/relationships/hyperlink" Target="https://www.art4l.com/" TargetMode="External"/><Relationship Id="rId10" Type="http://schemas.openxmlformats.org/officeDocument/2006/relationships/hyperlink" Target="https://vrvisiongroup.com/how-virtual-reality-is-set-to-change-the-construction-industry/" TargetMode="External"/><Relationship Id="rId19" Type="http://schemas.openxmlformats.org/officeDocument/2006/relationships/hyperlink" Target="https://visualise.com/case-study/kasabian-o2" TargetMode="External"/><Relationship Id="rId4" Type="http://schemas.openxmlformats.org/officeDocument/2006/relationships/hyperlink" Target="https://www.psfk.com/2017/11/amazon-is-using-ar-to-help-people-see-before-they-buy.html" TargetMode="External"/><Relationship Id="rId9" Type="http://schemas.openxmlformats.org/officeDocument/2006/relationships/hyperlink" Target="https://comicbook.com/gaming/2018/11/25/best-playstation-vr-games-ps4-pro/#1" TargetMode="External"/><Relationship Id="rId14" Type="http://schemas.openxmlformats.org/officeDocument/2006/relationships/hyperlink" Target="https://venturebeat.com/2018/10/10/google-translates-camera-now-reads-arabic-hindi-and-11-other-new-languag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ety.com/2014/digital/news/magic-leap-raises-542-million-from-google-legendary-and-others-1201335304/#!" TargetMode="External"/><Relationship Id="rId2" Type="http://schemas.openxmlformats.org/officeDocument/2006/relationships/hyperlink" Target="https://www.crunchbase.com/organization/magic-lea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urogamer.net/articles/2019-12-19-pokemon-go-buddy-adventure-play-excited-6002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msung.com/global/galaxy/gear-vr/" TargetMode="External"/><Relationship Id="rId13" Type="http://schemas.openxmlformats.org/officeDocument/2006/relationships/hyperlink" Target="https://www.metavision.com/" TargetMode="External"/><Relationship Id="rId3" Type="http://schemas.openxmlformats.org/officeDocument/2006/relationships/hyperlink" Target="https://www.vive.com/us/product/vive-virtual-reality-system/" TargetMode="External"/><Relationship Id="rId7" Type="http://schemas.openxmlformats.org/officeDocument/2006/relationships/hyperlink" Target="https://www.magicleap.com/" TargetMode="External"/><Relationship Id="rId12" Type="http://schemas.openxmlformats.org/officeDocument/2006/relationships/hyperlink" Target="https://mirareality.com/" TargetMode="External"/><Relationship Id="rId2" Type="http://schemas.openxmlformats.org/officeDocument/2006/relationships/hyperlink" Target="https://www.oculu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en-us/hololens" TargetMode="External"/><Relationship Id="rId11" Type="http://schemas.openxmlformats.org/officeDocument/2006/relationships/hyperlink" Target="https://www.playstation.com/en-us/explore/playstation-vr/" TargetMode="External"/><Relationship Id="rId5" Type="http://schemas.openxmlformats.org/officeDocument/2006/relationships/hyperlink" Target="https://developer.apple.com/augmented-reality/" TargetMode="External"/><Relationship Id="rId15" Type="http://schemas.openxmlformats.org/officeDocument/2006/relationships/hyperlink" Target="https://www.cbinsights.com/research/ar-vr-corporate-activity/" TargetMode="External"/><Relationship Id="rId10" Type="http://schemas.openxmlformats.org/officeDocument/2006/relationships/hyperlink" Target="https://www.intel.com/content/www/us/en/virtual-reality/true-vr-technology-overview.html" TargetMode="External"/><Relationship Id="rId4" Type="http://schemas.openxmlformats.org/officeDocument/2006/relationships/hyperlink" Target="https://arvr.google.com/daydream/" TargetMode="External"/><Relationship Id="rId9" Type="http://schemas.openxmlformats.org/officeDocument/2006/relationships/hyperlink" Target="https://www.cnbc.com/2018/11/14/huawei-augmented-reality-ar-glasses.html" TargetMode="Externa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830508/us-virtual-augmented-reality-users-by-device/" TargetMode="External"/><Relationship Id="rId2" Type="http://schemas.openxmlformats.org/officeDocument/2006/relationships/hyperlink" Target="https://www2.deloitte.com/us/en/pages/deloitte-private/articles/technology-trends-middle-market-companies-surv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a.com/statistics/671403/global-virtual-reality-device-shipments-by-vendo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737615/ar-vr-spending-worldwide-by-seg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a.com/statistics/591181/global-augmented-virtual-reality-market-siz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828467/world-ar-vr-consumer-spending-content-app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5248-097E-6B43-99D4-D886F269B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 &amp; VR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CA4CA-1006-4149-852D-387573A97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Baskoro</a:t>
            </a:r>
            <a:r>
              <a:rPr lang="en-US" dirty="0"/>
              <a:t> </a:t>
            </a:r>
            <a:r>
              <a:rPr lang="en-US" dirty="0" err="1"/>
              <a:t>Nugroho</a:t>
            </a:r>
            <a:r>
              <a:rPr lang="en-US" dirty="0"/>
              <a:t> (930436)</a:t>
            </a:r>
          </a:p>
        </p:txBody>
      </p:sp>
    </p:spTree>
    <p:extLst>
      <p:ext uri="{BB962C8B-B14F-4D97-AF65-F5344CB8AC3E}">
        <p14:creationId xmlns:p14="http://schemas.microsoft.com/office/powerpoint/2010/main" val="166084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0-354E-A24A-A826-045FCF01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Review: FB non-advertising Revenue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728C2A-822E-E24E-892E-3A8456034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687" y="1690688"/>
            <a:ext cx="5262113" cy="3619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0AE9B-E8C7-FA48-B4F0-DDB837933FE2}"/>
              </a:ext>
            </a:extLst>
          </p:cNvPr>
          <p:cNvSpPr txBox="1"/>
          <p:nvPr/>
        </p:nvSpPr>
        <p:spPr>
          <a:xfrm>
            <a:off x="6091687" y="5310210"/>
            <a:ext cx="456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ID" dirty="0">
                <a:hlinkClick r:id="rId3"/>
              </a:rPr>
              <a:t>https://theatlas.com/charts/xlZ8_JYdO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B4ED-9AB1-CB43-B530-3BF98D97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90F8-C6D1-FF46-80B1-844526E0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027D-4EC4-8044-8D10-37782975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vs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FB0A-9243-174E-87FA-1B56E726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VR: Replaces Reality, taking you somewhere else</a:t>
            </a:r>
          </a:p>
          <a:p>
            <a:r>
              <a:rPr lang="en-US" dirty="0"/>
              <a:t>AR: Adds to reality, projecting information on top of what you’re already seeing</a:t>
            </a:r>
          </a:p>
        </p:txBody>
      </p:sp>
    </p:spTree>
    <p:extLst>
      <p:ext uri="{BB962C8B-B14F-4D97-AF65-F5344CB8AC3E}">
        <p14:creationId xmlns:p14="http://schemas.microsoft.com/office/powerpoint/2010/main" val="31303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FD15-738B-C740-99FA-E6AFC12E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Applications and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A52-5BF4-4342-AFF8-2D0C431E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146" cy="4667250"/>
          </a:xfrm>
        </p:spPr>
        <p:txBody>
          <a:bodyPr>
            <a:normAutofit lnSpcReduction="10000"/>
          </a:bodyPr>
          <a:lstStyle/>
          <a:p>
            <a:r>
              <a:rPr lang="en-ID" sz="1800" b="1" dirty="0"/>
              <a:t>Healthcare</a:t>
            </a:r>
          </a:p>
          <a:p>
            <a:pPr lvl="1"/>
            <a:r>
              <a:rPr lang="en-ID" sz="1600" b="1" dirty="0">
                <a:hlinkClick r:id="rId2"/>
              </a:rPr>
              <a:t>VR to operate patients remotely</a:t>
            </a:r>
            <a:endParaRPr lang="en-ID" sz="1600" b="1" dirty="0"/>
          </a:p>
          <a:p>
            <a:pPr lvl="1"/>
            <a:r>
              <a:rPr lang="en-ID" sz="1600" b="1" dirty="0">
                <a:hlinkClick r:id="rId3"/>
              </a:rPr>
              <a:t>Collaborative surgeons</a:t>
            </a:r>
            <a:endParaRPr lang="en-ID" sz="1600" b="1" dirty="0"/>
          </a:p>
          <a:p>
            <a:r>
              <a:rPr lang="en-ID" sz="1800" b="1" dirty="0"/>
              <a:t>Retail and Marketing</a:t>
            </a:r>
          </a:p>
          <a:p>
            <a:pPr lvl="1"/>
            <a:r>
              <a:rPr lang="en-ID" sz="1600" b="1" dirty="0">
                <a:hlinkClick r:id="rId4"/>
              </a:rPr>
              <a:t>Amazon</a:t>
            </a:r>
            <a:endParaRPr lang="en-ID" sz="1600" b="1" dirty="0"/>
          </a:p>
          <a:p>
            <a:r>
              <a:rPr lang="en-ID" sz="1800" b="1" dirty="0"/>
              <a:t>Business and Education</a:t>
            </a:r>
          </a:p>
          <a:p>
            <a:pPr lvl="1"/>
            <a:r>
              <a:rPr lang="en-ID" sz="1600" b="1" dirty="0">
                <a:hlinkClick r:id="rId5"/>
              </a:rPr>
              <a:t>Meeting</a:t>
            </a:r>
            <a:endParaRPr lang="en-ID" sz="1600" b="1" dirty="0"/>
          </a:p>
          <a:p>
            <a:pPr lvl="1"/>
            <a:r>
              <a:rPr lang="en-ID" sz="1600" b="1" dirty="0">
                <a:hlinkClick r:id="rId6"/>
              </a:rPr>
              <a:t>Recruitment</a:t>
            </a:r>
            <a:endParaRPr lang="en-ID" sz="1600" b="1" dirty="0"/>
          </a:p>
          <a:p>
            <a:r>
              <a:rPr lang="en-ID" sz="1800" b="1" dirty="0"/>
              <a:t>Arts and Entertainment</a:t>
            </a:r>
          </a:p>
          <a:p>
            <a:pPr lvl="1"/>
            <a:r>
              <a:rPr lang="en-ID" sz="1400" b="1" dirty="0">
                <a:hlinkClick r:id="rId7"/>
              </a:rPr>
              <a:t>Attend events without leaving home</a:t>
            </a:r>
            <a:r>
              <a:rPr lang="en-ID" sz="1400" b="1" dirty="0"/>
              <a:t> (allowing more people to attend the event that currently possible)</a:t>
            </a:r>
          </a:p>
          <a:p>
            <a:pPr marL="234950" lvl="1" indent="-234950"/>
            <a:r>
              <a:rPr lang="en-ID" sz="1800" b="1" dirty="0"/>
              <a:t>Gaming</a:t>
            </a:r>
          </a:p>
          <a:p>
            <a:pPr marL="692150" lvl="2" indent="-234950"/>
            <a:r>
              <a:rPr lang="en-ID" sz="1400" b="1" dirty="0">
                <a:hlinkClick r:id="rId8"/>
              </a:rPr>
              <a:t>PlayStation VR</a:t>
            </a:r>
            <a:endParaRPr lang="en-ID" sz="1400" b="1" dirty="0"/>
          </a:p>
          <a:p>
            <a:pPr marL="692150" lvl="2" indent="-234950"/>
            <a:r>
              <a:rPr lang="en-ID" sz="1400" b="1" dirty="0">
                <a:hlinkClick r:id="rId9"/>
              </a:rPr>
              <a:t>PlayStation Games with VR</a:t>
            </a:r>
            <a:endParaRPr lang="en-ID" sz="1400" b="1" dirty="0"/>
          </a:p>
          <a:p>
            <a:r>
              <a:rPr lang="en-US" sz="1800" b="1" dirty="0"/>
              <a:t>Construction</a:t>
            </a:r>
          </a:p>
          <a:p>
            <a:pPr lvl="1"/>
            <a:r>
              <a:rPr lang="en-US" sz="1400" dirty="0">
                <a:hlinkClick r:id="rId10"/>
              </a:rPr>
              <a:t>3D building Modeling</a:t>
            </a: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664A1-E7E5-244F-9A9B-7BEAF8BB27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92146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b="1" dirty="0"/>
              <a:t>Military</a:t>
            </a:r>
          </a:p>
          <a:p>
            <a:pPr lvl="1"/>
            <a:r>
              <a:rPr lang="en-ID" sz="1600" b="1" dirty="0">
                <a:hlinkClick r:id="rId11"/>
              </a:rPr>
              <a:t>Combat simulations</a:t>
            </a:r>
            <a:endParaRPr lang="en-ID" sz="1600" b="1" dirty="0"/>
          </a:p>
          <a:p>
            <a:pPr lvl="1"/>
            <a:r>
              <a:rPr lang="en-ID" sz="1600" b="1" dirty="0">
                <a:hlinkClick r:id="rId12"/>
              </a:rPr>
              <a:t>Train </a:t>
            </a:r>
            <a:r>
              <a:rPr lang="en-ID" sz="1600" b="1" dirty="0" err="1">
                <a:hlinkClick r:id="rId12"/>
              </a:rPr>
              <a:t>Soldies</a:t>
            </a:r>
            <a:endParaRPr lang="en-ID" sz="1600" b="1" dirty="0"/>
          </a:p>
          <a:p>
            <a:r>
              <a:rPr lang="en-ID" sz="1800" b="1" dirty="0"/>
              <a:t>Travel and Tourism</a:t>
            </a:r>
          </a:p>
          <a:p>
            <a:pPr lvl="1"/>
            <a:r>
              <a:rPr lang="en-ID" sz="1600" b="1" dirty="0">
                <a:hlinkClick r:id="rId13"/>
              </a:rPr>
              <a:t>Virtual Tours Remotely</a:t>
            </a:r>
            <a:endParaRPr lang="en-ID" sz="1600" b="1" dirty="0"/>
          </a:p>
          <a:p>
            <a:pPr lvl="1"/>
            <a:r>
              <a:rPr lang="en-ID" sz="1600" b="1" dirty="0">
                <a:hlinkClick r:id="rId14"/>
              </a:rPr>
              <a:t>Google Translate</a:t>
            </a:r>
            <a:endParaRPr lang="en-ID" sz="1600" b="1" dirty="0"/>
          </a:p>
          <a:p>
            <a:r>
              <a:rPr lang="en-ID" sz="1800" b="1" dirty="0"/>
              <a:t>Automotive</a:t>
            </a:r>
          </a:p>
          <a:p>
            <a:pPr lvl="1"/>
            <a:r>
              <a:rPr lang="en-ID" sz="1600" b="1" dirty="0">
                <a:hlinkClick r:id="rId14"/>
              </a:rPr>
              <a:t>Head-up displays (HUDs)</a:t>
            </a:r>
            <a:endParaRPr lang="en-ID" sz="1600" b="1" dirty="0"/>
          </a:p>
          <a:p>
            <a:pPr lvl="1"/>
            <a:r>
              <a:rPr lang="en-ID" sz="1600" b="1" dirty="0">
                <a:hlinkClick r:id="rId14"/>
              </a:rPr>
              <a:t>BMW motorcycle visor concept</a:t>
            </a:r>
            <a:endParaRPr lang="en-ID" sz="1600" b="1" dirty="0"/>
          </a:p>
          <a:p>
            <a:r>
              <a:rPr lang="en-ID" sz="1800" b="1" dirty="0"/>
              <a:t>Industrial and Manufacturing</a:t>
            </a:r>
          </a:p>
          <a:p>
            <a:pPr lvl="1"/>
            <a:r>
              <a:rPr lang="en-ID" sz="1400" b="1" dirty="0">
                <a:hlinkClick r:id="rId15"/>
              </a:rPr>
              <a:t>Inventory</a:t>
            </a:r>
            <a:endParaRPr lang="en-ID" sz="1400" b="1" dirty="0"/>
          </a:p>
          <a:p>
            <a:pPr marL="234950" lvl="1" indent="-234950"/>
            <a:r>
              <a:rPr lang="en-ID" sz="1800" b="1" dirty="0"/>
              <a:t>Fashion</a:t>
            </a:r>
          </a:p>
          <a:p>
            <a:pPr marL="692150" lvl="2" indent="-234950"/>
            <a:r>
              <a:rPr lang="en-ID" sz="1400" b="1" dirty="0">
                <a:hlinkClick r:id="rId16"/>
              </a:rPr>
              <a:t>MakeUp Genius</a:t>
            </a:r>
            <a:r>
              <a:rPr lang="en-ID" sz="1400" b="1" dirty="0"/>
              <a:t> </a:t>
            </a:r>
          </a:p>
          <a:p>
            <a:pPr marL="692150" lvl="2" indent="-234950"/>
            <a:r>
              <a:rPr lang="en-ID" sz="1400" b="1" dirty="0" err="1">
                <a:hlinkClick r:id="rId17"/>
              </a:rPr>
              <a:t>sephora</a:t>
            </a:r>
            <a:r>
              <a:rPr lang="en-ID" sz="1400" b="1" dirty="0"/>
              <a:t>, </a:t>
            </a:r>
            <a:r>
              <a:rPr lang="en-ID" sz="1400" b="1" dirty="0" err="1">
                <a:hlinkClick r:id="rId18"/>
              </a:rPr>
              <a:t>nike</a:t>
            </a:r>
            <a:endParaRPr lang="en-ID" sz="1400" b="1" dirty="0"/>
          </a:p>
          <a:p>
            <a:r>
              <a:rPr lang="en-US" sz="1800" b="1" dirty="0"/>
              <a:t>Music</a:t>
            </a:r>
          </a:p>
          <a:p>
            <a:pPr lvl="1"/>
            <a:r>
              <a:rPr lang="en-US" sz="1400" dirty="0">
                <a:hlinkClick r:id="rId19"/>
              </a:rPr>
              <a:t>On stage with the band during virtual performance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31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8D38-6160-1946-B70A-03FAE097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6A1C-0287-B74A-9780-C21746B3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Google, Apple, Amazon, Microsoft, Sony, Samsung, and Intel all have internal groups devoted to AR and VR work</a:t>
            </a:r>
            <a:endParaRPr lang="en-US" sz="2000" dirty="0"/>
          </a:p>
          <a:p>
            <a:r>
              <a:rPr lang="en-US" sz="2400" dirty="0"/>
              <a:t>Google Glass </a:t>
            </a:r>
            <a:r>
              <a:rPr lang="en-US" sz="1800" dirty="0"/>
              <a:t>(early-stage prototype didn’t take off as expected)</a:t>
            </a:r>
            <a:endParaRPr lang="en-US" sz="2400" dirty="0"/>
          </a:p>
          <a:p>
            <a:r>
              <a:rPr lang="en-US" sz="2400" dirty="0" err="1"/>
              <a:t>PokemonGo</a:t>
            </a:r>
            <a:r>
              <a:rPr lang="en-US" sz="24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succesfully</a:t>
            </a:r>
            <a:r>
              <a:rPr lang="en-US" sz="1800" dirty="0"/>
              <a:t> hit worldwide adoption in record time)</a:t>
            </a:r>
          </a:p>
          <a:p>
            <a:r>
              <a:rPr lang="en-US" sz="2400" dirty="0"/>
              <a:t>Developer Toolkit </a:t>
            </a:r>
            <a:r>
              <a:rPr lang="en-US" sz="1800" dirty="0"/>
              <a:t>(Apple’s </a:t>
            </a:r>
            <a:r>
              <a:rPr lang="en-US" sz="1800" dirty="0" err="1"/>
              <a:t>ARKit</a:t>
            </a:r>
            <a:r>
              <a:rPr lang="en-US" sz="1800" dirty="0"/>
              <a:t>) -&gt; continue developed and expanded</a:t>
            </a:r>
          </a:p>
          <a:p>
            <a:r>
              <a:rPr lang="en-US" sz="2400" dirty="0"/>
              <a:t>AR Headsets </a:t>
            </a:r>
            <a:r>
              <a:rPr lang="en-US" sz="1800" dirty="0"/>
              <a:t>(</a:t>
            </a:r>
            <a:r>
              <a:rPr lang="en-US" sz="1800" dirty="0" err="1"/>
              <a:t>Micosfot</a:t>
            </a:r>
            <a:r>
              <a:rPr lang="en-US" sz="1800" dirty="0"/>
              <a:t> HoloLens) -&gt; continue developed and expanded</a:t>
            </a:r>
            <a:endParaRPr lang="en-US" sz="2400" dirty="0"/>
          </a:p>
          <a:p>
            <a:r>
              <a:rPr lang="en-ID" sz="2400" dirty="0"/>
              <a:t>Facebook purchased Oculus for $2B in 2014</a:t>
            </a:r>
          </a:p>
          <a:p>
            <a:pPr marL="0" indent="0">
              <a:buNone/>
            </a:pPr>
            <a:r>
              <a:rPr lang="en-ID" sz="1800" dirty="0"/>
              <a:t>from pet project continued into serious focus.</a:t>
            </a:r>
          </a:p>
          <a:p>
            <a:r>
              <a:rPr lang="en-ID" sz="2400" dirty="0"/>
              <a:t>Magic Leap has raised </a:t>
            </a:r>
            <a:r>
              <a:rPr lang="en-ID" sz="2400" dirty="0">
                <a:hlinkClick r:id="rId2"/>
              </a:rPr>
              <a:t>$2.4B to date</a:t>
            </a:r>
            <a:r>
              <a:rPr lang="en-ID" sz="2400" dirty="0"/>
              <a:t>, with </a:t>
            </a:r>
            <a:r>
              <a:rPr lang="en-ID" sz="2400" dirty="0">
                <a:hlinkClick r:id="rId3"/>
              </a:rPr>
              <a:t>21,8%</a:t>
            </a:r>
            <a:r>
              <a:rPr lang="en-ID" sz="2400" dirty="0"/>
              <a:t> of it comes from Google</a:t>
            </a:r>
          </a:p>
          <a:p>
            <a:endParaRPr lang="en-ID" sz="1800" dirty="0"/>
          </a:p>
        </p:txBody>
      </p:sp>
      <p:pic>
        <p:nvPicPr>
          <p:cNvPr id="5" name="Picture 4" descr="A close up of some grass&#10;&#10;Description automatically generated">
            <a:extLst>
              <a:ext uri="{FF2B5EF4-FFF2-40B4-BE49-F238E27FC236}">
                <a16:creationId xmlns:a16="http://schemas.microsoft.com/office/drawing/2014/main" id="{0A9EC1D2-B749-F843-83C8-533ACC854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665" y="2286794"/>
            <a:ext cx="1672683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3E1E4-9CDA-0046-AF71-B1E66425E922}"/>
              </a:ext>
            </a:extLst>
          </p:cNvPr>
          <p:cNvSpPr txBox="1"/>
          <p:nvPr/>
        </p:nvSpPr>
        <p:spPr>
          <a:xfrm>
            <a:off x="838200" y="6311900"/>
            <a:ext cx="6030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Image: </a:t>
            </a:r>
            <a:r>
              <a:rPr lang="en-ID" sz="1050" dirty="0">
                <a:hlinkClick r:id="rId5"/>
              </a:rPr>
              <a:t>https://www.eurogamer.net/articles/2019-12-19-pokemon-go-buddy-adventure-play-excited-6002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0685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BCAB-D0C9-134F-9820-BA3E22DB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Players In the VR/AR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3A4B-0A4A-524F-9E0F-D82E59FC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b="1" dirty="0">
                <a:hlinkClick r:id="rId2"/>
              </a:rPr>
              <a:t>Facebook/Oculus (Rift, Go, and Quest) </a:t>
            </a:r>
            <a:endParaRPr lang="en-ID" dirty="0"/>
          </a:p>
          <a:p>
            <a:r>
              <a:rPr lang="en-ID" b="1" dirty="0">
                <a:hlinkClick r:id="rId3"/>
              </a:rPr>
              <a:t>HTC and Valve Corporation (HTC </a:t>
            </a:r>
            <a:r>
              <a:rPr lang="en-ID" b="1" dirty="0" err="1">
                <a:hlinkClick r:id="rId3"/>
              </a:rPr>
              <a:t>Vive</a:t>
            </a:r>
            <a:r>
              <a:rPr lang="en-ID" b="1" dirty="0">
                <a:hlinkClick r:id="rId3"/>
              </a:rPr>
              <a:t> Pro)</a:t>
            </a:r>
            <a:endParaRPr lang="en-ID" dirty="0"/>
          </a:p>
          <a:p>
            <a:r>
              <a:rPr lang="en-ID" b="1" dirty="0">
                <a:hlinkClick r:id="rId4"/>
              </a:rPr>
              <a:t>Google (Daydream and Cardboard)</a:t>
            </a:r>
            <a:endParaRPr lang="en-ID" dirty="0"/>
          </a:p>
          <a:p>
            <a:r>
              <a:rPr lang="en-ID" b="1" dirty="0">
                <a:hlinkClick r:id="rId5"/>
              </a:rPr>
              <a:t>Apple (</a:t>
            </a:r>
            <a:r>
              <a:rPr lang="en-ID" b="1" dirty="0" err="1">
                <a:hlinkClick r:id="rId5"/>
              </a:rPr>
              <a:t>ARKit</a:t>
            </a:r>
            <a:r>
              <a:rPr lang="en-ID" b="1" dirty="0">
                <a:hlinkClick r:id="rId5"/>
              </a:rPr>
              <a:t>)</a:t>
            </a:r>
            <a:endParaRPr lang="en-ID" dirty="0"/>
          </a:p>
          <a:p>
            <a:r>
              <a:rPr lang="en-ID" b="1" dirty="0">
                <a:hlinkClick r:id="rId6"/>
              </a:rPr>
              <a:t>Microsoft (HoloLens)</a:t>
            </a:r>
            <a:endParaRPr lang="en-ID" dirty="0"/>
          </a:p>
          <a:p>
            <a:r>
              <a:rPr lang="en-ID" b="1" dirty="0">
                <a:hlinkClick r:id="rId7"/>
              </a:rPr>
              <a:t>Magic Leap (Magic Leap One)</a:t>
            </a:r>
            <a:endParaRPr lang="en-ID" dirty="0"/>
          </a:p>
          <a:p>
            <a:r>
              <a:rPr lang="en-ID" b="1" dirty="0">
                <a:hlinkClick r:id="rId8"/>
              </a:rPr>
              <a:t>Samsung (Gear VR)</a:t>
            </a:r>
            <a:endParaRPr lang="en-ID" dirty="0"/>
          </a:p>
          <a:p>
            <a:r>
              <a:rPr lang="en-ID" b="1" dirty="0">
                <a:hlinkClick r:id="rId9"/>
              </a:rPr>
              <a:t>Huawei</a:t>
            </a:r>
            <a:endParaRPr lang="en-ID" dirty="0"/>
          </a:p>
          <a:p>
            <a:r>
              <a:rPr lang="en-ID" b="1" dirty="0">
                <a:hlinkClick r:id="rId10"/>
              </a:rPr>
              <a:t>Intel</a:t>
            </a:r>
            <a:r>
              <a:rPr lang="en-ID" b="1" dirty="0"/>
              <a:t> </a:t>
            </a:r>
            <a:endParaRPr lang="en-ID" dirty="0"/>
          </a:p>
          <a:p>
            <a:r>
              <a:rPr lang="en-ID" b="1" dirty="0">
                <a:hlinkClick r:id="rId11"/>
              </a:rPr>
              <a:t>PlayStation (PlayStation VR)</a:t>
            </a:r>
            <a:r>
              <a:rPr lang="en-ID" b="1" dirty="0"/>
              <a:t>, already has over 500 games</a:t>
            </a:r>
            <a:endParaRPr lang="en-ID" dirty="0"/>
          </a:p>
          <a:p>
            <a:r>
              <a:rPr lang="en-ID" b="1" dirty="0">
                <a:hlinkClick r:id="rId12"/>
              </a:rPr>
              <a:t>Mira (Mira Prism)</a:t>
            </a:r>
            <a:endParaRPr lang="en-ID" dirty="0"/>
          </a:p>
          <a:p>
            <a:r>
              <a:rPr lang="en-ID" b="1" dirty="0">
                <a:hlinkClick r:id="rId13"/>
              </a:rPr>
              <a:t>Meta (Meta 2 AR Development Kit)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F673D6-7DDA-684D-96A1-DDB987B7BA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21600" y="2273300"/>
            <a:ext cx="3632200" cy="231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94F71-0694-6C41-BD4D-787B51C5CAAE}"/>
              </a:ext>
            </a:extLst>
          </p:cNvPr>
          <p:cNvSpPr txBox="1"/>
          <p:nvPr/>
        </p:nvSpPr>
        <p:spPr>
          <a:xfrm>
            <a:off x="7595485" y="4584700"/>
            <a:ext cx="40446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image: </a:t>
            </a:r>
            <a:r>
              <a:rPr lang="en-ID" sz="1050" dirty="0">
                <a:hlinkClick r:id="rId15"/>
              </a:rPr>
              <a:t>https://www.cbinsights.com/research/ar-vr-corporate-activity/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4689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BE2B-2FD2-1B44-8EAF-D17D32E2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3897-2B26-3F44-BFB2-390F8F04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88%</a:t>
            </a:r>
            <a:r>
              <a:rPr lang="en-US" dirty="0"/>
              <a:t> of mid-market companies were using (VR/AR) in their business</a:t>
            </a:r>
          </a:p>
          <a:p>
            <a:r>
              <a:rPr lang="en-US" dirty="0">
                <a:hlinkClick r:id="rId3"/>
              </a:rPr>
              <a:t>In 2018</a:t>
            </a:r>
            <a:r>
              <a:rPr lang="en-US" dirty="0"/>
              <a:t>, USA consumers are accessing VR/AR technologies on devices (smartphone 77%, PC/Console 35%, </a:t>
            </a:r>
            <a:r>
              <a:rPr lang="en-US" dirty="0" err="1"/>
              <a:t>standalaone</a:t>
            </a:r>
            <a:r>
              <a:rPr lang="en-US" dirty="0"/>
              <a:t> 35%)</a:t>
            </a:r>
          </a:p>
          <a:p>
            <a:r>
              <a:rPr lang="en-US" dirty="0">
                <a:hlinkClick r:id="rId4"/>
              </a:rPr>
              <a:t>Device Shipments</a:t>
            </a:r>
            <a:r>
              <a:rPr lang="en-US" dirty="0"/>
              <a:t>, predicted to reach 5 million by the end of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6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C2A3-B41D-464E-BBE5-3245F5DD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Predicted VR industry revenues, in millions. </a:t>
            </a:r>
            <a:r>
              <a:rPr lang="en-ID" sz="2000" dirty="0"/>
              <a:t>(Data courtesy </a:t>
            </a:r>
            <a:r>
              <a:rPr lang="en-ID" sz="2000" dirty="0" err="1"/>
              <a:t>SuperData</a:t>
            </a:r>
            <a:r>
              <a:rPr lang="en-ID" sz="2000" dirty="0"/>
              <a:t> Research.)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2DE622-A3F0-9D45-BD06-BC5D2F343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253" y="1690688"/>
            <a:ext cx="7947493" cy="4358303"/>
          </a:xfrm>
        </p:spPr>
      </p:pic>
    </p:spTree>
    <p:extLst>
      <p:ext uri="{BB962C8B-B14F-4D97-AF65-F5344CB8AC3E}">
        <p14:creationId xmlns:p14="http://schemas.microsoft.com/office/powerpoint/2010/main" val="197429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E923-735B-3748-B0DF-87BE7B5B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Size of the (AR/VR) Market</a:t>
            </a:r>
          </a:p>
        </p:txBody>
      </p:sp>
      <p:pic>
        <p:nvPicPr>
          <p:cNvPr id="5" name="Content Placeholder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0480460-EAB7-9540-873C-E7F1FA4D5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553" y="1825625"/>
            <a:ext cx="681489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25F2B-DA30-8642-9F73-DC90B1A8149E}"/>
              </a:ext>
            </a:extLst>
          </p:cNvPr>
          <p:cNvSpPr txBox="1"/>
          <p:nvPr/>
        </p:nvSpPr>
        <p:spPr>
          <a:xfrm>
            <a:off x="2688553" y="5942568"/>
            <a:ext cx="57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 </a:t>
            </a:r>
            <a:r>
              <a:rPr lang="en-ID" sz="1200" dirty="0"/>
              <a:t>*</a:t>
            </a:r>
            <a:r>
              <a:rPr lang="en-ID" sz="1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Consumer spending made up the single largest portion of the AR/VR market worldwide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F782D-45A9-0D48-A523-E213D2C4BFA0}"/>
              </a:ext>
            </a:extLst>
          </p:cNvPr>
          <p:cNvSpPr txBox="1"/>
          <p:nvPr/>
        </p:nvSpPr>
        <p:spPr>
          <a:xfrm>
            <a:off x="838200" y="6342921"/>
            <a:ext cx="7226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hlinkClick r:id="rId4"/>
              </a:rPr>
              <a:t>chart: https://www.statista.com/statistics/591181/global-augmented-virtual-reality-market-size/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676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3AB5-DCDF-F04C-8466-42760069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b="1" dirty="0"/>
              <a:t>Consumer spending on (AR/VR) content and apps worldwide from 2016 to 2021</a:t>
            </a:r>
            <a:endParaRPr lang="en-US" sz="32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416D3B-2B59-7444-8A5E-373778629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734" y="1825625"/>
            <a:ext cx="68405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5BAFB-D359-3144-A722-2190B838671F}"/>
              </a:ext>
            </a:extLst>
          </p:cNvPr>
          <p:cNvSpPr txBox="1"/>
          <p:nvPr/>
        </p:nvSpPr>
        <p:spPr>
          <a:xfrm>
            <a:off x="838200" y="6311900"/>
            <a:ext cx="625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>
                <a:hlinkClick r:id="rId3"/>
              </a:rPr>
              <a:t>chart: https://www.statista.com/statistics/828467/world-ar-vr-consumer-spending-content-apps/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013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505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 &amp; VR Industry</vt:lpstr>
      <vt:lpstr>AR vs VR</vt:lpstr>
      <vt:lpstr>Industry Applications and Use Cases</vt:lpstr>
      <vt:lpstr>Current State of the Industry</vt:lpstr>
      <vt:lpstr>Key Players In the VR/AR Game</vt:lpstr>
      <vt:lpstr>Market Statistics</vt:lpstr>
      <vt:lpstr>Predicted VR industry revenues, in millions. (Data courtesy SuperData Research.)</vt:lpstr>
      <vt:lpstr>Projected Size of the (AR/VR) Market</vt:lpstr>
      <vt:lpstr>Consumer spending on (AR/VR) content and apps worldwide from 2016 to 2021</vt:lpstr>
      <vt:lpstr>Financial Review: FB non-advertising Revenue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&amp; VR Industry Trend</dc:title>
  <dc:creator>BASKORO NUGROHO(572270)</dc:creator>
  <cp:lastModifiedBy>BASKORO NUGROHO(572270)</cp:lastModifiedBy>
  <cp:revision>16</cp:revision>
  <dcterms:created xsi:type="dcterms:W3CDTF">2020-02-03T07:27:48Z</dcterms:created>
  <dcterms:modified xsi:type="dcterms:W3CDTF">2020-02-05T03:22:43Z</dcterms:modified>
</cp:coreProperties>
</file>