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21"/>
  </p:notesMasterIdLst>
  <p:sldIdLst>
    <p:sldId id="256" r:id="rId3"/>
    <p:sldId id="269" r:id="rId4"/>
    <p:sldId id="270" r:id="rId5"/>
    <p:sldId id="271" r:id="rId6"/>
    <p:sldId id="257" r:id="rId7"/>
    <p:sldId id="258" r:id="rId8"/>
    <p:sldId id="260" r:id="rId9"/>
    <p:sldId id="259" r:id="rId10"/>
    <p:sldId id="272" r:id="rId11"/>
    <p:sldId id="261" r:id="rId12"/>
    <p:sldId id="262" r:id="rId13"/>
    <p:sldId id="263" r:id="rId14"/>
    <p:sldId id="265" r:id="rId15"/>
    <p:sldId id="266" r:id="rId16"/>
    <p:sldId id="267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3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21b3d4524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d21b3d4524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d21b3d4524_1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2d21b3d4524_1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d21b3d4524_1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g2d21b3d4524_1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d21b3d4524_1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2d21b3d4524_1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d21b3d4524_1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2d21b3d4524_1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d21b3d4524_1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2d21b3d4524_1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d21b3d4524_1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g2d21b3d4524_1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21b3d4524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2d21b3d4524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7660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21b3d4524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2d21b3d4524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961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21b3d4524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2d21b3d4524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268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21b3d4524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2d21b3d4524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188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21b3d4524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2d21b3d4524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6795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21b3d4524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2d21b3d4524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029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21b3d4524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2d21b3d4524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21b3d4524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2d21b3d4524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d21b3d4524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2d21b3d4524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21b3d4524_5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d21b3d4524_5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21b3d4524_5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d21b3d4524_5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6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4"/>
          <p:cNvGrpSpPr/>
          <p:nvPr/>
        </p:nvGrpSpPr>
        <p:grpSpPr>
          <a:xfrm>
            <a:off x="0" y="0"/>
            <a:ext cx="1728788" cy="5143501"/>
            <a:chOff x="0" y="0"/>
            <a:chExt cx="2305051" cy="6858001"/>
          </a:xfrm>
        </p:grpSpPr>
        <p:sp>
          <p:nvSpPr>
            <p:cNvPr id="100" name="Google Shape;100;p1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4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4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Google Shape;109;p14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4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3" name="Google Shape;113;p14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5" name="Google Shape;115;p14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8" name="Google Shape;118;p14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1" name="Google Shape;121;p14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3" name="Google Shape;123;p14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5" name="Google Shape;125;p14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7" name="Google Shape;127;p14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1" name="Google Shape;131;p14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2" name="Google Shape;132;p14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4" name="Google Shape;134;p14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5" name="Google Shape;135;p14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7" name="Google Shape;137;p14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9" name="Google Shape;139;p14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2" name="Google Shape;142;p14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4" name="Google Shape;144;p14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7" name="Google Shape;147;p14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8" name="Google Shape;148;p14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1" name="Google Shape;151;p14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3" name="Google Shape;153;p14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4"/>
          <p:cNvSpPr txBox="1">
            <a:spLocks noGrp="1"/>
          </p:cNvSpPr>
          <p:nvPr>
            <p:ph type="ctrTitle"/>
          </p:nvPr>
        </p:nvSpPr>
        <p:spPr>
          <a:xfrm>
            <a:off x="1407318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>
            <a:off x="1407318" y="2701528"/>
            <a:ext cx="6593681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dt" idx="10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ftr" idx="11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ldNum" idx="12"/>
          </p:nvPr>
        </p:nvSpPr>
        <p:spPr>
          <a:xfrm>
            <a:off x="7422683" y="4057649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856058" y="1064419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1"/>
          </p:nvPr>
        </p:nvSpPr>
        <p:spPr>
          <a:xfrm>
            <a:off x="856058" y="3318271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856057" y="1687115"/>
            <a:ext cx="3658792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body" idx="2"/>
          </p:nvPr>
        </p:nvSpPr>
        <p:spPr>
          <a:xfrm>
            <a:off x="4629150" y="1687115"/>
            <a:ext cx="3656408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856058" y="464344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1027514" y="1687115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856057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3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4"/>
          </p:nvPr>
        </p:nvSpPr>
        <p:spPr>
          <a:xfrm>
            <a:off x="4629150" y="2305048"/>
            <a:ext cx="3656407" cy="203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body" idx="1"/>
          </p:nvPr>
        </p:nvSpPr>
        <p:spPr>
          <a:xfrm>
            <a:off x="3867150" y="444499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2"/>
          </p:nvPr>
        </p:nvSpPr>
        <p:spPr>
          <a:xfrm>
            <a:off x="860029" y="1687115"/>
            <a:ext cx="2892028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>
            <a:spLocks noGrp="1"/>
          </p:cNvSpPr>
          <p:nvPr>
            <p:ph type="pic" idx="2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06" name="Google Shape;206;p22"/>
          <p:cNvSpPr txBox="1">
            <a:spLocks noGrp="1"/>
          </p:cNvSpPr>
          <p:nvPr>
            <p:ph type="body" idx="1"/>
          </p:nvPr>
        </p:nvSpPr>
        <p:spPr>
          <a:xfrm>
            <a:off x="856058" y="1687115"/>
            <a:ext cx="4450883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норамная фотография с подписью">
  <p:cSld name="Панорамная фотография с подписью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>
            <a:spLocks noGrp="1"/>
          </p:cNvSpPr>
          <p:nvPr>
            <p:ph type="title"/>
          </p:nvPr>
        </p:nvSpPr>
        <p:spPr>
          <a:xfrm>
            <a:off x="856058" y="3228498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>
            <a:spLocks noGrp="1"/>
          </p:cNvSpPr>
          <p:nvPr>
            <p:ph type="pic" idx="2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3" name="Google Shape;213;p23"/>
          <p:cNvSpPr txBox="1">
            <a:spLocks noGrp="1"/>
          </p:cNvSpPr>
          <p:nvPr>
            <p:ph type="body" idx="1"/>
          </p:nvPr>
        </p:nvSpPr>
        <p:spPr>
          <a:xfrm>
            <a:off x="856023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пись">
  <p:cSld name="Заголовок и подпись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856092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body" idx="1"/>
          </p:nvPr>
        </p:nvSpPr>
        <p:spPr>
          <a:xfrm>
            <a:off x="856058" y="3314699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с подписью">
  <p:cSld name="Цитата с подписью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1084659" y="457199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1290483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body" idx="2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677634" y="549296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" sz="6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100"/>
          </a:p>
        </p:txBody>
      </p:sp>
      <p:sp>
        <p:nvSpPr>
          <p:cNvPr id="231" name="Google Shape;231;p25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" sz="6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очка имени">
  <p:cSld name="Карточка имени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body" idx="1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ри колонки">
  <p:cSld name="Три колонки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body" idx="2"/>
          </p:nvPr>
        </p:nvSpPr>
        <p:spPr>
          <a:xfrm>
            <a:off x="845939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body" idx="3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body" idx="4"/>
          </p:nvPr>
        </p:nvSpPr>
        <p:spPr>
          <a:xfrm>
            <a:off x="3378160" y="2522576"/>
            <a:ext cx="2396873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body" idx="5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body" idx="6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46" name="Google Shape;246;p2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толбец с тремя рисунками">
  <p:cSld name="Столбец с тремя рисунками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856058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52" name="Google Shape;252;p28"/>
          <p:cNvSpPr>
            <a:spLocks noGrp="1"/>
          </p:cNvSpPr>
          <p:nvPr>
            <p:ph type="pic" idx="2"/>
          </p:nvPr>
        </p:nvSpPr>
        <p:spPr>
          <a:xfrm>
            <a:off x="856060" y="2000249"/>
            <a:ext cx="239643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53" name="Google Shape;253;p28"/>
          <p:cNvSpPr txBox="1">
            <a:spLocks noGrp="1"/>
          </p:cNvSpPr>
          <p:nvPr>
            <p:ph type="body" idx="3"/>
          </p:nvPr>
        </p:nvSpPr>
        <p:spPr>
          <a:xfrm>
            <a:off x="856060" y="3735643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body" idx="4"/>
          </p:nvPr>
        </p:nvSpPr>
        <p:spPr>
          <a:xfrm>
            <a:off x="3366790" y="3303447"/>
            <a:ext cx="2400300" cy="432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55" name="Google Shape;255;p28"/>
          <p:cNvSpPr>
            <a:spLocks noGrp="1"/>
          </p:cNvSpPr>
          <p:nvPr>
            <p:ph type="pic" idx="5"/>
          </p:nvPr>
        </p:nvSpPr>
        <p:spPr>
          <a:xfrm>
            <a:off x="3366790" y="2000249"/>
            <a:ext cx="2399205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56" name="Google Shape;256;p28"/>
          <p:cNvSpPr txBox="1">
            <a:spLocks noGrp="1"/>
          </p:cNvSpPr>
          <p:nvPr>
            <p:ph type="body" idx="6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body" idx="7"/>
          </p:nvPr>
        </p:nvSpPr>
        <p:spPr>
          <a:xfrm>
            <a:off x="5889425" y="3303446"/>
            <a:ext cx="2393056" cy="432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58" name="Google Shape;258;p28"/>
          <p:cNvSpPr>
            <a:spLocks noGrp="1"/>
          </p:cNvSpPr>
          <p:nvPr>
            <p:ph type="pic" idx="8"/>
          </p:nvPr>
        </p:nvSpPr>
        <p:spPr>
          <a:xfrm>
            <a:off x="5889332" y="2000249"/>
            <a:ext cx="2396227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59" name="Google Shape;259;p28"/>
          <p:cNvSpPr txBox="1">
            <a:spLocks noGrp="1"/>
          </p:cNvSpPr>
          <p:nvPr>
            <p:ph type="body" idx="9"/>
          </p:nvPr>
        </p:nvSpPr>
        <p:spPr>
          <a:xfrm>
            <a:off x="5889332" y="3735641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8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9"/>
          <p:cNvSpPr txBox="1">
            <a:spLocks noGrp="1"/>
          </p:cNvSpPr>
          <p:nvPr>
            <p:ph type="body" idx="1"/>
          </p:nvPr>
        </p:nvSpPr>
        <p:spPr>
          <a:xfrm rot="5400000">
            <a:off x="3242666" y="-699492"/>
            <a:ext cx="2656286" cy="742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 rot="5400000">
            <a:off x="5590579" y="1648421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0"/>
          <p:cNvSpPr txBox="1">
            <a:spLocks noGrp="1"/>
          </p:cNvSpPr>
          <p:nvPr>
            <p:ph type="body" idx="1"/>
          </p:nvPr>
        </p:nvSpPr>
        <p:spPr>
          <a:xfrm rot="5400000">
            <a:off x="1818678" y="-505422"/>
            <a:ext cx="3886201" cy="5811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0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13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53" name="Google Shape;53;p1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54" name="Google Shape;54;p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8" name="Google Shape;58;p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0" name="Google Shape;60;p1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1" name="Google Shape;61;p1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4" name="Google Shape;64;p1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" name="Google Shape;65;p1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66" name="Google Shape;66;p1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7" name="Google Shape;67;p1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8" name="Google Shape;68;p1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9" name="Google Shape;69;p1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2" name="Google Shape;72;p1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4" name="Google Shape;74;p1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6" name="Google Shape;76;p1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7" name="Google Shape;77;p1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0" name="Google Shape;80;p1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1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82" name="Google Shape;82;p1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3" name="Google Shape;83;p1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6" name="Google Shape;86;p1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8" name="Google Shape;88;p1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90" name="Google Shape;90;p1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746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92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65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/>
          <p:nvPr/>
        </p:nvSpPr>
        <p:spPr>
          <a:xfrm>
            <a:off x="2035001" y="1086948"/>
            <a:ext cx="5947997" cy="3198202"/>
          </a:xfrm>
          <a:prstGeom prst="rect">
            <a:avLst/>
          </a:prstGeom>
          <a:solidFill>
            <a:schemeClr val="accent6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0" name="Google Shape;28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9602" y="1866060"/>
            <a:ext cx="6593397" cy="179237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/>
          <p:nvPr/>
        </p:nvSpPr>
        <p:spPr>
          <a:xfrm>
            <a:off x="1490296" y="619858"/>
            <a:ext cx="6073286" cy="3217985"/>
          </a:xfrm>
          <a:prstGeom prst="rect">
            <a:avLst/>
          </a:prstGeom>
          <a:solidFill>
            <a:schemeClr val="accent5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1615585" y="942974"/>
            <a:ext cx="5730387" cy="235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Inteligența Artificială pentru Siguranța Apei</a:t>
            </a:r>
            <a:endParaRPr sz="5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2143125" y="3866366"/>
            <a:ext cx="547980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Autorii proiectului : Basoc Damian</a:t>
            </a:r>
            <a:r>
              <a:rPr lang="en" sz="18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,</a:t>
            </a:r>
            <a:r>
              <a:rPr lang="en" sz="18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Banaru Loredana</a:t>
            </a:r>
            <a:endParaRPr sz="18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4" name="Google Shape;284;p31"/>
          <p:cNvSpPr/>
          <p:nvPr/>
        </p:nvSpPr>
        <p:spPr>
          <a:xfrm rot="5400000">
            <a:off x="7389517" y="1170650"/>
            <a:ext cx="1325441" cy="57369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377AAB"/>
          </a:solidFill>
          <a:ln w="15875" cap="flat" cmpd="sng">
            <a:solidFill>
              <a:srgbClr val="377A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5" name="Google Shape;285;p31"/>
          <p:cNvSpPr/>
          <p:nvPr/>
        </p:nvSpPr>
        <p:spPr>
          <a:xfrm rot="10800000">
            <a:off x="7663178" y="3290222"/>
            <a:ext cx="639640" cy="142215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53A67D"/>
          </a:solidFill>
          <a:ln w="15875" cap="flat" cmpd="sng">
            <a:solidFill>
              <a:srgbClr val="53A6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8486774" y="65942"/>
            <a:ext cx="567104" cy="455002"/>
          </a:xfrm>
          <a:prstGeom prst="teardrop">
            <a:avLst>
              <a:gd name="adj" fmla="val 100000"/>
            </a:avLst>
          </a:prstGeom>
          <a:solidFill>
            <a:srgbClr val="00C0C0"/>
          </a:solidFill>
          <a:ln w="15875" cap="flat" cmpd="sng">
            <a:solidFill>
              <a:srgbClr val="0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8605471" y="594205"/>
            <a:ext cx="448408" cy="401148"/>
          </a:xfrm>
          <a:prstGeom prst="teardrop">
            <a:avLst>
              <a:gd name="adj" fmla="val 100000"/>
            </a:avLst>
          </a:prstGeom>
          <a:solidFill>
            <a:srgbClr val="3B95DE"/>
          </a:solidFill>
          <a:ln w="15875" cap="flat" cmpd="sng">
            <a:solidFill>
              <a:srgbClr val="3B95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7919671" y="82376"/>
            <a:ext cx="488654" cy="375871"/>
          </a:xfrm>
          <a:prstGeom prst="teardrop">
            <a:avLst>
              <a:gd name="adj" fmla="val 100000"/>
            </a:avLst>
          </a:prstGeom>
          <a:solidFill>
            <a:srgbClr val="7BBAEA"/>
          </a:solidFill>
          <a:ln w="15875" cap="flat" cmpd="sng">
            <a:solidFill>
              <a:srgbClr val="7BB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8559311" y="98611"/>
            <a:ext cx="441814" cy="416161"/>
          </a:xfrm>
          <a:prstGeom prst="teardrop">
            <a:avLst>
              <a:gd name="adj" fmla="val 100000"/>
            </a:avLst>
          </a:prstGeom>
          <a:solidFill>
            <a:srgbClr val="21FFFE"/>
          </a:solidFill>
          <a:ln w="15875" cap="flat" cmpd="sng">
            <a:solidFill>
              <a:srgbClr val="21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7954289" y="135923"/>
            <a:ext cx="419416" cy="268776"/>
          </a:xfrm>
          <a:prstGeom prst="teardrop">
            <a:avLst>
              <a:gd name="adj" fmla="val 100000"/>
            </a:avLst>
          </a:prstGeom>
          <a:solidFill>
            <a:srgbClr val="BFD8EA"/>
          </a:solidFill>
          <a:ln w="15875" cap="flat" cmpd="sng">
            <a:solidFill>
              <a:srgbClr val="BFD8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1" name="Google Shape;291;p31"/>
          <p:cNvSpPr/>
          <p:nvPr/>
        </p:nvSpPr>
        <p:spPr>
          <a:xfrm rot="-711946">
            <a:off x="1536510" y="462874"/>
            <a:ext cx="764931" cy="725366"/>
          </a:xfrm>
          <a:prstGeom prst="teardrop">
            <a:avLst>
              <a:gd name="adj" fmla="val 100000"/>
            </a:avLst>
          </a:prstGeom>
          <a:solidFill>
            <a:srgbClr val="255172"/>
          </a:solidFill>
          <a:ln w="15875" cap="flat" cmpd="sng">
            <a:solidFill>
              <a:srgbClr val="2551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" name="Google Shape;292;p31"/>
          <p:cNvSpPr/>
          <p:nvPr/>
        </p:nvSpPr>
        <p:spPr>
          <a:xfrm rot="-527230">
            <a:off x="1595031" y="501424"/>
            <a:ext cx="613557" cy="628450"/>
          </a:xfrm>
          <a:prstGeom prst="teardrop">
            <a:avLst>
              <a:gd name="adj" fmla="val 100000"/>
            </a:avLst>
          </a:prstGeom>
          <a:solidFill>
            <a:srgbClr val="377AAB"/>
          </a:solidFill>
          <a:ln w="15875" cap="flat" cmpd="sng">
            <a:solidFill>
              <a:srgbClr val="377A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>
            <a:off x="673332" y="399011"/>
            <a:ext cx="7674725" cy="4345478"/>
          </a:xfrm>
          <a:prstGeom prst="roundRect">
            <a:avLst>
              <a:gd name="adj" fmla="val 16667"/>
            </a:avLst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DADA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8" name="Google Shape;388;p36"/>
          <p:cNvSpPr/>
          <p:nvPr/>
        </p:nvSpPr>
        <p:spPr>
          <a:xfrm>
            <a:off x="978823" y="670213"/>
            <a:ext cx="7138555" cy="380307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2740083" y="798022"/>
            <a:ext cx="3541223" cy="41148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Sursa de date</a:t>
            </a:r>
            <a:endParaRPr sz="3000" b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1097280" y="1340426"/>
            <a:ext cx="6901500" cy="2924100"/>
          </a:xfrm>
          <a:prstGeom prst="rect">
            <a:avLst/>
          </a:prstGeom>
          <a:solidFill>
            <a:srgbClr val="7BBAEA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1" name="Google Shape;391;p36"/>
          <p:cNvSpPr/>
          <p:nvPr/>
        </p:nvSpPr>
        <p:spPr>
          <a:xfrm>
            <a:off x="2175857" y="810491"/>
            <a:ext cx="461356" cy="380307"/>
          </a:xfrm>
          <a:prstGeom prst="ellipse">
            <a:avLst/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1644362" y="810491"/>
            <a:ext cx="461356" cy="380307"/>
          </a:xfrm>
          <a:prstGeom prst="ellipse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3" name="Google Shape;393;p36"/>
          <p:cNvSpPr/>
          <p:nvPr/>
        </p:nvSpPr>
        <p:spPr>
          <a:xfrm>
            <a:off x="1097280" y="798022"/>
            <a:ext cx="461356" cy="380307"/>
          </a:xfrm>
          <a:prstGeom prst="ellipse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4" name="Google Shape;394;p36"/>
          <p:cNvSpPr/>
          <p:nvPr/>
        </p:nvSpPr>
        <p:spPr>
          <a:xfrm>
            <a:off x="6402879" y="826078"/>
            <a:ext cx="461356" cy="380307"/>
          </a:xfrm>
          <a:prstGeom prst="ellipse">
            <a:avLst/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6965546" y="829195"/>
            <a:ext cx="461356" cy="380307"/>
          </a:xfrm>
          <a:prstGeom prst="ellipse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6" name="Google Shape;396;p36"/>
          <p:cNvSpPr/>
          <p:nvPr/>
        </p:nvSpPr>
        <p:spPr>
          <a:xfrm>
            <a:off x="7518861" y="829195"/>
            <a:ext cx="461356" cy="380307"/>
          </a:xfrm>
          <a:prstGeom prst="ellipse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7" name="Google Shape;397;p36"/>
          <p:cNvSpPr txBox="1"/>
          <p:nvPr/>
        </p:nvSpPr>
        <p:spPr>
          <a:xfrm>
            <a:off x="1190798" y="1477587"/>
            <a:ext cx="6708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26" name="Picture 2" descr="GitHub - Wikipedia">
            <a:extLst>
              <a:ext uri="{FF2B5EF4-FFF2-40B4-BE49-F238E27FC236}">
                <a16:creationId xmlns:a16="http://schemas.microsoft.com/office/drawing/2014/main" id="{6A83AF8D-9885-BD37-CEF4-9951FCB62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69" y="1959044"/>
            <a:ext cx="1225412" cy="12254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tube Circle Logo Vector SVG Icon - SVG Repo">
            <a:extLst>
              <a:ext uri="{FF2B5EF4-FFF2-40B4-BE49-F238E27FC236}">
                <a16:creationId xmlns:a16="http://schemas.microsoft.com/office/drawing/2014/main" id="{B2A390FA-443C-4DD1-0CE8-60B824DFB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155" y="1910982"/>
            <a:ext cx="1343795" cy="13437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ta logo PNG transparent image download, size: 517x517px">
            <a:extLst>
              <a:ext uri="{FF2B5EF4-FFF2-40B4-BE49-F238E27FC236}">
                <a16:creationId xmlns:a16="http://schemas.microsoft.com/office/drawing/2014/main" id="{B3650130-C47B-2E58-DABE-B77DF3ACC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469" y="1870797"/>
            <a:ext cx="1360407" cy="13604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FE2454-5600-4CFF-EFD3-B97826D1F202}"/>
              </a:ext>
            </a:extLst>
          </p:cNvPr>
          <p:cNvSpPr txBox="1"/>
          <p:nvPr/>
        </p:nvSpPr>
        <p:spPr>
          <a:xfrm>
            <a:off x="1875040" y="3283535"/>
            <a:ext cx="929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b="1" dirty="0"/>
              <a:t>GitHub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44A92-D736-FCEC-954B-AD1156B4DE04}"/>
              </a:ext>
            </a:extLst>
          </p:cNvPr>
          <p:cNvSpPr txBox="1"/>
          <p:nvPr/>
        </p:nvSpPr>
        <p:spPr>
          <a:xfrm>
            <a:off x="3978445" y="3283535"/>
            <a:ext cx="948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b="1" dirty="0"/>
              <a:t>YouTube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0551C-D6C3-8C1F-1004-B156CFA882F4}"/>
              </a:ext>
            </a:extLst>
          </p:cNvPr>
          <p:cNvSpPr txBox="1"/>
          <p:nvPr/>
        </p:nvSpPr>
        <p:spPr>
          <a:xfrm>
            <a:off x="5888859" y="3283534"/>
            <a:ext cx="181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b="1" dirty="0"/>
              <a:t>Meta Open Source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"/>
          <p:cNvSpPr/>
          <p:nvPr/>
        </p:nvSpPr>
        <p:spPr>
          <a:xfrm>
            <a:off x="685796" y="1496290"/>
            <a:ext cx="7705903" cy="324197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2542124" y="24912"/>
            <a:ext cx="4948800" cy="864000"/>
          </a:xfrm>
          <a:prstGeom prst="flowChartAlternateProcess">
            <a:avLst/>
          </a:prstGeom>
          <a:gradFill>
            <a:gsLst>
              <a:gs pos="0">
                <a:srgbClr val="326D98"/>
              </a:gs>
              <a:gs pos="48000">
                <a:srgbClr val="67A2CC"/>
              </a:gs>
              <a:gs pos="100000">
                <a:srgbClr val="A0C5E0"/>
              </a:gs>
            </a:gsLst>
            <a:lin ang="162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Mersul Proiectului</a:t>
            </a:r>
            <a:endParaRPr sz="41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8030094" y="1496290"/>
            <a:ext cx="361604" cy="1564872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9" name="Google Shape;409;p37"/>
          <p:cNvSpPr/>
          <p:nvPr/>
        </p:nvSpPr>
        <p:spPr>
          <a:xfrm>
            <a:off x="672603" y="2716718"/>
            <a:ext cx="7563229" cy="324197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710732" y="3977639"/>
            <a:ext cx="7705903" cy="324197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672603" y="2743197"/>
            <a:ext cx="361604" cy="155864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2" name="Google Shape;412;p37"/>
          <p:cNvSpPr/>
          <p:nvPr/>
        </p:nvSpPr>
        <p:spPr>
          <a:xfrm>
            <a:off x="685795" y="0"/>
            <a:ext cx="361604" cy="1658389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8055030" y="4139738"/>
            <a:ext cx="361604" cy="100376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717651" y="740637"/>
            <a:ext cx="296313" cy="38752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5875" cap="flat" cmpd="sng">
            <a:solidFill>
              <a:srgbClr val="994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5" name="Google Shape;415;p37"/>
          <p:cNvSpPr/>
          <p:nvPr/>
        </p:nvSpPr>
        <p:spPr>
          <a:xfrm>
            <a:off x="723886" y="1290256"/>
            <a:ext cx="290078" cy="4066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5875" cap="flat" cmpd="sng">
            <a:solidFill>
              <a:srgbClr val="994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6" name="Google Shape;416;p37"/>
          <p:cNvSpPr/>
          <p:nvPr/>
        </p:nvSpPr>
        <p:spPr>
          <a:xfrm rot="-5400000">
            <a:off x="1228758" y="1454819"/>
            <a:ext cx="273249" cy="3935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5875" cap="flat" cmpd="sng">
            <a:solidFill>
              <a:srgbClr val="994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7" name="Google Shape;417;p37"/>
          <p:cNvSpPr/>
          <p:nvPr/>
        </p:nvSpPr>
        <p:spPr>
          <a:xfrm rot="-5400000">
            <a:off x="1816754" y="1454819"/>
            <a:ext cx="273249" cy="3935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5875" cap="flat" cmpd="sng">
            <a:solidFill>
              <a:srgbClr val="994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8" name="Google Shape;418;p37"/>
          <p:cNvSpPr/>
          <p:nvPr/>
        </p:nvSpPr>
        <p:spPr>
          <a:xfrm rot="-5400000">
            <a:off x="5200846" y="1461011"/>
            <a:ext cx="273249" cy="3935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5875" cap="flat" cmpd="sng">
            <a:solidFill>
              <a:srgbClr val="994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9" name="Google Shape;419;p37"/>
          <p:cNvSpPr/>
          <p:nvPr/>
        </p:nvSpPr>
        <p:spPr>
          <a:xfrm rot="-5400000">
            <a:off x="2462195" y="1459938"/>
            <a:ext cx="273249" cy="3935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5875" cap="flat" cmpd="sng">
            <a:solidFill>
              <a:srgbClr val="994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0" name="Google Shape;420;p37"/>
          <p:cNvSpPr/>
          <p:nvPr/>
        </p:nvSpPr>
        <p:spPr>
          <a:xfrm rot="-5400000">
            <a:off x="5824253" y="1454818"/>
            <a:ext cx="273249" cy="3935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17A53"/>
          </a:solidFill>
          <a:ln w="15875" cap="flat" cmpd="sng">
            <a:solidFill>
              <a:srgbClr val="994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1" name="Google Shape;421;p37"/>
          <p:cNvSpPr/>
          <p:nvPr/>
        </p:nvSpPr>
        <p:spPr>
          <a:xfrm rot="-5400000">
            <a:off x="6404423" y="1442350"/>
            <a:ext cx="273249" cy="3935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17A53"/>
          </a:solidFill>
          <a:ln w="15875" cap="flat" cmpd="sng">
            <a:solidFill>
              <a:srgbClr val="994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2" name="Google Shape;422;p37"/>
          <p:cNvSpPr/>
          <p:nvPr/>
        </p:nvSpPr>
        <p:spPr>
          <a:xfrm rot="-5400000">
            <a:off x="6997181" y="1442349"/>
            <a:ext cx="273249" cy="3935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17A53"/>
          </a:solidFill>
          <a:ln w="15875" cap="flat" cmpd="sng">
            <a:solidFill>
              <a:srgbClr val="994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3" name="Google Shape;423;p37"/>
          <p:cNvSpPr/>
          <p:nvPr/>
        </p:nvSpPr>
        <p:spPr>
          <a:xfrm rot="-5400000">
            <a:off x="7583705" y="1448582"/>
            <a:ext cx="285718" cy="3935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B8F29"/>
          </a:solidFill>
          <a:ln w="15875" cap="flat" cmpd="sng">
            <a:solidFill>
              <a:srgbClr val="994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4" name="Google Shape;424;p37"/>
          <p:cNvSpPr/>
          <p:nvPr/>
        </p:nvSpPr>
        <p:spPr>
          <a:xfrm>
            <a:off x="8051711" y="1557071"/>
            <a:ext cx="314969" cy="3983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B8F29"/>
          </a:solidFill>
          <a:ln w="15875" cap="flat" cmpd="sng">
            <a:solidFill>
              <a:srgbClr val="994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8051710" y="2113700"/>
            <a:ext cx="314969" cy="3983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B8F29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6" name="Google Shape;426;p37"/>
          <p:cNvSpPr/>
          <p:nvPr/>
        </p:nvSpPr>
        <p:spPr>
          <a:xfrm rot="5400000">
            <a:off x="4201508" y="2663293"/>
            <a:ext cx="298460" cy="43104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5B262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7" name="Google Shape;427;p37"/>
          <p:cNvSpPr/>
          <p:nvPr/>
        </p:nvSpPr>
        <p:spPr>
          <a:xfrm rot="5400000">
            <a:off x="4685921" y="2664434"/>
            <a:ext cx="298460" cy="43104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5B262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8" name="Google Shape;428;p37"/>
          <p:cNvSpPr/>
          <p:nvPr/>
        </p:nvSpPr>
        <p:spPr>
          <a:xfrm rot="5400000">
            <a:off x="7573625" y="2660466"/>
            <a:ext cx="285992" cy="4514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B8F29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9" name="Google Shape;429;p37"/>
          <p:cNvSpPr/>
          <p:nvPr/>
        </p:nvSpPr>
        <p:spPr>
          <a:xfrm rot="-5400000">
            <a:off x="1793901" y="3927402"/>
            <a:ext cx="287767" cy="39910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F7EA1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0" name="Google Shape;430;p37"/>
          <p:cNvSpPr/>
          <p:nvPr/>
        </p:nvSpPr>
        <p:spPr>
          <a:xfrm rot="-5400000">
            <a:off x="2348383" y="3927400"/>
            <a:ext cx="287767" cy="39910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F7EA1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1" name="Google Shape;431;p37"/>
          <p:cNvSpPr/>
          <p:nvPr/>
        </p:nvSpPr>
        <p:spPr>
          <a:xfrm rot="-5400000">
            <a:off x="5816159" y="3927401"/>
            <a:ext cx="287767" cy="399109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5AAD2"/>
              </a:gs>
              <a:gs pos="100000">
                <a:srgbClr val="498DBD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2" name="Google Shape;432;p37"/>
          <p:cNvSpPr/>
          <p:nvPr/>
        </p:nvSpPr>
        <p:spPr>
          <a:xfrm rot="-5400000">
            <a:off x="6404155" y="3927401"/>
            <a:ext cx="287767" cy="399109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5AAD2"/>
              </a:gs>
              <a:gs pos="100000">
                <a:srgbClr val="498DBD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3" name="Google Shape;433;p37"/>
          <p:cNvSpPr/>
          <p:nvPr/>
        </p:nvSpPr>
        <p:spPr>
          <a:xfrm rot="-5400000">
            <a:off x="6945996" y="3927401"/>
            <a:ext cx="287767" cy="39910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D6BD3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4" name="Google Shape;434;p37"/>
          <p:cNvSpPr/>
          <p:nvPr/>
        </p:nvSpPr>
        <p:spPr>
          <a:xfrm rot="-5400000">
            <a:off x="7529638" y="3939869"/>
            <a:ext cx="287767" cy="39910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D6BD3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5" name="Google Shape;435;p37"/>
          <p:cNvSpPr/>
          <p:nvPr/>
        </p:nvSpPr>
        <p:spPr>
          <a:xfrm rot="-5400000">
            <a:off x="1231022" y="3940598"/>
            <a:ext cx="319111" cy="40913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F7EA1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6" name="Google Shape;436;p37"/>
          <p:cNvSpPr/>
          <p:nvPr/>
        </p:nvSpPr>
        <p:spPr>
          <a:xfrm>
            <a:off x="8061964" y="4058614"/>
            <a:ext cx="311008" cy="41498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D6BD3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8067498" y="2583332"/>
            <a:ext cx="302009" cy="43338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B8F29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38" name="Google Shape;438;p37"/>
          <p:cNvGrpSpPr/>
          <p:nvPr/>
        </p:nvGrpSpPr>
        <p:grpSpPr>
          <a:xfrm>
            <a:off x="545933" y="83113"/>
            <a:ext cx="649680" cy="562555"/>
            <a:chOff x="-19835275" y="3330250"/>
            <a:chExt cx="329250" cy="280625"/>
          </a:xfrm>
        </p:grpSpPr>
        <p:sp>
          <p:nvSpPr>
            <p:cNvPr id="439" name="Google Shape;439;p37"/>
            <p:cNvSpPr/>
            <p:nvPr/>
          </p:nvSpPr>
          <p:spPr>
            <a:xfrm>
              <a:off x="-19768325" y="3361750"/>
              <a:ext cx="197725" cy="249125"/>
            </a:xfrm>
            <a:custGeom>
              <a:avLst/>
              <a:gdLst/>
              <a:ahLst/>
              <a:cxnLst/>
              <a:rect l="l" t="t" r="r" b="b"/>
              <a:pathLst>
                <a:path w="7909" h="9965" extrusionOk="0">
                  <a:moveTo>
                    <a:pt x="3927" y="1"/>
                  </a:moveTo>
                  <a:cubicBezTo>
                    <a:pt x="3797" y="1"/>
                    <a:pt x="3671" y="56"/>
                    <a:pt x="3624" y="166"/>
                  </a:cubicBezTo>
                  <a:lnTo>
                    <a:pt x="1103" y="5302"/>
                  </a:lnTo>
                  <a:cubicBezTo>
                    <a:pt x="1" y="7412"/>
                    <a:pt x="1607" y="9964"/>
                    <a:pt x="3970" y="9964"/>
                  </a:cubicBezTo>
                  <a:cubicBezTo>
                    <a:pt x="6333" y="9964"/>
                    <a:pt x="7908" y="7412"/>
                    <a:pt x="6837" y="5302"/>
                  </a:cubicBezTo>
                  <a:lnTo>
                    <a:pt x="4254" y="166"/>
                  </a:lnTo>
                  <a:cubicBezTo>
                    <a:pt x="4191" y="56"/>
                    <a:pt x="4057" y="1"/>
                    <a:pt x="3927" y="1"/>
                  </a:cubicBezTo>
                  <a:close/>
                </a:path>
              </a:pathLst>
            </a:custGeom>
            <a:solidFill>
              <a:schemeClr val="accent3"/>
            </a:solidFill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-19622625" y="3330250"/>
              <a:ext cx="116600" cy="189250"/>
            </a:xfrm>
            <a:custGeom>
              <a:avLst/>
              <a:gdLst/>
              <a:ahLst/>
              <a:cxnLst/>
              <a:rect l="l" t="t" r="r" b="b"/>
              <a:pathLst>
                <a:path w="4664" h="7570" extrusionOk="0">
                  <a:moveTo>
                    <a:pt x="1683" y="1"/>
                  </a:moveTo>
                  <a:cubicBezTo>
                    <a:pt x="1553" y="1"/>
                    <a:pt x="1419" y="56"/>
                    <a:pt x="1356" y="166"/>
                  </a:cubicBezTo>
                  <a:lnTo>
                    <a:pt x="1" y="2939"/>
                  </a:lnTo>
                  <a:lnTo>
                    <a:pt x="1608" y="6215"/>
                  </a:lnTo>
                  <a:cubicBezTo>
                    <a:pt x="1828" y="6625"/>
                    <a:pt x="1954" y="7097"/>
                    <a:pt x="1986" y="7570"/>
                  </a:cubicBezTo>
                  <a:cubicBezTo>
                    <a:pt x="3687" y="7381"/>
                    <a:pt x="4664" y="5585"/>
                    <a:pt x="3876" y="4010"/>
                  </a:cubicBezTo>
                  <a:lnTo>
                    <a:pt x="1986" y="166"/>
                  </a:lnTo>
                  <a:cubicBezTo>
                    <a:pt x="1938" y="56"/>
                    <a:pt x="1812" y="1"/>
                    <a:pt x="1683" y="1"/>
                  </a:cubicBezTo>
                  <a:close/>
                </a:path>
              </a:pathLst>
            </a:custGeom>
            <a:solidFill>
              <a:schemeClr val="accent3"/>
            </a:solidFill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-19835275" y="3330250"/>
              <a:ext cx="116600" cy="189250"/>
            </a:xfrm>
            <a:custGeom>
              <a:avLst/>
              <a:gdLst/>
              <a:ahLst/>
              <a:cxnLst/>
              <a:rect l="l" t="t" r="r" b="b"/>
              <a:pathLst>
                <a:path w="4664" h="7570" extrusionOk="0">
                  <a:moveTo>
                    <a:pt x="2982" y="1"/>
                  </a:moveTo>
                  <a:cubicBezTo>
                    <a:pt x="2852" y="1"/>
                    <a:pt x="2726" y="56"/>
                    <a:pt x="2679" y="166"/>
                  </a:cubicBezTo>
                  <a:lnTo>
                    <a:pt x="788" y="4010"/>
                  </a:lnTo>
                  <a:cubicBezTo>
                    <a:pt x="1" y="5522"/>
                    <a:pt x="977" y="7381"/>
                    <a:pt x="2679" y="7570"/>
                  </a:cubicBezTo>
                  <a:cubicBezTo>
                    <a:pt x="2710" y="7097"/>
                    <a:pt x="2868" y="6593"/>
                    <a:pt x="3057" y="6152"/>
                  </a:cubicBezTo>
                  <a:lnTo>
                    <a:pt x="4663" y="2876"/>
                  </a:lnTo>
                  <a:lnTo>
                    <a:pt x="3309" y="166"/>
                  </a:lnTo>
                  <a:cubicBezTo>
                    <a:pt x="3246" y="56"/>
                    <a:pt x="3112" y="1"/>
                    <a:pt x="2982" y="1"/>
                  </a:cubicBezTo>
                  <a:close/>
                </a:path>
              </a:pathLst>
            </a:custGeom>
            <a:solidFill>
              <a:schemeClr val="accent3"/>
            </a:solidFill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442" name="Google Shape;442;p37"/>
          <p:cNvGrpSpPr/>
          <p:nvPr/>
        </p:nvGrpSpPr>
        <p:grpSpPr>
          <a:xfrm>
            <a:off x="7908519" y="4498203"/>
            <a:ext cx="654626" cy="519664"/>
            <a:chOff x="-19835275" y="3330250"/>
            <a:chExt cx="329250" cy="280625"/>
          </a:xfrm>
        </p:grpSpPr>
        <p:sp>
          <p:nvSpPr>
            <p:cNvPr id="443" name="Google Shape;443;p37"/>
            <p:cNvSpPr/>
            <p:nvPr/>
          </p:nvSpPr>
          <p:spPr>
            <a:xfrm>
              <a:off x="-19768325" y="3361750"/>
              <a:ext cx="197725" cy="249125"/>
            </a:xfrm>
            <a:custGeom>
              <a:avLst/>
              <a:gdLst/>
              <a:ahLst/>
              <a:cxnLst/>
              <a:rect l="l" t="t" r="r" b="b"/>
              <a:pathLst>
                <a:path w="7909" h="9965" extrusionOk="0">
                  <a:moveTo>
                    <a:pt x="3927" y="1"/>
                  </a:moveTo>
                  <a:cubicBezTo>
                    <a:pt x="3797" y="1"/>
                    <a:pt x="3671" y="56"/>
                    <a:pt x="3624" y="166"/>
                  </a:cubicBezTo>
                  <a:lnTo>
                    <a:pt x="1103" y="5302"/>
                  </a:lnTo>
                  <a:cubicBezTo>
                    <a:pt x="1" y="7412"/>
                    <a:pt x="1607" y="9964"/>
                    <a:pt x="3970" y="9964"/>
                  </a:cubicBezTo>
                  <a:cubicBezTo>
                    <a:pt x="6333" y="9964"/>
                    <a:pt x="7908" y="7412"/>
                    <a:pt x="6837" y="5302"/>
                  </a:cubicBezTo>
                  <a:lnTo>
                    <a:pt x="4254" y="166"/>
                  </a:lnTo>
                  <a:cubicBezTo>
                    <a:pt x="4191" y="56"/>
                    <a:pt x="4057" y="1"/>
                    <a:pt x="3927" y="1"/>
                  </a:cubicBezTo>
                  <a:close/>
                </a:path>
              </a:pathLst>
            </a:custGeom>
            <a:solidFill>
              <a:srgbClr val="5D6BD3"/>
            </a:solidFill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-19622625" y="3330250"/>
              <a:ext cx="116600" cy="189250"/>
            </a:xfrm>
            <a:custGeom>
              <a:avLst/>
              <a:gdLst/>
              <a:ahLst/>
              <a:cxnLst/>
              <a:rect l="l" t="t" r="r" b="b"/>
              <a:pathLst>
                <a:path w="4664" h="7570" extrusionOk="0">
                  <a:moveTo>
                    <a:pt x="1683" y="1"/>
                  </a:moveTo>
                  <a:cubicBezTo>
                    <a:pt x="1553" y="1"/>
                    <a:pt x="1419" y="56"/>
                    <a:pt x="1356" y="166"/>
                  </a:cubicBezTo>
                  <a:lnTo>
                    <a:pt x="1" y="2939"/>
                  </a:lnTo>
                  <a:lnTo>
                    <a:pt x="1608" y="6215"/>
                  </a:lnTo>
                  <a:cubicBezTo>
                    <a:pt x="1828" y="6625"/>
                    <a:pt x="1954" y="7097"/>
                    <a:pt x="1986" y="7570"/>
                  </a:cubicBezTo>
                  <a:cubicBezTo>
                    <a:pt x="3687" y="7381"/>
                    <a:pt x="4664" y="5585"/>
                    <a:pt x="3876" y="4010"/>
                  </a:cubicBezTo>
                  <a:lnTo>
                    <a:pt x="1986" y="166"/>
                  </a:lnTo>
                  <a:cubicBezTo>
                    <a:pt x="1938" y="56"/>
                    <a:pt x="1812" y="1"/>
                    <a:pt x="1683" y="1"/>
                  </a:cubicBezTo>
                  <a:close/>
                </a:path>
              </a:pathLst>
            </a:custGeom>
            <a:solidFill>
              <a:srgbClr val="5D6BD3"/>
            </a:solidFill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-19835275" y="3330250"/>
              <a:ext cx="116600" cy="189250"/>
            </a:xfrm>
            <a:custGeom>
              <a:avLst/>
              <a:gdLst/>
              <a:ahLst/>
              <a:cxnLst/>
              <a:rect l="l" t="t" r="r" b="b"/>
              <a:pathLst>
                <a:path w="4664" h="7570" extrusionOk="0">
                  <a:moveTo>
                    <a:pt x="2982" y="1"/>
                  </a:moveTo>
                  <a:cubicBezTo>
                    <a:pt x="2852" y="1"/>
                    <a:pt x="2726" y="56"/>
                    <a:pt x="2679" y="166"/>
                  </a:cubicBezTo>
                  <a:lnTo>
                    <a:pt x="788" y="4010"/>
                  </a:lnTo>
                  <a:cubicBezTo>
                    <a:pt x="1" y="5522"/>
                    <a:pt x="977" y="7381"/>
                    <a:pt x="2679" y="7570"/>
                  </a:cubicBezTo>
                  <a:cubicBezTo>
                    <a:pt x="2710" y="7097"/>
                    <a:pt x="2868" y="6593"/>
                    <a:pt x="3057" y="6152"/>
                  </a:cubicBezTo>
                  <a:lnTo>
                    <a:pt x="4663" y="2876"/>
                  </a:lnTo>
                  <a:lnTo>
                    <a:pt x="3309" y="166"/>
                  </a:lnTo>
                  <a:cubicBezTo>
                    <a:pt x="3246" y="56"/>
                    <a:pt x="3112" y="1"/>
                    <a:pt x="2982" y="1"/>
                  </a:cubicBezTo>
                  <a:close/>
                </a:path>
              </a:pathLst>
            </a:custGeom>
            <a:solidFill>
              <a:srgbClr val="5D6BD3"/>
            </a:solidFill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46" name="Google Shape;446;p37"/>
          <p:cNvSpPr/>
          <p:nvPr/>
        </p:nvSpPr>
        <p:spPr>
          <a:xfrm rot="5400000">
            <a:off x="831379" y="2674740"/>
            <a:ext cx="310927" cy="43000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49C9C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7" name="Google Shape;447;p37"/>
          <p:cNvSpPr/>
          <p:nvPr/>
        </p:nvSpPr>
        <p:spPr>
          <a:xfrm>
            <a:off x="710344" y="3135976"/>
            <a:ext cx="310927" cy="43000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49C9C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81869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707966" y="3755915"/>
            <a:ext cx="310927" cy="43000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49C9C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81869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9" name="Google Shape;449;p37"/>
          <p:cNvSpPr txBox="1"/>
          <p:nvPr/>
        </p:nvSpPr>
        <p:spPr>
          <a:xfrm>
            <a:off x="2897617" y="1455409"/>
            <a:ext cx="220111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Colectarea datelor </a:t>
            </a:r>
            <a:endParaRPr sz="2100" b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0" name="Google Shape;450;p37"/>
          <p:cNvSpPr txBox="1"/>
          <p:nvPr/>
        </p:nvSpPr>
        <p:spPr>
          <a:xfrm>
            <a:off x="5598513" y="2671109"/>
            <a:ext cx="2265902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Analiza datelor </a:t>
            </a:r>
            <a:endParaRPr sz="2100" b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1" name="Google Shape;451;p37"/>
          <p:cNvSpPr/>
          <p:nvPr/>
        </p:nvSpPr>
        <p:spPr>
          <a:xfrm rot="5400000">
            <a:off x="5211893" y="2660609"/>
            <a:ext cx="298460" cy="43104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5B262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>
            <a:off x="1168577" y="2753338"/>
            <a:ext cx="3447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Identificarea tendințelor și a modelelor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3" name="Google Shape;453;p37"/>
          <p:cNvSpPr txBox="1"/>
          <p:nvPr/>
        </p:nvSpPr>
        <p:spPr>
          <a:xfrm>
            <a:off x="2730365" y="3970916"/>
            <a:ext cx="344770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Evaluarea și optimizarea modelului</a:t>
            </a:r>
            <a:endParaRPr sz="15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"/>
          <p:cNvSpPr/>
          <p:nvPr/>
        </p:nvSpPr>
        <p:spPr>
          <a:xfrm>
            <a:off x="239663" y="2025096"/>
            <a:ext cx="3885927" cy="243060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0" name="Google Shape;460;p38"/>
          <p:cNvSpPr/>
          <p:nvPr/>
        </p:nvSpPr>
        <p:spPr>
          <a:xfrm>
            <a:off x="4868433" y="2011707"/>
            <a:ext cx="3891900" cy="24438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1" name="Google Shape;461;p38"/>
          <p:cNvSpPr/>
          <p:nvPr/>
        </p:nvSpPr>
        <p:spPr>
          <a:xfrm>
            <a:off x="1638290" y="2025096"/>
            <a:ext cx="2487300" cy="568500"/>
          </a:xfrm>
          <a:prstGeom prst="snipRoundRect">
            <a:avLst>
              <a:gd name="adj1" fmla="val 16667"/>
              <a:gd name="adj2" fmla="val 16667"/>
            </a:avLst>
          </a:prstGeom>
          <a:gradFill>
            <a:gsLst>
              <a:gs pos="0">
                <a:srgbClr val="7F299E"/>
              </a:gs>
              <a:gs pos="48000">
                <a:srgbClr val="B35CD4"/>
              </a:gs>
              <a:gs pos="100000">
                <a:srgbClr val="D099E4"/>
              </a:gs>
            </a:gsLst>
            <a:lin ang="162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2" name="Google Shape;462;p38"/>
          <p:cNvSpPr/>
          <p:nvPr/>
        </p:nvSpPr>
        <p:spPr>
          <a:xfrm>
            <a:off x="6230683" y="1992688"/>
            <a:ext cx="2529300" cy="505500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b="1">
                <a:solidFill>
                  <a:srgbClr val="FFFFFF"/>
                </a:solidFill>
              </a:rPr>
              <a:t>Apă Canal Chişinău</a:t>
            </a:r>
            <a:endParaRPr sz="1200" b="1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Furnizor de apă potabilă</a:t>
            </a:r>
            <a:endParaRPr b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3" name="Google Shape;463;p38"/>
          <p:cNvSpPr/>
          <p:nvPr/>
        </p:nvSpPr>
        <p:spPr>
          <a:xfrm>
            <a:off x="327098" y="1402815"/>
            <a:ext cx="1265100" cy="1260300"/>
          </a:xfrm>
          <a:prstGeom prst="ellipse">
            <a:avLst/>
          </a:prstGeom>
          <a:solidFill>
            <a:schemeClr val="accent4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4" name="Google Shape;464;p38"/>
          <p:cNvSpPr/>
          <p:nvPr/>
        </p:nvSpPr>
        <p:spPr>
          <a:xfrm>
            <a:off x="4815486" y="1418392"/>
            <a:ext cx="1360800" cy="130680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5" name="Google Shape;465;p38"/>
          <p:cNvSpPr txBox="1"/>
          <p:nvPr/>
        </p:nvSpPr>
        <p:spPr>
          <a:xfrm>
            <a:off x="1832579" y="2085098"/>
            <a:ext cx="2113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6" name="Google Shape;466;p38"/>
          <p:cNvSpPr txBox="1"/>
          <p:nvPr/>
        </p:nvSpPr>
        <p:spPr>
          <a:xfrm>
            <a:off x="245075" y="2898597"/>
            <a:ext cx="3197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67" name="Google Shape;4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325" y="1358068"/>
            <a:ext cx="1401200" cy="14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8"/>
          <p:cNvSpPr txBox="1"/>
          <p:nvPr/>
        </p:nvSpPr>
        <p:spPr>
          <a:xfrm>
            <a:off x="4884551" y="2804487"/>
            <a:ext cx="3600600" cy="14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,,Proiectul e promițător, dar e nevoie de mai multă precizie.”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69" name="Google Shape;4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625" y="1280643"/>
            <a:ext cx="1357676" cy="1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8"/>
          <p:cNvSpPr txBox="1"/>
          <p:nvPr/>
        </p:nvSpPr>
        <p:spPr>
          <a:xfrm>
            <a:off x="1591824" y="1942393"/>
            <a:ext cx="2642858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Institutul Național de Hidrogie și Meteorologie</a:t>
            </a:r>
            <a:endParaRPr sz="15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1" name="Google Shape;471;p38"/>
          <p:cNvSpPr txBox="1"/>
          <p:nvPr/>
        </p:nvSpPr>
        <p:spPr>
          <a:xfrm>
            <a:off x="420576" y="2754761"/>
            <a:ext cx="3524100" cy="14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,,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Proiectul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tău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privind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calitatea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apei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în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viitor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clar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și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ușor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urmărit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Ai pus accent pe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punctele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cheie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însă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poate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adăugați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câteva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idei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despre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posibilele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soluții</a:t>
            </a:r>
            <a:r>
              <a:rPr lang="en-US" sz="1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.”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7DDA11-69D9-E12B-4546-67FB7FDEF385}"/>
              </a:ext>
            </a:extLst>
          </p:cNvPr>
          <p:cNvSpPr/>
          <p:nvPr/>
        </p:nvSpPr>
        <p:spPr>
          <a:xfrm>
            <a:off x="2917659" y="140576"/>
            <a:ext cx="3557588" cy="70238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2800" b="1" dirty="0">
                <a:solidFill>
                  <a:schemeClr val="tx1"/>
                </a:solidFill>
              </a:rPr>
              <a:t>Feedback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0"/>
          <p:cNvSpPr/>
          <p:nvPr/>
        </p:nvSpPr>
        <p:spPr>
          <a:xfrm>
            <a:off x="891540" y="729443"/>
            <a:ext cx="7599911" cy="4021282"/>
          </a:xfrm>
          <a:prstGeom prst="roundRect">
            <a:avLst>
              <a:gd name="adj" fmla="val 16667"/>
            </a:avLst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4" name="Google Shape;494;p40"/>
          <p:cNvSpPr/>
          <p:nvPr/>
        </p:nvSpPr>
        <p:spPr>
          <a:xfrm>
            <a:off x="2786842" y="339053"/>
            <a:ext cx="3422766" cy="617220"/>
          </a:xfrm>
          <a:prstGeom prst="rect">
            <a:avLst/>
          </a:prstGeom>
          <a:gradFill>
            <a:gsLst>
              <a:gs pos="0">
                <a:srgbClr val="75AAD2"/>
              </a:gs>
              <a:gs pos="100000">
                <a:srgbClr val="498DBD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UTILIZARI</a:t>
            </a:r>
            <a:endParaRPr sz="30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95" name="Google Shape;495;p40"/>
          <p:cNvGrpSpPr/>
          <p:nvPr/>
        </p:nvGrpSpPr>
        <p:grpSpPr>
          <a:xfrm>
            <a:off x="6316996" y="1882832"/>
            <a:ext cx="2001288" cy="1801991"/>
            <a:chOff x="7617850" y="2063282"/>
            <a:chExt cx="799565" cy="670282"/>
          </a:xfrm>
        </p:grpSpPr>
        <p:cxnSp>
          <p:nvCxnSpPr>
            <p:cNvPr id="496" name="Google Shape;496;p40"/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199920"/>
              </a:avLst>
            </a:prstGeom>
            <a:solidFill>
              <a:schemeClr val="accent5"/>
            </a:solidFill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7" name="Google Shape;497;p40"/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199920"/>
              </a:avLst>
            </a:prstGeom>
            <a:solidFill>
              <a:schemeClr val="accent5"/>
            </a:solidFill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8" name="Google Shape;498;p40"/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-382029"/>
              </a:avLst>
            </a:prstGeom>
            <a:solidFill>
              <a:schemeClr val="accent5"/>
            </a:solidFill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9" name="Google Shape;499;p40"/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-382029"/>
              </a:avLst>
            </a:prstGeom>
            <a:solidFill>
              <a:schemeClr val="accent5"/>
            </a:solidFill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0" name="Google Shape;500;p40"/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solidFill>
              <a:schemeClr val="accent5"/>
            </a:solidFill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1" name="Google Shape;501;p40"/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solidFill>
              <a:schemeClr val="accent5"/>
            </a:solidFill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02" name="Google Shape;502;p40"/>
            <p:cNvGrpSpPr/>
            <p:nvPr/>
          </p:nvGrpSpPr>
          <p:grpSpPr>
            <a:xfrm>
              <a:off x="7734309" y="2063282"/>
              <a:ext cx="570957" cy="620096"/>
              <a:chOff x="7734309" y="2063282"/>
              <a:chExt cx="570957" cy="620096"/>
            </a:xfrm>
          </p:grpSpPr>
          <p:grpSp>
            <p:nvGrpSpPr>
              <p:cNvPr id="503" name="Google Shape;503;p40"/>
              <p:cNvGrpSpPr/>
              <p:nvPr/>
            </p:nvGrpSpPr>
            <p:grpSpPr>
              <a:xfrm>
                <a:off x="8031573" y="2063282"/>
                <a:ext cx="273693" cy="620096"/>
                <a:chOff x="8031573" y="2063282"/>
                <a:chExt cx="273693" cy="620096"/>
              </a:xfrm>
            </p:grpSpPr>
            <p:sp>
              <p:nvSpPr>
                <p:cNvPr id="504" name="Google Shape;504;p40"/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22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68575" rIns="68575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Twentieth Century"/>
                    <a:buNone/>
                  </a:pPr>
                  <a:endParaRPr sz="14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505" name="Google Shape;505;p40"/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22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68575" rIns="68575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Twentieth Century"/>
                    <a:buNone/>
                  </a:pPr>
                  <a:endParaRPr sz="14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506" name="Google Shape;506;p40"/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22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68575" rIns="68575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Twentieth Century"/>
                    <a:buNone/>
                  </a:pPr>
                  <a:endParaRPr sz="14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507" name="Google Shape;507;p40"/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22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68575" rIns="68575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Twentieth Century"/>
                    <a:buNone/>
                  </a:pPr>
                  <a:endParaRPr sz="14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  <p:grpSp>
            <p:nvGrpSpPr>
              <p:cNvPr id="508" name="Google Shape;508;p40"/>
              <p:cNvGrpSpPr/>
              <p:nvPr/>
            </p:nvGrpSpPr>
            <p:grpSpPr>
              <a:xfrm flipH="1">
                <a:off x="7734309" y="2063282"/>
                <a:ext cx="273693" cy="620096"/>
                <a:chOff x="8031573" y="2063282"/>
                <a:chExt cx="273693" cy="620096"/>
              </a:xfrm>
            </p:grpSpPr>
            <p:sp>
              <p:nvSpPr>
                <p:cNvPr id="509" name="Google Shape;509;p40"/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22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68575" rIns="68575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Twentieth Century"/>
                    <a:buNone/>
                  </a:pPr>
                  <a:endParaRPr sz="14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510" name="Google Shape;510;p40"/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22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68575" rIns="68575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Twentieth Century"/>
                    <a:buNone/>
                  </a:pPr>
                  <a:endParaRPr sz="14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511" name="Google Shape;511;p40"/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22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68575" rIns="68575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Twentieth Century"/>
                    <a:buNone/>
                  </a:pPr>
                  <a:endParaRPr sz="14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512" name="Google Shape;512;p40"/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22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68575" rIns="68575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Twentieth Century"/>
                    <a:buNone/>
                  </a:pPr>
                  <a:endParaRPr sz="14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</p:grpSp>
      <p:sp>
        <p:nvSpPr>
          <p:cNvPr id="513" name="Google Shape;513;p40"/>
          <p:cNvSpPr/>
          <p:nvPr/>
        </p:nvSpPr>
        <p:spPr>
          <a:xfrm>
            <a:off x="1156661" y="1133096"/>
            <a:ext cx="5009143" cy="3404062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4" name="Google Shape;514;p40"/>
          <p:cNvSpPr/>
          <p:nvPr/>
        </p:nvSpPr>
        <p:spPr>
          <a:xfrm>
            <a:off x="1335914" y="1271588"/>
            <a:ext cx="2171667" cy="3142469"/>
          </a:xfrm>
          <a:prstGeom prst="rect">
            <a:avLst/>
          </a:prstGeom>
          <a:gradFill>
            <a:gsLst>
              <a:gs pos="0">
                <a:srgbClr val="75AAD2"/>
              </a:gs>
              <a:gs pos="100000">
                <a:srgbClr val="498DBD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74" name="Picture 2" descr="Columnar Random Forests">
            <a:extLst>
              <a:ext uri="{FF2B5EF4-FFF2-40B4-BE49-F238E27FC236}">
                <a16:creationId xmlns:a16="http://schemas.microsoft.com/office/drawing/2014/main" id="{989364F2-8320-C7DB-45A4-C863652E8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238" y="1457629"/>
            <a:ext cx="1384767" cy="1282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acebook Prophet: A Simple Algorithm ...">
            <a:extLst>
              <a:ext uri="{FF2B5EF4-FFF2-40B4-BE49-F238E27FC236}">
                <a16:creationId xmlns:a16="http://schemas.microsoft.com/office/drawing/2014/main" id="{73421E30-D0A8-13DE-A644-E7533875B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56" y="3007645"/>
            <a:ext cx="1355649" cy="1282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514;p40">
            <a:extLst>
              <a:ext uri="{FF2B5EF4-FFF2-40B4-BE49-F238E27FC236}">
                <a16:creationId xmlns:a16="http://schemas.microsoft.com/office/drawing/2014/main" id="{0C462EED-6E71-FECA-E0E0-69EE0A84AB9A}"/>
              </a:ext>
            </a:extLst>
          </p:cNvPr>
          <p:cNvSpPr/>
          <p:nvPr/>
        </p:nvSpPr>
        <p:spPr>
          <a:xfrm>
            <a:off x="3725133" y="1263892"/>
            <a:ext cx="2171667" cy="3142469"/>
          </a:xfrm>
          <a:prstGeom prst="rect">
            <a:avLst/>
          </a:prstGeom>
          <a:gradFill>
            <a:gsLst>
              <a:gs pos="0">
                <a:srgbClr val="75AAD2"/>
              </a:gs>
              <a:gs pos="100000">
                <a:srgbClr val="498DBD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BD612-AC3C-EC28-BF2C-84E14EC0BEF7}"/>
              </a:ext>
            </a:extLst>
          </p:cNvPr>
          <p:cNvSpPr txBox="1"/>
          <p:nvPr/>
        </p:nvSpPr>
        <p:spPr>
          <a:xfrm>
            <a:off x="3746931" y="1271588"/>
            <a:ext cx="2171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b="1" dirty="0"/>
              <a:t>De ce Random Forest?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C3BD8-73AD-7DE0-3856-B150C76A14C1}"/>
              </a:ext>
            </a:extLst>
          </p:cNvPr>
          <p:cNvSpPr txBox="1"/>
          <p:nvPr/>
        </p:nvSpPr>
        <p:spPr>
          <a:xfrm>
            <a:off x="3746931" y="1745761"/>
            <a:ext cx="224865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• </a:t>
            </a:r>
            <a:r>
              <a:rPr lang="pt-BR" sz="1600" dirty="0"/>
              <a:t>Flexibilitate și ușurință de utilizare</a:t>
            </a:r>
          </a:p>
          <a:p>
            <a:r>
              <a:rPr lang="en-US" sz="1600" dirty="0"/>
              <a:t>• </a:t>
            </a:r>
            <a:r>
              <a:rPr lang="ro-MD" sz="1600" dirty="0"/>
              <a:t>Stabil în fața datelor lipsă</a:t>
            </a:r>
            <a:endParaRPr lang="en-US" sz="1600" dirty="0"/>
          </a:p>
          <a:p>
            <a:r>
              <a:rPr lang="en-US" sz="1600" dirty="0"/>
              <a:t>• </a:t>
            </a:r>
            <a:r>
              <a:rPr lang="ro-MD" sz="1600" dirty="0"/>
              <a:t>Gestionarea seturilor de date mari</a:t>
            </a:r>
            <a:endParaRPr lang="en-US" sz="1600" dirty="0"/>
          </a:p>
          <a:p>
            <a:r>
              <a:rPr lang="en-US" sz="1600" dirty="0"/>
              <a:t>• </a:t>
            </a:r>
            <a:r>
              <a:rPr lang="en-US" sz="1600" dirty="0" err="1"/>
              <a:t>Performanțe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bune</a:t>
            </a:r>
            <a:endParaRPr lang="en-US" sz="1600" dirty="0"/>
          </a:p>
          <a:p>
            <a:r>
              <a:rPr lang="en-US" sz="1600" dirty="0"/>
              <a:t>•</a:t>
            </a:r>
            <a:r>
              <a:rPr lang="en-US" sz="1600" dirty="0" err="1"/>
              <a:t>Acurate</a:t>
            </a:r>
            <a:r>
              <a:rPr lang="ro-MD" sz="1600" dirty="0"/>
              <a:t>țe mai înaltă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1"/>
          <p:cNvSpPr/>
          <p:nvPr/>
        </p:nvSpPr>
        <p:spPr>
          <a:xfrm>
            <a:off x="3831876" y="1968592"/>
            <a:ext cx="1379677" cy="1128515"/>
          </a:xfrm>
          <a:prstGeom prst="ellipse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1" name="Google Shape;521;p41"/>
          <p:cNvSpPr/>
          <p:nvPr/>
        </p:nvSpPr>
        <p:spPr>
          <a:xfrm>
            <a:off x="3917410" y="2123344"/>
            <a:ext cx="1156857" cy="896811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Random Forest</a:t>
            </a:r>
            <a:endParaRPr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299;p32">
            <a:extLst>
              <a:ext uri="{FF2B5EF4-FFF2-40B4-BE49-F238E27FC236}">
                <a16:creationId xmlns:a16="http://schemas.microsoft.com/office/drawing/2014/main" id="{0F665B67-0E45-8324-434B-53B2CC99C8C6}"/>
              </a:ext>
            </a:extLst>
          </p:cNvPr>
          <p:cNvSpPr/>
          <p:nvPr/>
        </p:nvSpPr>
        <p:spPr>
          <a:xfrm>
            <a:off x="2107218" y="82561"/>
            <a:ext cx="4929564" cy="56370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>
              <a:buClr>
                <a:schemeClr val="dk1"/>
              </a:buClr>
            </a:pPr>
            <a:endParaRPr lang="en-GB" sz="3600" b="1" dirty="0">
              <a:solidFill>
                <a:schemeClr val="bg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algn="ctr">
              <a:buClr>
                <a:schemeClr val="dk1"/>
              </a:buClr>
            </a:pPr>
            <a:r>
              <a:rPr lang="en-GB" sz="2400" b="1" dirty="0" err="1">
                <a:solidFill>
                  <a:schemeClr val="bg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Evaluarea</a:t>
            </a:r>
            <a:r>
              <a:rPr lang="en-GB" sz="2400" b="1" dirty="0">
                <a:solidFill>
                  <a:schemeClr val="bg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performanței</a:t>
            </a:r>
            <a:r>
              <a:rPr lang="en-GB" sz="2400" b="1" dirty="0">
                <a:solidFill>
                  <a:schemeClr val="bg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modelului</a:t>
            </a:r>
            <a:endParaRPr lang="en-GB" sz="2400" b="1" dirty="0">
              <a:solidFill>
                <a:schemeClr val="bg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36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F53AC-AF66-2BE4-FEE6-5962877B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" y="1995903"/>
            <a:ext cx="3660073" cy="3045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0539C9-F5A0-45B5-A298-7D987A672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6" y="962526"/>
            <a:ext cx="5641837" cy="871844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A909605-D3ED-ED01-97C7-B28EE8CE3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163" y="693303"/>
            <a:ext cx="2653235" cy="21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B5574C7-AFC2-3D74-69A4-D25D84057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05" y="2698281"/>
            <a:ext cx="3136805" cy="236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"/>
          <p:cNvSpPr/>
          <p:nvPr/>
        </p:nvSpPr>
        <p:spPr>
          <a:xfrm>
            <a:off x="4044915" y="2506598"/>
            <a:ext cx="984900" cy="9537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36" name="Google Shape;536;p42"/>
          <p:cNvGrpSpPr/>
          <p:nvPr/>
        </p:nvGrpSpPr>
        <p:grpSpPr>
          <a:xfrm>
            <a:off x="4207001" y="2670090"/>
            <a:ext cx="565970" cy="626401"/>
            <a:chOff x="-45673275" y="3937700"/>
            <a:chExt cx="299325" cy="300900"/>
          </a:xfrm>
        </p:grpSpPr>
        <p:sp>
          <p:nvSpPr>
            <p:cNvPr id="537" name="Google Shape;537;p42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gradFill>
              <a:gsLst>
                <a:gs pos="0">
                  <a:srgbClr val="326D98"/>
                </a:gs>
                <a:gs pos="48000">
                  <a:srgbClr val="67A2CC"/>
                </a:gs>
                <a:gs pos="100000">
                  <a:srgbClr val="A0C5E0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gradFill>
              <a:gsLst>
                <a:gs pos="0">
                  <a:srgbClr val="326D98"/>
                </a:gs>
                <a:gs pos="48000">
                  <a:srgbClr val="67A2CC"/>
                </a:gs>
                <a:gs pos="100000">
                  <a:srgbClr val="A0C5E0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gradFill>
              <a:gsLst>
                <a:gs pos="0">
                  <a:srgbClr val="326D98"/>
                </a:gs>
                <a:gs pos="48000">
                  <a:srgbClr val="67A2CC"/>
                </a:gs>
                <a:gs pos="100000">
                  <a:srgbClr val="A0C5E0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gradFill>
              <a:gsLst>
                <a:gs pos="0">
                  <a:srgbClr val="326D98"/>
                </a:gs>
                <a:gs pos="48000">
                  <a:srgbClr val="67A2CC"/>
                </a:gs>
                <a:gs pos="100000">
                  <a:srgbClr val="A0C5E0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gradFill>
              <a:gsLst>
                <a:gs pos="0">
                  <a:srgbClr val="326D98"/>
                </a:gs>
                <a:gs pos="48000">
                  <a:srgbClr val="67A2CC"/>
                </a:gs>
                <a:gs pos="100000">
                  <a:srgbClr val="A0C5E0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gradFill>
              <a:gsLst>
                <a:gs pos="0">
                  <a:srgbClr val="326D98"/>
                </a:gs>
                <a:gs pos="48000">
                  <a:srgbClr val="67A2CC"/>
                </a:gs>
                <a:gs pos="100000">
                  <a:srgbClr val="A0C5E0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543" name="Google Shape;543;p42"/>
          <p:cNvSpPr/>
          <p:nvPr/>
        </p:nvSpPr>
        <p:spPr>
          <a:xfrm rot="5400000">
            <a:off x="3535858" y="2066609"/>
            <a:ext cx="941939" cy="907352"/>
          </a:xfrm>
          <a:prstGeom prst="corner">
            <a:avLst>
              <a:gd name="adj1" fmla="val 34291"/>
              <a:gd name="adj2" fmla="val 34785"/>
            </a:avLst>
          </a:prstGeom>
          <a:solidFill>
            <a:schemeClr val="accent1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4" name="Google Shape;544;p42"/>
          <p:cNvSpPr/>
          <p:nvPr/>
        </p:nvSpPr>
        <p:spPr>
          <a:xfrm rot="10800000">
            <a:off x="4567771" y="2049314"/>
            <a:ext cx="935483" cy="925890"/>
          </a:xfrm>
          <a:prstGeom prst="corner">
            <a:avLst>
              <a:gd name="adj1" fmla="val 34291"/>
              <a:gd name="adj2" fmla="val 34785"/>
            </a:avLst>
          </a:prstGeom>
          <a:solidFill>
            <a:schemeClr val="accent4"/>
          </a:solidFill>
          <a:ln w="15875" cap="flat" cmpd="sng">
            <a:solidFill>
              <a:srgbClr val="814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5" name="Google Shape;545;p42"/>
          <p:cNvSpPr/>
          <p:nvPr/>
        </p:nvSpPr>
        <p:spPr>
          <a:xfrm rot="-5400000">
            <a:off x="4567771" y="3071608"/>
            <a:ext cx="935483" cy="925890"/>
          </a:xfrm>
          <a:prstGeom prst="corner">
            <a:avLst>
              <a:gd name="adj1" fmla="val 34291"/>
              <a:gd name="adj2" fmla="val 34785"/>
            </a:avLst>
          </a:prstGeom>
          <a:solidFill>
            <a:schemeClr val="accent3"/>
          </a:solidFill>
          <a:ln w="15875" cap="flat" cmpd="sng">
            <a:solidFill>
              <a:srgbClr val="994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6" name="Google Shape;546;p42"/>
          <p:cNvSpPr/>
          <p:nvPr/>
        </p:nvSpPr>
        <p:spPr>
          <a:xfrm>
            <a:off x="3553150" y="3076405"/>
            <a:ext cx="935483" cy="925890"/>
          </a:xfrm>
          <a:prstGeom prst="corner">
            <a:avLst>
              <a:gd name="adj1" fmla="val 34291"/>
              <a:gd name="adj2" fmla="val 34785"/>
            </a:avLst>
          </a:prstGeom>
          <a:solidFill>
            <a:schemeClr val="accent2"/>
          </a:solidFill>
          <a:ln w="15875" cap="flat" cmpd="sng">
            <a:solidFill>
              <a:srgbClr val="B67B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547" name="Google Shape;547;p42"/>
          <p:cNvCxnSpPr/>
          <p:nvPr/>
        </p:nvCxnSpPr>
        <p:spPr>
          <a:xfrm>
            <a:off x="2873845" y="1692687"/>
            <a:ext cx="816725" cy="4925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8" name="Google Shape;548;p42"/>
          <p:cNvCxnSpPr>
            <a:cxnSpLocks/>
          </p:cNvCxnSpPr>
          <p:nvPr/>
        </p:nvCxnSpPr>
        <p:spPr>
          <a:xfrm>
            <a:off x="534981" y="1683337"/>
            <a:ext cx="233886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9" name="Google Shape;549;p42"/>
          <p:cNvCxnSpPr/>
          <p:nvPr/>
        </p:nvCxnSpPr>
        <p:spPr>
          <a:xfrm flipH="1">
            <a:off x="2836438" y="3637865"/>
            <a:ext cx="729442" cy="31172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0" name="Google Shape;550;p42"/>
          <p:cNvCxnSpPr>
            <a:cxnSpLocks/>
          </p:cNvCxnSpPr>
          <p:nvPr/>
        </p:nvCxnSpPr>
        <p:spPr>
          <a:xfrm flipH="1">
            <a:off x="603414" y="3949593"/>
            <a:ext cx="2233024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1" name="Google Shape;551;p42"/>
          <p:cNvCxnSpPr>
            <a:cxnSpLocks/>
          </p:cNvCxnSpPr>
          <p:nvPr/>
        </p:nvCxnSpPr>
        <p:spPr>
          <a:xfrm>
            <a:off x="5498458" y="3694890"/>
            <a:ext cx="530976" cy="31987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2" name="Google Shape;552;p42"/>
          <p:cNvCxnSpPr>
            <a:cxnSpLocks/>
          </p:cNvCxnSpPr>
          <p:nvPr/>
        </p:nvCxnSpPr>
        <p:spPr>
          <a:xfrm>
            <a:off x="6029434" y="4002295"/>
            <a:ext cx="2600693" cy="1247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3" name="Google Shape;553;p42"/>
          <p:cNvCxnSpPr/>
          <p:nvPr/>
        </p:nvCxnSpPr>
        <p:spPr>
          <a:xfrm rot="10800000" flipH="1">
            <a:off x="5498458" y="1740933"/>
            <a:ext cx="604881" cy="40064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4" name="Google Shape;554;p42"/>
          <p:cNvCxnSpPr>
            <a:cxnSpLocks/>
          </p:cNvCxnSpPr>
          <p:nvPr/>
        </p:nvCxnSpPr>
        <p:spPr>
          <a:xfrm>
            <a:off x="6103339" y="1747983"/>
            <a:ext cx="2478662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0E608E-FC74-B7CF-7D53-34BD9FC73372}"/>
              </a:ext>
            </a:extLst>
          </p:cNvPr>
          <p:cNvSpPr txBox="1"/>
          <p:nvPr/>
        </p:nvSpPr>
        <p:spPr>
          <a:xfrm>
            <a:off x="6103339" y="876818"/>
            <a:ext cx="2675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1800" dirty="0"/>
              <a:t>Scăderea numerelor de infecții, modificări genetice</a:t>
            </a:r>
            <a:endParaRPr lang="en-US" sz="18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546B973-7E49-349A-639A-C9808F5B8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[9:48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0DDA0-E23A-5F92-4367-C28C6FE14157}"/>
              </a:ext>
            </a:extLst>
          </p:cNvPr>
          <p:cNvSpPr txBox="1"/>
          <p:nvPr/>
        </p:nvSpPr>
        <p:spPr>
          <a:xfrm>
            <a:off x="482591" y="1015439"/>
            <a:ext cx="3187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Nivelul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apelor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raurilor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cr</a:t>
            </a:r>
            <a:r>
              <a:rPr lang="ro-MD" sz="2000" dirty="0">
                <a:solidFill>
                  <a:schemeClr val="tx1"/>
                </a:solidFill>
              </a:rPr>
              <a:t>ește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54F34-77A9-9438-912B-67C798895752}"/>
              </a:ext>
            </a:extLst>
          </p:cNvPr>
          <p:cNvSpPr txBox="1"/>
          <p:nvPr/>
        </p:nvSpPr>
        <p:spPr>
          <a:xfrm>
            <a:off x="613644" y="2952168"/>
            <a:ext cx="3056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000" dirty="0"/>
              <a:t>O naționalitate bine informătă despre calitatea apei</a:t>
            </a:r>
            <a:endParaRPr lang="en-US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528C4B-E2C3-1EE3-C8D1-04C7D94AA2DA}"/>
              </a:ext>
            </a:extLst>
          </p:cNvPr>
          <p:cNvSpPr/>
          <p:nvPr/>
        </p:nvSpPr>
        <p:spPr>
          <a:xfrm>
            <a:off x="2737415" y="36044"/>
            <a:ext cx="3558700" cy="35769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2000" b="1" dirty="0"/>
              <a:t>Impactul Proiectului</a:t>
            </a:r>
            <a:endParaRPr 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02EE07-8ECD-8957-CF9A-9B6C1E413966}"/>
              </a:ext>
            </a:extLst>
          </p:cNvPr>
          <p:cNvSpPr txBox="1"/>
          <p:nvPr/>
        </p:nvSpPr>
        <p:spPr>
          <a:xfrm>
            <a:off x="6013932" y="3193557"/>
            <a:ext cx="3130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400" dirty="0"/>
              <a:t>Dezvoltarea industriilor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/>
          <p:nvPr/>
        </p:nvSpPr>
        <p:spPr>
          <a:xfrm>
            <a:off x="673332" y="399011"/>
            <a:ext cx="7674600" cy="4345500"/>
          </a:xfrm>
          <a:prstGeom prst="roundRect">
            <a:avLst>
              <a:gd name="adj" fmla="val 16667"/>
            </a:avLst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DADA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978823" y="670214"/>
            <a:ext cx="7138500" cy="3803100"/>
          </a:xfrm>
          <a:prstGeom prst="rect">
            <a:avLst/>
          </a:prstGeom>
          <a:solidFill>
            <a:schemeClr val="dk1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2740083" y="798022"/>
            <a:ext cx="3541200" cy="411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3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COLABORARI</a:t>
            </a:r>
            <a:endParaRPr sz="36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2175857" y="810490"/>
            <a:ext cx="461400" cy="380400"/>
          </a:xfrm>
          <a:prstGeom prst="ellipse">
            <a:avLst/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1644362" y="810490"/>
            <a:ext cx="461400" cy="380400"/>
          </a:xfrm>
          <a:prstGeom prst="ellipse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1097280" y="798022"/>
            <a:ext cx="461400" cy="380400"/>
          </a:xfrm>
          <a:prstGeom prst="ellipse">
            <a:avLst/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6402879" y="826078"/>
            <a:ext cx="461400" cy="380400"/>
          </a:xfrm>
          <a:prstGeom prst="ellipse">
            <a:avLst/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6965546" y="829195"/>
            <a:ext cx="461400" cy="380400"/>
          </a:xfrm>
          <a:prstGeom prst="ellipse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7518861" y="829195"/>
            <a:ext cx="461400" cy="380400"/>
          </a:xfrm>
          <a:prstGeom prst="ellipse">
            <a:avLst/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Picture 2" descr="Apă Canal Chişinău">
            <a:extLst>
              <a:ext uri="{FF2B5EF4-FFF2-40B4-BE49-F238E27FC236}">
                <a16:creationId xmlns:a16="http://schemas.microsoft.com/office/drawing/2014/main" id="{7A27B9C1-1910-B1C3-A227-E7190A627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879" y="2083182"/>
            <a:ext cx="1614815" cy="15792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5A8156-012B-AD72-77AD-06280E9AA60E}"/>
              </a:ext>
            </a:extLst>
          </p:cNvPr>
          <p:cNvSpPr/>
          <p:nvPr/>
        </p:nvSpPr>
        <p:spPr>
          <a:xfrm>
            <a:off x="1150314" y="1601919"/>
            <a:ext cx="5204439" cy="25652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Acces</a:t>
            </a:r>
            <a:r>
              <a:rPr lang="en-US" sz="1800" dirty="0">
                <a:solidFill>
                  <a:schemeClr val="bg1"/>
                </a:solidFill>
              </a:rPr>
              <a:t> la date </a:t>
            </a:r>
            <a:r>
              <a:rPr lang="en-US" sz="1800" dirty="0" err="1">
                <a:solidFill>
                  <a:schemeClr val="bg1"/>
                </a:solidFill>
              </a:rPr>
              <a:t>și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informații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despre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calitatea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apei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și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infrastructura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apă</a:t>
            </a:r>
            <a:r>
              <a:rPr lang="en-US" sz="1800" dirty="0">
                <a:solidFill>
                  <a:schemeClr val="bg1"/>
                </a:solidFill>
              </a:rPr>
              <a:t> din </a:t>
            </a:r>
            <a:r>
              <a:rPr lang="en-US" sz="1800" dirty="0" err="1">
                <a:solidFill>
                  <a:schemeClr val="bg1"/>
                </a:solidFill>
              </a:rPr>
              <a:t>Chișinău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Colaborare în monitorizarea și îmbunătățirea calității apei</a:t>
            </a:r>
          </a:p>
          <a:p>
            <a:pPr marL="215900" indent="-215900"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Dezvoltare a programelor de conștientizare și educație publică.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83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/>
          <p:nvPr/>
        </p:nvSpPr>
        <p:spPr>
          <a:xfrm>
            <a:off x="673332" y="399011"/>
            <a:ext cx="7674600" cy="4345500"/>
          </a:xfrm>
          <a:prstGeom prst="roundRect">
            <a:avLst>
              <a:gd name="adj" fmla="val 16667"/>
            </a:avLst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DADA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978823" y="670214"/>
            <a:ext cx="7138500" cy="3803100"/>
          </a:xfrm>
          <a:prstGeom prst="rect">
            <a:avLst/>
          </a:prstGeom>
          <a:solidFill>
            <a:schemeClr val="dk1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2740083" y="798022"/>
            <a:ext cx="3541200" cy="411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3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COLABORARI</a:t>
            </a:r>
            <a:endParaRPr sz="36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2175857" y="810490"/>
            <a:ext cx="461400" cy="380400"/>
          </a:xfrm>
          <a:prstGeom prst="ellipse">
            <a:avLst/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1644362" y="810490"/>
            <a:ext cx="461400" cy="380400"/>
          </a:xfrm>
          <a:prstGeom prst="ellipse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1097280" y="798022"/>
            <a:ext cx="461400" cy="380400"/>
          </a:xfrm>
          <a:prstGeom prst="ellipse">
            <a:avLst/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6402879" y="826078"/>
            <a:ext cx="461400" cy="380400"/>
          </a:xfrm>
          <a:prstGeom prst="ellipse">
            <a:avLst/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6965546" y="829195"/>
            <a:ext cx="461400" cy="380400"/>
          </a:xfrm>
          <a:prstGeom prst="ellipse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7518861" y="829195"/>
            <a:ext cx="461400" cy="380400"/>
          </a:xfrm>
          <a:prstGeom prst="ellipse">
            <a:avLst/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" name="Picture 4" descr="Primăria Municipiului Chișinău">
            <a:extLst>
              <a:ext uri="{FF2B5EF4-FFF2-40B4-BE49-F238E27FC236}">
                <a16:creationId xmlns:a16="http://schemas.microsoft.com/office/drawing/2014/main" id="{EF1DECF4-25D6-C2F8-BF48-E0F21EEA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83" y="2130603"/>
            <a:ext cx="1575235" cy="1562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46C0D4-22BB-3AC8-7914-9C3FA1E7D4AA}"/>
              </a:ext>
            </a:extLst>
          </p:cNvPr>
          <p:cNvSpPr/>
          <p:nvPr/>
        </p:nvSpPr>
        <p:spPr>
          <a:xfrm>
            <a:off x="1223783" y="1616224"/>
            <a:ext cx="5179096" cy="25910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ro-MD" sz="1800" dirty="0">
                <a:solidFill>
                  <a:schemeClr val="bg1"/>
                </a:solidFill>
              </a:rPr>
              <a:t>•</a:t>
            </a:r>
            <a:r>
              <a:rPr lang="ro-MD" sz="1600" dirty="0">
                <a:solidFill>
                  <a:schemeClr val="bg1"/>
                </a:solidFill>
              </a:rPr>
              <a:t> </a:t>
            </a:r>
            <a:r>
              <a:rPr lang="ro-MD" sz="1400" dirty="0">
                <a:solidFill>
                  <a:schemeClr val="bg1"/>
                </a:solidFill>
              </a:rPr>
              <a:t> </a:t>
            </a:r>
            <a:r>
              <a:rPr lang="it-IT" sz="1800" dirty="0">
                <a:solidFill>
                  <a:schemeClr val="bg1"/>
                </a:solidFill>
              </a:rPr>
              <a:t>Sprijin în implementarea proiectului nostru de determinare </a:t>
            </a:r>
            <a:r>
              <a:rPr lang="ro-MD" sz="1800" dirty="0">
                <a:solidFill>
                  <a:schemeClr val="bg1"/>
                </a:solidFill>
              </a:rPr>
              <a:t>   </a:t>
            </a:r>
            <a:r>
              <a:rPr lang="it-IT" sz="1800" dirty="0">
                <a:solidFill>
                  <a:schemeClr val="bg1"/>
                </a:solidFill>
              </a:rPr>
              <a:t>a calității apei</a:t>
            </a: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Colaborare în colectarea datelor și monitorizarea calității apei</a:t>
            </a: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Promovarea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practicilor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durabile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gestionare</a:t>
            </a:r>
            <a:r>
              <a:rPr lang="en-US" sz="1800" dirty="0">
                <a:solidFill>
                  <a:schemeClr val="bg1"/>
                </a:solidFill>
              </a:rPr>
              <a:t> a </a:t>
            </a:r>
            <a:r>
              <a:rPr lang="en-US" sz="1800" dirty="0" err="1">
                <a:solidFill>
                  <a:schemeClr val="bg1"/>
                </a:solidFill>
              </a:rPr>
              <a:t>resurselor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apă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r>
              <a:rPr lang="ro-MD" sz="1800" dirty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49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/>
          <p:nvPr/>
        </p:nvSpPr>
        <p:spPr>
          <a:xfrm>
            <a:off x="673332" y="399011"/>
            <a:ext cx="7674600" cy="4345500"/>
          </a:xfrm>
          <a:prstGeom prst="roundRect">
            <a:avLst>
              <a:gd name="adj" fmla="val 16667"/>
            </a:avLst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DADA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978823" y="670214"/>
            <a:ext cx="7138500" cy="3803100"/>
          </a:xfrm>
          <a:prstGeom prst="rect">
            <a:avLst/>
          </a:prstGeom>
          <a:solidFill>
            <a:schemeClr val="dk1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2740083" y="798022"/>
            <a:ext cx="3541200" cy="411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3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COLABORARI</a:t>
            </a:r>
            <a:endParaRPr sz="36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2175857" y="810490"/>
            <a:ext cx="461400" cy="380400"/>
          </a:xfrm>
          <a:prstGeom prst="ellipse">
            <a:avLst/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1644362" y="810490"/>
            <a:ext cx="461400" cy="380400"/>
          </a:xfrm>
          <a:prstGeom prst="ellipse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1097280" y="798022"/>
            <a:ext cx="461400" cy="380400"/>
          </a:xfrm>
          <a:prstGeom prst="ellipse">
            <a:avLst/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6402879" y="826078"/>
            <a:ext cx="461400" cy="380400"/>
          </a:xfrm>
          <a:prstGeom prst="ellipse">
            <a:avLst/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6965546" y="829195"/>
            <a:ext cx="461400" cy="380400"/>
          </a:xfrm>
          <a:prstGeom prst="ellipse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7518861" y="829195"/>
            <a:ext cx="461400" cy="380400"/>
          </a:xfrm>
          <a:prstGeom prst="ellipse">
            <a:avLst/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Picture 6" descr="Apa Serv Valea Jiului Petroşani">
            <a:extLst>
              <a:ext uri="{FF2B5EF4-FFF2-40B4-BE49-F238E27FC236}">
                <a16:creationId xmlns:a16="http://schemas.microsoft.com/office/drawing/2014/main" id="{D88DEC12-682D-7F0B-5823-A07AE2FB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17" y="2076398"/>
            <a:ext cx="1577382" cy="15773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FC3A2A-3A76-A954-628A-B73025B7AE1C}"/>
              </a:ext>
            </a:extLst>
          </p:cNvPr>
          <p:cNvSpPr/>
          <p:nvPr/>
        </p:nvSpPr>
        <p:spPr>
          <a:xfrm>
            <a:off x="1211101" y="1715168"/>
            <a:ext cx="5004068" cy="24544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5900" lvl="0" indent="-215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ro-MD" sz="1800" dirty="0">
                <a:solidFill>
                  <a:schemeClr val="bg1"/>
                </a:solidFill>
              </a:rPr>
              <a:t>Expertiză și resurse în gestionarea apei în alte orașe și regiuni. </a:t>
            </a:r>
            <a:endParaRPr lang="en-GB" sz="1800" dirty="0">
              <a:solidFill>
                <a:schemeClr val="bg1"/>
              </a:solidFill>
            </a:endParaRPr>
          </a:p>
          <a:p>
            <a:pPr marL="215900" lvl="0" indent="-215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Colaborare în cercetare și dezvoltare în domeniul gestionării apei.</a:t>
            </a:r>
          </a:p>
          <a:p>
            <a:pPr marL="215900" lvl="0" indent="-215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Programe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conștientizare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și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educație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publică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în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comunități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709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/>
          <p:nvPr/>
        </p:nvSpPr>
        <p:spPr>
          <a:xfrm>
            <a:off x="673332" y="399011"/>
            <a:ext cx="7674600" cy="4345500"/>
          </a:xfrm>
          <a:prstGeom prst="roundRect">
            <a:avLst>
              <a:gd name="adj" fmla="val 16667"/>
            </a:avLst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DADA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978823" y="670214"/>
            <a:ext cx="7138500" cy="3803100"/>
          </a:xfrm>
          <a:prstGeom prst="rect">
            <a:avLst/>
          </a:prstGeom>
          <a:solidFill>
            <a:schemeClr val="dk1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2740083" y="798022"/>
            <a:ext cx="3541200" cy="411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3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PROBLEMA</a:t>
            </a:r>
            <a:endParaRPr sz="36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1263677" y="1306230"/>
            <a:ext cx="6901500" cy="2924100"/>
          </a:xfrm>
          <a:prstGeom prst="rect">
            <a:avLst/>
          </a:prstGeom>
          <a:solidFill>
            <a:srgbClr val="7BBAEA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ultimii 10 ani, calitatea apei in Republica Moldova a scazut drastic.  </a:t>
            </a: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sym typeface="Twentieth Century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" sz="2400" dirty="0">
                <a:solidFill>
                  <a:schemeClr val="lt1"/>
                </a:solidFill>
                <a:latin typeface="Twentieth Century"/>
                <a:sym typeface="Twentieth Century"/>
              </a:rPr>
              <a:t> </a:t>
            </a: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2175857" y="810490"/>
            <a:ext cx="461400" cy="380400"/>
          </a:xfrm>
          <a:prstGeom prst="ellipse">
            <a:avLst/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1644362" y="810490"/>
            <a:ext cx="461400" cy="380400"/>
          </a:xfrm>
          <a:prstGeom prst="ellipse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1097280" y="798022"/>
            <a:ext cx="461400" cy="380400"/>
          </a:xfrm>
          <a:prstGeom prst="ellipse">
            <a:avLst/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6402879" y="826078"/>
            <a:ext cx="461400" cy="380400"/>
          </a:xfrm>
          <a:prstGeom prst="ellipse">
            <a:avLst/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6965546" y="829195"/>
            <a:ext cx="461400" cy="380400"/>
          </a:xfrm>
          <a:prstGeom prst="ellipse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7518861" y="829195"/>
            <a:ext cx="461400" cy="380400"/>
          </a:xfrm>
          <a:prstGeom prst="ellipse">
            <a:avLst/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30" name="Picture 6" descr="Sînt probleme cu apa în Republica Moldova?">
            <a:extLst>
              <a:ext uri="{FF2B5EF4-FFF2-40B4-BE49-F238E27FC236}">
                <a16:creationId xmlns:a16="http://schemas.microsoft.com/office/drawing/2014/main" id="{35E78602-6587-7A6A-636B-7334CE9C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68" y="2571750"/>
            <a:ext cx="2685030" cy="1513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AD0158E-FF37-684C-D2B6-2BE461A3C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571750"/>
            <a:ext cx="2685030" cy="1513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9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/>
          <p:nvPr/>
        </p:nvSpPr>
        <p:spPr>
          <a:xfrm>
            <a:off x="673332" y="399011"/>
            <a:ext cx="7674600" cy="4345500"/>
          </a:xfrm>
          <a:prstGeom prst="roundRect">
            <a:avLst>
              <a:gd name="adj" fmla="val 16667"/>
            </a:avLst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DADA</a:t>
            </a:r>
            <a:endParaRPr lang="en-GB"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1097280" y="1361051"/>
            <a:ext cx="6901500" cy="2924100"/>
          </a:xfrm>
          <a:prstGeom prst="rect">
            <a:avLst/>
          </a:prstGeom>
          <a:solidFill>
            <a:srgbClr val="7BBAEA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 </a:t>
            </a: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57ECDB-22A5-73BA-60DC-66B126739E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8"/>
          <a:stretch/>
        </p:blipFill>
        <p:spPr>
          <a:xfrm>
            <a:off x="1097280" y="1293549"/>
            <a:ext cx="6949440" cy="3331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408122-A2F4-68E9-2198-3CBAF3D8CA18}"/>
              </a:ext>
            </a:extLst>
          </p:cNvPr>
          <p:cNvSpPr txBox="1"/>
          <p:nvPr/>
        </p:nvSpPr>
        <p:spPr>
          <a:xfrm>
            <a:off x="1530560" y="518725"/>
            <a:ext cx="5412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entieth Century"/>
              </a:rPr>
              <a:t>Conform </a:t>
            </a:r>
            <a:r>
              <a:rPr lang="en-US" sz="2000" dirty="0" err="1">
                <a:solidFill>
                  <a:schemeClr val="bg1"/>
                </a:solidFill>
                <a:latin typeface="Twentieth Century"/>
              </a:rPr>
              <a:t>Agentiei</a:t>
            </a:r>
            <a:r>
              <a:rPr lang="en-US" sz="2000" dirty="0">
                <a:solidFill>
                  <a:schemeClr val="bg1"/>
                </a:solidFill>
                <a:latin typeface="Twentieth Century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Twentieth Century"/>
              </a:rPr>
              <a:t>Mediu</a:t>
            </a:r>
            <a:r>
              <a:rPr lang="en-US" sz="2000" dirty="0">
                <a:solidFill>
                  <a:schemeClr val="bg1"/>
                </a:solidFill>
                <a:latin typeface="Twentieth Century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wentieth Century"/>
              </a:rPr>
              <a:t>abaterile</a:t>
            </a:r>
            <a:r>
              <a:rPr lang="en-US" sz="2000" dirty="0">
                <a:solidFill>
                  <a:schemeClr val="bg1"/>
                </a:solidFill>
                <a:latin typeface="Twentieth Century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wentieth Century"/>
              </a:rPr>
              <a:t>calitatii</a:t>
            </a:r>
            <a:r>
              <a:rPr lang="en-US" sz="2000" dirty="0">
                <a:solidFill>
                  <a:schemeClr val="bg1"/>
                </a:solidFill>
                <a:latin typeface="Twentieth Century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wentieth Century"/>
              </a:rPr>
              <a:t>apei</a:t>
            </a:r>
            <a:r>
              <a:rPr lang="en-US" sz="2000" dirty="0">
                <a:solidFill>
                  <a:schemeClr val="bg1"/>
                </a:solidFill>
                <a:latin typeface="Twentieth Century"/>
              </a:rPr>
              <a:t> de la normative s-au </a:t>
            </a:r>
            <a:r>
              <a:rPr lang="en-US" sz="2000" dirty="0" err="1">
                <a:solidFill>
                  <a:schemeClr val="bg1"/>
                </a:solidFill>
                <a:latin typeface="Twentieth Century"/>
              </a:rPr>
              <a:t>estimat</a:t>
            </a:r>
            <a:r>
              <a:rPr lang="en-US" sz="2000" dirty="0">
                <a:solidFill>
                  <a:schemeClr val="bg1"/>
                </a:solidFill>
                <a:latin typeface="Twentieth Century"/>
              </a:rPr>
              <a:t> in </a:t>
            </a:r>
            <a:r>
              <a:rPr lang="en-US" sz="2000" dirty="0" err="1">
                <a:solidFill>
                  <a:schemeClr val="bg1"/>
                </a:solidFill>
                <a:latin typeface="Twentieth Century"/>
              </a:rPr>
              <a:t>jur</a:t>
            </a:r>
            <a:r>
              <a:rPr lang="en-US" sz="2000" dirty="0">
                <a:solidFill>
                  <a:schemeClr val="bg1"/>
                </a:solidFill>
                <a:latin typeface="Twentieth Century"/>
              </a:rPr>
              <a:t> la 40,1 %.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AE3A3-9D10-982C-3F95-984413C76EB4}"/>
              </a:ext>
            </a:extLst>
          </p:cNvPr>
          <p:cNvSpPr txBox="1"/>
          <p:nvPr/>
        </p:nvSpPr>
        <p:spPr>
          <a:xfrm>
            <a:off x="1976608" y="4722467"/>
            <a:ext cx="5325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https://www.am.gov.md/ro/content/c9-%E2%80%93-calitatea-apei-potabile-%C3%AEn-republica-moldova-2009-2018</a:t>
            </a:r>
          </a:p>
        </p:txBody>
      </p:sp>
    </p:spTree>
    <p:extLst>
      <p:ext uri="{BB962C8B-B14F-4D97-AF65-F5344CB8AC3E}">
        <p14:creationId xmlns:p14="http://schemas.microsoft.com/office/powerpoint/2010/main" val="225238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/>
          <p:nvPr/>
        </p:nvSpPr>
        <p:spPr>
          <a:xfrm>
            <a:off x="673332" y="399011"/>
            <a:ext cx="7674600" cy="4345500"/>
          </a:xfrm>
          <a:prstGeom prst="roundRect">
            <a:avLst>
              <a:gd name="adj" fmla="val 16667"/>
            </a:avLst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DADA</a:t>
            </a:r>
            <a:endParaRPr lang="en-GB"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1097280" y="1361051"/>
            <a:ext cx="6901500" cy="2924100"/>
          </a:xfrm>
          <a:prstGeom prst="rect">
            <a:avLst/>
          </a:prstGeom>
          <a:solidFill>
            <a:srgbClr val="7BBAEA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 </a:t>
            </a: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" sz="2400" dirty="0">
              <a:solidFill>
                <a:schemeClr val="lt1"/>
              </a:solidFill>
              <a:latin typeface="Twentieth Century"/>
              <a:sym typeface="Twentieth Century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08122-A2F4-68E9-2198-3CBAF3D8CA18}"/>
              </a:ext>
            </a:extLst>
          </p:cNvPr>
          <p:cNvSpPr txBox="1"/>
          <p:nvPr/>
        </p:nvSpPr>
        <p:spPr>
          <a:xfrm>
            <a:off x="1582598" y="398989"/>
            <a:ext cx="5412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Twentieth Century"/>
              </a:rPr>
              <a:t>38%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AE3A3-9D10-982C-3F95-984413C76EB4}"/>
              </a:ext>
            </a:extLst>
          </p:cNvPr>
          <p:cNvSpPr txBox="1"/>
          <p:nvPr/>
        </p:nvSpPr>
        <p:spPr>
          <a:xfrm>
            <a:off x="1976608" y="4722467"/>
            <a:ext cx="5325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https://www.am.gov.md/ro/content/c9-%E2%80%93-calitatea-apei-potabile-%C3%AEn-republica-moldova-2009-2018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6A00F6-DEE8-1525-32E3-B5D52086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37" y="1361051"/>
            <a:ext cx="7158986" cy="31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/>
          <p:nvPr/>
        </p:nvSpPr>
        <p:spPr>
          <a:xfrm>
            <a:off x="673332" y="399011"/>
            <a:ext cx="7674600" cy="4345500"/>
          </a:xfrm>
          <a:prstGeom prst="roundRect">
            <a:avLst>
              <a:gd name="adj" fmla="val 16667"/>
            </a:avLst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DADA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978823" y="670214"/>
            <a:ext cx="7138500" cy="3803100"/>
          </a:xfrm>
          <a:prstGeom prst="rect">
            <a:avLst/>
          </a:prstGeom>
          <a:solidFill>
            <a:schemeClr val="dk1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2740083" y="798022"/>
            <a:ext cx="3541200" cy="411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3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PROBLEMA</a:t>
            </a:r>
            <a:endParaRPr sz="36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1097280" y="1361051"/>
            <a:ext cx="6901500" cy="2924100"/>
          </a:xfrm>
          <a:prstGeom prst="rect">
            <a:avLst/>
          </a:prstGeom>
          <a:solidFill>
            <a:srgbClr val="7BBAEA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Riscul ridicat de</a:t>
            </a:r>
            <a:r>
              <a:rPr lang="en" sz="18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</a:t>
            </a:r>
            <a:r>
              <a:rPr lang="en" sz="23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îmbolnăvire;</a:t>
            </a:r>
            <a:endParaRPr sz="1600" dirty="0">
              <a:solidFill>
                <a:schemeClr val="dk1"/>
              </a:solidFill>
            </a:endParaRPr>
          </a:p>
          <a:p>
            <a:pPr marL="215900" lvl="0" indent="-247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r>
              <a:rPr lang="en" sz="23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Dezinformarea populatiei;</a:t>
            </a:r>
            <a:endParaRPr sz="1600" dirty="0">
              <a:solidFill>
                <a:schemeClr val="dk1"/>
              </a:solidFill>
            </a:endParaRPr>
          </a:p>
          <a:p>
            <a:pPr marL="215900" lvl="0" indent="-247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r>
              <a:rPr lang="en" sz="23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Date insuficiente despre calitatea apei;</a:t>
            </a:r>
          </a:p>
          <a:p>
            <a:pPr marL="215900" lvl="0" indent="-247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r>
              <a:rPr lang="en-GB" sz="2300" dirty="0">
                <a:solidFill>
                  <a:schemeClr val="lt1"/>
                </a:solidFill>
                <a:latin typeface="Twentieth Century"/>
                <a:sym typeface="Twentieth Century"/>
              </a:rPr>
              <a:t>S</a:t>
            </a:r>
            <a:r>
              <a:rPr lang="en" sz="2300" dirty="0">
                <a:solidFill>
                  <a:schemeClr val="lt1"/>
                </a:solidFill>
                <a:latin typeface="Twentieth Century"/>
                <a:sym typeface="Twentieth Century"/>
              </a:rPr>
              <a:t>caderea volumului de apa in RM;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2175857" y="810490"/>
            <a:ext cx="461400" cy="380400"/>
          </a:xfrm>
          <a:prstGeom prst="ellipse">
            <a:avLst/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1644362" y="810490"/>
            <a:ext cx="461400" cy="380400"/>
          </a:xfrm>
          <a:prstGeom prst="ellipse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1097280" y="798022"/>
            <a:ext cx="461400" cy="380400"/>
          </a:xfrm>
          <a:prstGeom prst="ellipse">
            <a:avLst/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6402879" y="826078"/>
            <a:ext cx="461400" cy="380400"/>
          </a:xfrm>
          <a:prstGeom prst="ellipse">
            <a:avLst/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6965546" y="829195"/>
            <a:ext cx="461400" cy="380400"/>
          </a:xfrm>
          <a:prstGeom prst="ellipse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7518861" y="829195"/>
            <a:ext cx="461400" cy="380400"/>
          </a:xfrm>
          <a:prstGeom prst="ellipse">
            <a:avLst/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" name="Picture 2" descr="A red and white glass with a black background&#10;&#10;Description automatically generated">
            <a:extLst>
              <a:ext uri="{FF2B5EF4-FFF2-40B4-BE49-F238E27FC236}">
                <a16:creationId xmlns:a16="http://schemas.microsoft.com/office/drawing/2014/main" id="{99CC7EC1-0F1F-B514-CE72-1A8129814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579" y="1587034"/>
            <a:ext cx="1010270" cy="24721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/>
          <p:nvPr/>
        </p:nvSpPr>
        <p:spPr>
          <a:xfrm>
            <a:off x="673332" y="399011"/>
            <a:ext cx="7674600" cy="4345500"/>
          </a:xfrm>
          <a:prstGeom prst="roundRect">
            <a:avLst>
              <a:gd name="adj" fmla="val 16667"/>
            </a:avLst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DADA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978823" y="670214"/>
            <a:ext cx="7138500" cy="3803100"/>
          </a:xfrm>
          <a:prstGeom prst="rect">
            <a:avLst/>
          </a:prstGeom>
          <a:solidFill>
            <a:schemeClr val="dk1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3" name="Google Shape;313;p33"/>
          <p:cNvSpPr/>
          <p:nvPr/>
        </p:nvSpPr>
        <p:spPr>
          <a:xfrm>
            <a:off x="2740083" y="798022"/>
            <a:ext cx="3541200" cy="411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Grupul de interes</a:t>
            </a:r>
            <a:endParaRPr sz="3600" b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1097280" y="1340426"/>
            <a:ext cx="6901500" cy="2924100"/>
          </a:xfrm>
          <a:prstGeom prst="rect">
            <a:avLst/>
          </a:prstGeom>
          <a:solidFill>
            <a:srgbClr val="7BBAEA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700" dirty="0">
                <a:solidFill>
                  <a:schemeClr val="dk1"/>
                </a:solidFill>
              </a:rPr>
              <a:t>  </a:t>
            </a: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2175857" y="810490"/>
            <a:ext cx="461400" cy="380400"/>
          </a:xfrm>
          <a:prstGeom prst="ellipse">
            <a:avLst/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6" name="Google Shape;316;p33"/>
          <p:cNvSpPr/>
          <p:nvPr/>
        </p:nvSpPr>
        <p:spPr>
          <a:xfrm>
            <a:off x="1644362" y="810490"/>
            <a:ext cx="461400" cy="380400"/>
          </a:xfrm>
          <a:prstGeom prst="ellipse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7" name="Google Shape;317;p33"/>
          <p:cNvSpPr/>
          <p:nvPr/>
        </p:nvSpPr>
        <p:spPr>
          <a:xfrm>
            <a:off x="1097280" y="798022"/>
            <a:ext cx="461400" cy="380400"/>
          </a:xfrm>
          <a:prstGeom prst="ellipse">
            <a:avLst/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8" name="Google Shape;318;p33"/>
          <p:cNvSpPr/>
          <p:nvPr/>
        </p:nvSpPr>
        <p:spPr>
          <a:xfrm>
            <a:off x="6402879" y="826078"/>
            <a:ext cx="461400" cy="380400"/>
          </a:xfrm>
          <a:prstGeom prst="ellipse">
            <a:avLst/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9" name="Google Shape;319;p33"/>
          <p:cNvSpPr/>
          <p:nvPr/>
        </p:nvSpPr>
        <p:spPr>
          <a:xfrm>
            <a:off x="6965546" y="829195"/>
            <a:ext cx="461400" cy="380400"/>
          </a:xfrm>
          <a:prstGeom prst="ellipse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7518861" y="829195"/>
            <a:ext cx="461400" cy="380400"/>
          </a:xfrm>
          <a:prstGeom prst="ellipse">
            <a:avLst/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25" name="Google Shape;3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875" y="2387964"/>
            <a:ext cx="2969415" cy="17166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D694B8-7D62-E5CC-1546-4722D4625CAB}"/>
              </a:ext>
            </a:extLst>
          </p:cNvPr>
          <p:cNvSpPr txBox="1"/>
          <p:nvPr/>
        </p:nvSpPr>
        <p:spPr>
          <a:xfrm>
            <a:off x="1440352" y="1477681"/>
            <a:ext cx="6263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3200" b="1" dirty="0">
                <a:solidFill>
                  <a:schemeClr val="bg1"/>
                </a:solidFill>
              </a:rPr>
              <a:t>Cetățenii Republicii Moldova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TVR MOLDOVA">
            <a:extLst>
              <a:ext uri="{FF2B5EF4-FFF2-40B4-BE49-F238E27FC236}">
                <a16:creationId xmlns:a16="http://schemas.microsoft.com/office/drawing/2014/main" id="{E5EBD064-11CF-4F6D-1A68-59B7BDBF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781" y="2387965"/>
            <a:ext cx="2897406" cy="17166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/>
          <p:nvPr/>
        </p:nvSpPr>
        <p:spPr>
          <a:xfrm>
            <a:off x="1549644" y="758336"/>
            <a:ext cx="5915025" cy="3178420"/>
          </a:xfrm>
          <a:prstGeom prst="rect">
            <a:avLst/>
          </a:prstGeom>
          <a:solidFill>
            <a:schemeClr val="accent6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1763957" y="1028700"/>
            <a:ext cx="5519372" cy="2518996"/>
          </a:xfrm>
          <a:prstGeom prst="rect">
            <a:avLst/>
          </a:prstGeom>
          <a:solidFill>
            <a:schemeClr val="accent5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0" name="Google Shape;350;p35"/>
          <p:cNvSpPr/>
          <p:nvPr/>
        </p:nvSpPr>
        <p:spPr>
          <a:xfrm>
            <a:off x="1549644" y="771525"/>
            <a:ext cx="5915025" cy="24398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1599101" y="788011"/>
            <a:ext cx="214313" cy="197827"/>
          </a:xfrm>
          <a:prstGeom prst="ellipse">
            <a:avLst/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2" name="Google Shape;352;p35"/>
          <p:cNvSpPr/>
          <p:nvPr/>
        </p:nvSpPr>
        <p:spPr>
          <a:xfrm>
            <a:off x="1862870" y="790483"/>
            <a:ext cx="220906" cy="195355"/>
          </a:xfrm>
          <a:prstGeom prst="ellipse">
            <a:avLst/>
          </a:prstGeom>
          <a:solidFill>
            <a:srgbClr val="FFFF00"/>
          </a:solidFill>
          <a:ln w="158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3" name="Google Shape;353;p35"/>
          <p:cNvSpPr/>
          <p:nvPr/>
        </p:nvSpPr>
        <p:spPr>
          <a:xfrm>
            <a:off x="2133233" y="779767"/>
            <a:ext cx="227501" cy="214313"/>
          </a:xfrm>
          <a:prstGeom prst="ellipse">
            <a:avLst/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4" name="Google Shape;354;p35"/>
          <p:cNvSpPr/>
          <p:nvPr/>
        </p:nvSpPr>
        <p:spPr>
          <a:xfrm>
            <a:off x="7543800" y="788011"/>
            <a:ext cx="164856" cy="1025403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5" name="Google Shape;355;p35"/>
          <p:cNvSpPr/>
          <p:nvPr/>
        </p:nvSpPr>
        <p:spPr>
          <a:xfrm>
            <a:off x="7550395" y="1928813"/>
            <a:ext cx="164856" cy="1025403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7543800" y="3056711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7" name="Google Shape;357;p35"/>
          <p:cNvSpPr/>
          <p:nvPr/>
        </p:nvSpPr>
        <p:spPr>
          <a:xfrm>
            <a:off x="7800977" y="1203732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8" name="Google Shape;358;p35"/>
          <p:cNvSpPr/>
          <p:nvPr/>
        </p:nvSpPr>
        <p:spPr>
          <a:xfrm>
            <a:off x="7800977" y="2347546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9" name="Google Shape;359;p35"/>
          <p:cNvSpPr/>
          <p:nvPr/>
        </p:nvSpPr>
        <p:spPr>
          <a:xfrm>
            <a:off x="8044964" y="1795564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0" name="Google Shape;360;p35"/>
          <p:cNvSpPr/>
          <p:nvPr/>
        </p:nvSpPr>
        <p:spPr>
          <a:xfrm>
            <a:off x="8302140" y="1015511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1" name="Google Shape;361;p35"/>
          <p:cNvSpPr/>
          <p:nvPr/>
        </p:nvSpPr>
        <p:spPr>
          <a:xfrm>
            <a:off x="8302140" y="2644286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2" name="Google Shape;362;p35"/>
          <p:cNvSpPr/>
          <p:nvPr/>
        </p:nvSpPr>
        <p:spPr>
          <a:xfrm>
            <a:off x="8559317" y="1813414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3" name="Google Shape;363;p35"/>
          <p:cNvSpPr/>
          <p:nvPr/>
        </p:nvSpPr>
        <p:spPr>
          <a:xfrm>
            <a:off x="8803304" y="1330385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8803304" y="2522293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5" name="Google Shape;365;p35"/>
          <p:cNvSpPr/>
          <p:nvPr/>
        </p:nvSpPr>
        <p:spPr>
          <a:xfrm>
            <a:off x="9047291" y="886924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6" name="Google Shape;366;p35"/>
          <p:cNvSpPr/>
          <p:nvPr/>
        </p:nvSpPr>
        <p:spPr>
          <a:xfrm>
            <a:off x="9047300" y="2009591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7" name="Google Shape;367;p35"/>
          <p:cNvSpPr/>
          <p:nvPr/>
        </p:nvSpPr>
        <p:spPr>
          <a:xfrm>
            <a:off x="9047291" y="3156988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8" name="Google Shape;368;p35"/>
          <p:cNvSpPr/>
          <p:nvPr/>
        </p:nvSpPr>
        <p:spPr>
          <a:xfrm>
            <a:off x="1285880" y="380816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9" name="Google Shape;369;p35"/>
          <p:cNvSpPr/>
          <p:nvPr/>
        </p:nvSpPr>
        <p:spPr>
          <a:xfrm>
            <a:off x="1285875" y="1528213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1285875" y="2644286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1" name="Google Shape;371;p35"/>
          <p:cNvSpPr/>
          <p:nvPr/>
        </p:nvSpPr>
        <p:spPr>
          <a:xfrm>
            <a:off x="1285875" y="3785088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1022106" y="3297115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1022106" y="2131585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1028699" y="984188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738550" y="1333681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6" name="Google Shape;376;p35"/>
          <p:cNvSpPr/>
          <p:nvPr/>
        </p:nvSpPr>
        <p:spPr>
          <a:xfrm>
            <a:off x="745145" y="2468176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7" name="Google Shape;377;p35"/>
          <p:cNvSpPr/>
          <p:nvPr/>
        </p:nvSpPr>
        <p:spPr>
          <a:xfrm>
            <a:off x="454993" y="1928813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8" name="Google Shape;378;p35"/>
          <p:cNvSpPr/>
          <p:nvPr/>
        </p:nvSpPr>
        <p:spPr>
          <a:xfrm>
            <a:off x="1557883" y="-507756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9" name="Google Shape;379;p35"/>
          <p:cNvSpPr/>
          <p:nvPr/>
        </p:nvSpPr>
        <p:spPr>
          <a:xfrm>
            <a:off x="1541401" y="4182391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1808468" y="4551668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1" name="Google Shape;381;p35"/>
          <p:cNvSpPr/>
          <p:nvPr/>
        </p:nvSpPr>
        <p:spPr>
          <a:xfrm>
            <a:off x="1813414" y="-344548"/>
            <a:ext cx="164856" cy="10254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82" name="Google Shape;3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006" y="0"/>
            <a:ext cx="9605562" cy="5428854"/>
          </a:xfrm>
          <a:prstGeom prst="rect">
            <a:avLst/>
          </a:prstGeom>
          <a:solidFill>
            <a:schemeClr val="accent5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/>
          <p:nvPr/>
        </p:nvSpPr>
        <p:spPr>
          <a:xfrm>
            <a:off x="673332" y="399011"/>
            <a:ext cx="7674600" cy="4345500"/>
          </a:xfrm>
          <a:prstGeom prst="roundRect">
            <a:avLst>
              <a:gd name="adj" fmla="val 16667"/>
            </a:avLst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DADA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978823" y="670214"/>
            <a:ext cx="7138500" cy="3803100"/>
          </a:xfrm>
          <a:prstGeom prst="rect">
            <a:avLst/>
          </a:prstGeom>
          <a:solidFill>
            <a:schemeClr val="dk1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2" name="Google Shape;332;p34"/>
          <p:cNvSpPr/>
          <p:nvPr/>
        </p:nvSpPr>
        <p:spPr>
          <a:xfrm>
            <a:off x="2740083" y="798022"/>
            <a:ext cx="3541200" cy="411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</a:t>
            </a:r>
            <a:r>
              <a:rPr lang="ro-MD" sz="33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Ț</a:t>
            </a:r>
            <a:r>
              <a:rPr lang="en" sz="33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II</a:t>
            </a:r>
            <a:endParaRPr sz="36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1097280" y="1340426"/>
            <a:ext cx="6901500" cy="2924100"/>
          </a:xfrm>
          <a:prstGeom prst="rect">
            <a:avLst/>
          </a:prstGeom>
          <a:solidFill>
            <a:srgbClr val="7BBAEA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825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</a:pPr>
            <a:endParaRPr lang="en" sz="23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r>
              <a:rPr lang="en" sz="23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Campanie impotriva poluarii;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r>
              <a:rPr lang="en" sz="23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Crearea evenimentelor informative in legatura cu calitatea si riscurile apei in RM;</a:t>
            </a:r>
            <a:endParaRPr sz="1900" dirty="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r>
              <a:rPr lang="en" sz="23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Furnizarea si actualizarea datelor despre calitatea apei in R.M;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r>
              <a:rPr lang="en" sz="23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Creare sistemelor de canalizari;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endParaRPr sz="23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2175857" y="810490"/>
            <a:ext cx="461400" cy="380400"/>
          </a:xfrm>
          <a:prstGeom prst="ellipse">
            <a:avLst/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5" name="Google Shape;335;p34"/>
          <p:cNvSpPr/>
          <p:nvPr/>
        </p:nvSpPr>
        <p:spPr>
          <a:xfrm>
            <a:off x="1644362" y="810490"/>
            <a:ext cx="461400" cy="380400"/>
          </a:xfrm>
          <a:prstGeom prst="ellipse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6" name="Google Shape;336;p34"/>
          <p:cNvSpPr/>
          <p:nvPr/>
        </p:nvSpPr>
        <p:spPr>
          <a:xfrm>
            <a:off x="1097280" y="798022"/>
            <a:ext cx="461400" cy="380400"/>
          </a:xfrm>
          <a:prstGeom prst="ellipse">
            <a:avLst/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7" name="Google Shape;337;p34"/>
          <p:cNvSpPr/>
          <p:nvPr/>
        </p:nvSpPr>
        <p:spPr>
          <a:xfrm>
            <a:off x="6402879" y="826078"/>
            <a:ext cx="461400" cy="380400"/>
          </a:xfrm>
          <a:prstGeom prst="ellipse">
            <a:avLst/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8" name="Google Shape;338;p34"/>
          <p:cNvSpPr/>
          <p:nvPr/>
        </p:nvSpPr>
        <p:spPr>
          <a:xfrm>
            <a:off x="6965546" y="829195"/>
            <a:ext cx="461400" cy="380400"/>
          </a:xfrm>
          <a:prstGeom prst="ellipse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9" name="Google Shape;339;p34"/>
          <p:cNvSpPr/>
          <p:nvPr/>
        </p:nvSpPr>
        <p:spPr>
          <a:xfrm>
            <a:off x="7518861" y="829195"/>
            <a:ext cx="461400" cy="380400"/>
          </a:xfrm>
          <a:prstGeom prst="ellipse">
            <a:avLst/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50" name="Picture 2" descr="Wastewater Rubbish Paper Metal Sign ...">
            <a:extLst>
              <a:ext uri="{FF2B5EF4-FFF2-40B4-BE49-F238E27FC236}">
                <a16:creationId xmlns:a16="http://schemas.microsoft.com/office/drawing/2014/main" id="{53DF3A8E-2B25-54A9-2C86-8D24983B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823" y="3122947"/>
            <a:ext cx="1025570" cy="8652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stem de canalizare ...">
            <a:extLst>
              <a:ext uri="{FF2B5EF4-FFF2-40B4-BE49-F238E27FC236}">
                <a16:creationId xmlns:a16="http://schemas.microsoft.com/office/drawing/2014/main" id="{E5FCCB1D-908D-1A4A-A0EF-97F79BA47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51" y="3083364"/>
            <a:ext cx="959663" cy="9444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/>
          <p:nvPr/>
        </p:nvSpPr>
        <p:spPr>
          <a:xfrm>
            <a:off x="673332" y="399011"/>
            <a:ext cx="7674600" cy="4345500"/>
          </a:xfrm>
          <a:prstGeom prst="roundRect">
            <a:avLst>
              <a:gd name="adj" fmla="val 16667"/>
            </a:avLst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DADA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978823" y="670214"/>
            <a:ext cx="7138500" cy="3803100"/>
          </a:xfrm>
          <a:prstGeom prst="rect">
            <a:avLst/>
          </a:prstGeom>
          <a:solidFill>
            <a:schemeClr val="dk1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2" name="Google Shape;332;p34"/>
          <p:cNvSpPr/>
          <p:nvPr/>
        </p:nvSpPr>
        <p:spPr>
          <a:xfrm>
            <a:off x="2740083" y="798022"/>
            <a:ext cx="3541200" cy="411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</a:t>
            </a:r>
            <a:r>
              <a:rPr lang="ro-MD" sz="33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Ț</a:t>
            </a:r>
            <a:r>
              <a:rPr lang="en" sz="33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IA NOASTRA</a:t>
            </a:r>
            <a:endParaRPr sz="36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1097280" y="1340426"/>
            <a:ext cx="6901500" cy="2924100"/>
          </a:xfrm>
          <a:prstGeom prst="rect">
            <a:avLst/>
          </a:prstGeom>
          <a:solidFill>
            <a:srgbClr val="7BBAEA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2175857" y="810490"/>
            <a:ext cx="461400" cy="380400"/>
          </a:xfrm>
          <a:prstGeom prst="ellipse">
            <a:avLst/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5" name="Google Shape;335;p34"/>
          <p:cNvSpPr/>
          <p:nvPr/>
        </p:nvSpPr>
        <p:spPr>
          <a:xfrm>
            <a:off x="1644362" y="810490"/>
            <a:ext cx="461400" cy="380400"/>
          </a:xfrm>
          <a:prstGeom prst="ellipse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6" name="Google Shape;336;p34"/>
          <p:cNvSpPr/>
          <p:nvPr/>
        </p:nvSpPr>
        <p:spPr>
          <a:xfrm>
            <a:off x="1097280" y="798022"/>
            <a:ext cx="461400" cy="380400"/>
          </a:xfrm>
          <a:prstGeom prst="ellipse">
            <a:avLst/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7" name="Google Shape;337;p34"/>
          <p:cNvSpPr/>
          <p:nvPr/>
        </p:nvSpPr>
        <p:spPr>
          <a:xfrm>
            <a:off x="6402879" y="826078"/>
            <a:ext cx="461400" cy="380400"/>
          </a:xfrm>
          <a:prstGeom prst="ellipse">
            <a:avLst/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8" name="Google Shape;338;p34"/>
          <p:cNvSpPr/>
          <p:nvPr/>
        </p:nvSpPr>
        <p:spPr>
          <a:xfrm>
            <a:off x="6965546" y="829195"/>
            <a:ext cx="461400" cy="380400"/>
          </a:xfrm>
          <a:prstGeom prst="ellipse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9" name="Google Shape;339;p34"/>
          <p:cNvSpPr/>
          <p:nvPr/>
        </p:nvSpPr>
        <p:spPr>
          <a:xfrm>
            <a:off x="7518861" y="829195"/>
            <a:ext cx="461400" cy="380400"/>
          </a:xfrm>
          <a:prstGeom prst="ellipse">
            <a:avLst/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50EB4-978E-3C7B-60CE-44496F7DB7F9}"/>
              </a:ext>
            </a:extLst>
          </p:cNvPr>
          <p:cNvSpPr txBox="1"/>
          <p:nvPr/>
        </p:nvSpPr>
        <p:spPr>
          <a:xfrm>
            <a:off x="1207904" y="1434167"/>
            <a:ext cx="668025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Prezicerea apei in urmatorii ani si stabilirea cantitatii de poluare cu substante chimice.</a:t>
            </a:r>
          </a:p>
          <a:p>
            <a:endParaRPr lang="en-US" dirty="0"/>
          </a:p>
        </p:txBody>
      </p:sp>
      <p:pic>
        <p:nvPicPr>
          <p:cNvPr id="5122" name="Picture 2" descr="Poluarea apelor subterane - tipuri ...">
            <a:extLst>
              <a:ext uri="{FF2B5EF4-FFF2-40B4-BE49-F238E27FC236}">
                <a16:creationId xmlns:a16="http://schemas.microsoft.com/office/drawing/2014/main" id="{C5015560-F552-9CC9-6CB8-965A147DB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82409"/>
            <a:ext cx="2619375" cy="1743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ater Quality Prediction using Machine ...">
            <a:extLst>
              <a:ext uri="{FF2B5EF4-FFF2-40B4-BE49-F238E27FC236}">
                <a16:creationId xmlns:a16="http://schemas.microsoft.com/office/drawing/2014/main" id="{7870D5FD-9915-5009-93B9-411D46157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96" y="2360448"/>
            <a:ext cx="3232612" cy="1743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5706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Контур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443</Words>
  <Application>Microsoft Office PowerPoint</Application>
  <PresentationFormat>On-screen Show (16:9)</PresentationFormat>
  <Paragraphs>100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inherit</vt:lpstr>
      <vt:lpstr>gg sans</vt:lpstr>
      <vt:lpstr>Arial</vt:lpstr>
      <vt:lpstr>Arial Narrow</vt:lpstr>
      <vt:lpstr>Twentieth Century</vt:lpstr>
      <vt:lpstr>Simple Light</vt:lpstr>
      <vt:lpstr>Контур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Damian Basoc</cp:lastModifiedBy>
  <cp:revision>6</cp:revision>
  <dcterms:modified xsi:type="dcterms:W3CDTF">2024-05-04T20:17:23Z</dcterms:modified>
</cp:coreProperties>
</file>