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0"/>
  </p:notesMasterIdLst>
  <p:handoutMasterIdLst>
    <p:handoutMasterId r:id="rId21"/>
  </p:handoutMasterIdLst>
  <p:sldIdLst>
    <p:sldId id="380" r:id="rId2"/>
    <p:sldId id="606" r:id="rId3"/>
    <p:sldId id="575" r:id="rId4"/>
    <p:sldId id="576" r:id="rId5"/>
    <p:sldId id="608" r:id="rId6"/>
    <p:sldId id="600" r:id="rId7"/>
    <p:sldId id="607" r:id="rId8"/>
    <p:sldId id="601" r:id="rId9"/>
    <p:sldId id="609" r:id="rId10"/>
    <p:sldId id="610" r:id="rId11"/>
    <p:sldId id="611" r:id="rId12"/>
    <p:sldId id="613" r:id="rId13"/>
    <p:sldId id="612" r:id="rId14"/>
    <p:sldId id="602" r:id="rId15"/>
    <p:sldId id="603" r:id="rId16"/>
    <p:sldId id="604" r:id="rId17"/>
    <p:sldId id="605" r:id="rId18"/>
    <p:sldId id="477" r:id="rId19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4245" autoAdjust="0"/>
  </p:normalViewPr>
  <p:slideViewPr>
    <p:cSldViewPr>
      <p:cViewPr varScale="1">
        <p:scale>
          <a:sx n="57" d="100"/>
          <a:sy n="57" d="100"/>
        </p:scale>
        <p:origin x="438" y="78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https://spark.apache.org/docs/2.2.0/rdd-programming-guide.html</a:t>
            </a:r>
          </a:p>
          <a:p>
            <a:endParaRPr lang="en-US" dirty="0"/>
          </a:p>
          <a:p>
            <a:r>
              <a:rPr lang="en-US" dirty="0"/>
              <a:t>https://jaceklaskowski.gitbooks.io/mastering-apache-spark/spark-rdd-shuffle.html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8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https://databricks.com/blog/2015/06/22/understanding-your-spark-application-through-visualization.html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73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https://spark.apache.org/docs/latest/cluster-overview.html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https://spark.apache.org/docs/latest/cluster-overview.html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8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https://spark.apache.org/docs/latest/cluster-overview.html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05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https://spark.apache.org/docs/latest/cluster-overview.html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5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https://spark.apache.org/docs/latest/cluster-overview.html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https://spark.apache.org/docs/latest/cluster-overview.html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1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https://spark.apache.org/docs/latest/cluster-overview.html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75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https://spark.apache.org/docs/latest/cluster-overview.html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2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cluster-overvie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- Cluster Manager N1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YARN – the resource manager in Hadoop 2.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MESOS - Cluster Manager N2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Mesos – a general cluster manager that can also run Hadoop MapReduce and service applications.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7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Cluster Manager N3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 – an open-source system for automating deployment, scaling, and management of containerized applications.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- Cluster Manager N4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third-party project (not supported by the Spark project) exists to add support for Nomad as a cluster manager.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0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Процесс, запущенный для приложения на рабочем узле, который выполняет задачи и хранит в них данные в памяти или на жестком диске. Каждое приложение имеет своих исполнителей.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D30C1B-9C48-4818-8020-0501226F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21" y="3200400"/>
            <a:ext cx="5829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2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абстракция, которую предоставляет Spark - это эластичный распределенный набор данных (RDD), представляющий собой набор элементов, распределенных по узлам кластера, с которыми можно работать параллельно.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1D464-B66C-41F0-A255-FCEAAE76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62" y="3617259"/>
            <a:ext cx="79438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0273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( </a:t>
            </a:r>
            <a:r>
              <a:rPr lang="ru-RU" dirty="0"/>
              <a:t>перемешивание )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перераспределения данных между узлами, который может вызывать или не вызывать перемещение данных между процессами JVM или даже по сети (между исполнителями на отдельных машинах).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5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Engine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Визуализация для пользователей и разработчиков. По ней они могут точно определить, как происходит обработка и правильно ли кешируются RDD.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5415AE-8FD0-4645-BCD1-0F9F976B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83" y="3200400"/>
            <a:ext cx="3822594" cy="2546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6572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3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 ждет</a:t>
            </a:r>
            <a:r>
              <a:rPr lang="en-US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513" y="1600200"/>
            <a:ext cx="8924408" cy="4195481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RDD  </a:t>
            </a:r>
          </a:p>
          <a:p>
            <a:r>
              <a:rPr lang="ru-RU" dirty="0"/>
              <a:t>Особенности использования </a:t>
            </a:r>
            <a:r>
              <a:rPr lang="en-US" dirty="0"/>
              <a:t>RDD, RDD lineage</a:t>
            </a:r>
          </a:p>
          <a:p>
            <a:r>
              <a:rPr lang="ru-RU" dirty="0"/>
              <a:t>Трансформация в </a:t>
            </a:r>
            <a:r>
              <a:rPr lang="en-US" dirty="0"/>
              <a:t>Spark RDD</a:t>
            </a:r>
          </a:p>
          <a:p>
            <a:r>
              <a:rPr lang="en-US" dirty="0"/>
              <a:t>Lazy evaluation </a:t>
            </a:r>
            <a:r>
              <a:rPr lang="ru-RU" dirty="0"/>
              <a:t>и отказоустойчивость в </a:t>
            </a:r>
            <a:r>
              <a:rPr lang="en-US" dirty="0"/>
              <a:t>Spark</a:t>
            </a:r>
          </a:p>
          <a:p>
            <a:r>
              <a:rPr lang="ru-RU" dirty="0"/>
              <a:t>Использование </a:t>
            </a:r>
            <a:r>
              <a:rPr lang="en-US" dirty="0"/>
              <a:t>Persistence RDD </a:t>
            </a:r>
            <a:r>
              <a:rPr lang="ru-RU" dirty="0"/>
              <a:t>в памяти и на диске</a:t>
            </a:r>
          </a:p>
          <a:p>
            <a:r>
              <a:rPr lang="ru-RU" dirty="0"/>
              <a:t>Использование </a:t>
            </a:r>
            <a:r>
              <a:rPr lang="en-US" dirty="0"/>
              <a:t>key-value </a:t>
            </a:r>
            <a:r>
              <a:rPr lang="ru-RU" dirty="0"/>
              <a:t>пар (</a:t>
            </a:r>
            <a:r>
              <a:rPr lang="en-US" dirty="0" err="1"/>
              <a:t>ReduceByKey,CountByKey,SortByKey,AggregateByKey</a:t>
            </a:r>
            <a:r>
              <a:rPr lang="en-US" dirty="0"/>
              <a:t>)</a:t>
            </a:r>
          </a:p>
          <a:p>
            <a:r>
              <a:rPr lang="ru-RU" dirty="0"/>
              <a:t>Интеграция </a:t>
            </a:r>
            <a:r>
              <a:rPr lang="en-US" dirty="0"/>
              <a:t>Hadoop </a:t>
            </a:r>
            <a:r>
              <a:rPr lang="ru-RU" dirty="0"/>
              <a:t>с </a:t>
            </a:r>
            <a:r>
              <a:rPr lang="en-US" dirty="0"/>
              <a:t>Spark</a:t>
            </a:r>
            <a:endParaRPr lang="ru-R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архитектуры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9316-A87F-45A5-88E3-EF3C7523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0A8C6-9F4F-49D0-872D-95F2E7CAAB47}"/>
              </a:ext>
            </a:extLst>
          </p:cNvPr>
          <p:cNvSpPr/>
          <p:nvPr/>
        </p:nvSpPr>
        <p:spPr>
          <a:xfrm>
            <a:off x="1085502" y="3579159"/>
            <a:ext cx="2057400" cy="114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en-US" dirty="0"/>
              <a:t>Driver  Program</a:t>
            </a:r>
          </a:p>
          <a:p>
            <a:pPr algn="ctr"/>
            <a:r>
              <a:rPr lang="en-US" dirty="0"/>
              <a:t>(Spark context)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44AE4C-9AC1-4F87-8D93-6A89F2275378}"/>
              </a:ext>
            </a:extLst>
          </p:cNvPr>
          <p:cNvSpPr/>
          <p:nvPr/>
        </p:nvSpPr>
        <p:spPr>
          <a:xfrm>
            <a:off x="4306541" y="3579159"/>
            <a:ext cx="2057400" cy="114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  <a:p>
            <a:pPr algn="ctr"/>
            <a:r>
              <a:rPr lang="en-US" dirty="0"/>
              <a:t>(YARN, Spark)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97C71-F9CC-458C-823D-1345F1C31812}"/>
              </a:ext>
            </a:extLst>
          </p:cNvPr>
          <p:cNvSpPr/>
          <p:nvPr/>
        </p:nvSpPr>
        <p:spPr>
          <a:xfrm>
            <a:off x="7681119" y="2035986"/>
            <a:ext cx="2057400" cy="114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ru-RU" dirty="0"/>
          </a:p>
          <a:p>
            <a:pPr algn="ctr"/>
            <a:r>
              <a:rPr lang="en-US" dirty="0"/>
              <a:t>-Cache</a:t>
            </a:r>
          </a:p>
          <a:p>
            <a:pPr algn="ctr"/>
            <a:r>
              <a:rPr lang="en-US" dirty="0"/>
              <a:t>-Tasks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3FB5-54DC-4458-BBB7-C685375B4890}"/>
              </a:ext>
            </a:extLst>
          </p:cNvPr>
          <p:cNvSpPr/>
          <p:nvPr/>
        </p:nvSpPr>
        <p:spPr>
          <a:xfrm>
            <a:off x="7667808" y="3570693"/>
            <a:ext cx="2057400" cy="114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ru-RU" dirty="0"/>
          </a:p>
          <a:p>
            <a:pPr algn="ctr"/>
            <a:r>
              <a:rPr lang="en-US" dirty="0"/>
              <a:t>-Cache</a:t>
            </a:r>
          </a:p>
          <a:p>
            <a:pPr algn="ctr"/>
            <a:r>
              <a:rPr lang="en-US" dirty="0"/>
              <a:t>-Tasks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634CA5-2138-46FE-BDA1-094AC4142145}"/>
              </a:ext>
            </a:extLst>
          </p:cNvPr>
          <p:cNvSpPr/>
          <p:nvPr/>
        </p:nvSpPr>
        <p:spPr>
          <a:xfrm>
            <a:off x="7699905" y="5088467"/>
            <a:ext cx="2057400" cy="114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ru-RU" dirty="0"/>
          </a:p>
          <a:p>
            <a:pPr algn="ctr"/>
            <a:r>
              <a:rPr lang="en-US" dirty="0"/>
              <a:t>-Cache</a:t>
            </a:r>
          </a:p>
          <a:p>
            <a:pPr algn="ctr"/>
            <a:r>
              <a:rPr lang="en-US" dirty="0"/>
              <a:t>-Tasks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4DA569-D28C-4909-BFB7-38993B942D1E}"/>
              </a:ext>
            </a:extLst>
          </p:cNvPr>
          <p:cNvCxnSpPr>
            <a:stCxn id="6" idx="0"/>
          </p:cNvCxnSpPr>
          <p:nvPr/>
        </p:nvCxnSpPr>
        <p:spPr>
          <a:xfrm flipV="1">
            <a:off x="2114202" y="2514600"/>
            <a:ext cx="5553606" cy="106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3E09C-40A0-44AD-8CD1-C98A91D5E405}"/>
              </a:ext>
            </a:extLst>
          </p:cNvPr>
          <p:cNvCxnSpPr>
            <a:stCxn id="6" idx="2"/>
          </p:cNvCxnSpPr>
          <p:nvPr/>
        </p:nvCxnSpPr>
        <p:spPr>
          <a:xfrm>
            <a:off x="2114202" y="4722159"/>
            <a:ext cx="5553606" cy="9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F232EC-BAD5-4E0E-A129-2029E9B86447}"/>
              </a:ext>
            </a:extLst>
          </p:cNvPr>
          <p:cNvCxnSpPr>
            <a:stCxn id="8" idx="3"/>
          </p:cNvCxnSpPr>
          <p:nvPr/>
        </p:nvCxnSpPr>
        <p:spPr>
          <a:xfrm flipV="1">
            <a:off x="6363941" y="3178986"/>
            <a:ext cx="1303867" cy="97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ADFE5A-EB98-4738-86F7-039A2CF00E72}"/>
              </a:ext>
            </a:extLst>
          </p:cNvPr>
          <p:cNvCxnSpPr>
            <a:stCxn id="8" idx="3"/>
          </p:cNvCxnSpPr>
          <p:nvPr/>
        </p:nvCxnSpPr>
        <p:spPr>
          <a:xfrm>
            <a:off x="6363941" y="4150659"/>
            <a:ext cx="1335964" cy="141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9C22D4-9C4E-495D-AAA5-FD8235B9633A}"/>
              </a:ext>
            </a:extLst>
          </p:cNvPr>
          <p:cNvCxnSpPr/>
          <p:nvPr/>
        </p:nvCxnSpPr>
        <p:spPr>
          <a:xfrm>
            <a:off x="6363941" y="4150659"/>
            <a:ext cx="1240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D0F5F8-0607-44CB-A748-03BFA1176149}"/>
              </a:ext>
            </a:extLst>
          </p:cNvPr>
          <p:cNvCxnSpPr/>
          <p:nvPr/>
        </p:nvCxnSpPr>
        <p:spPr>
          <a:xfrm>
            <a:off x="8747919" y="3178986"/>
            <a:ext cx="0" cy="391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3D3A47-1A80-4C0C-8BF0-E90B07408082}"/>
              </a:ext>
            </a:extLst>
          </p:cNvPr>
          <p:cNvCxnSpPr/>
          <p:nvPr/>
        </p:nvCxnSpPr>
        <p:spPr>
          <a:xfrm>
            <a:off x="8728605" y="4696760"/>
            <a:ext cx="0" cy="391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413462-FC5C-4718-AC1B-94D5E2B79EC7}"/>
              </a:ext>
            </a:extLst>
          </p:cNvPr>
          <p:cNvCxnSpPr>
            <a:cxnSpLocks/>
          </p:cNvCxnSpPr>
          <p:nvPr/>
        </p:nvCxnSpPr>
        <p:spPr>
          <a:xfrm>
            <a:off x="3142902" y="4141362"/>
            <a:ext cx="1163639" cy="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8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Глоссарий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ru-RU" dirty="0"/>
          </a:p>
          <a:p>
            <a:r>
              <a:rPr lang="en-US" dirty="0">
                <a:hlinkClick r:id="rId2"/>
              </a:rPr>
              <a:t>https://spark.apache.org/docs/latest/cluster-overview.html</a:t>
            </a:r>
            <a:endParaRPr lang="en-US" dirty="0"/>
          </a:p>
          <a:p>
            <a:r>
              <a:rPr lang="ru-RU" dirty="0"/>
              <a:t>Термин	Значение</a:t>
            </a:r>
          </a:p>
          <a:p>
            <a:r>
              <a:rPr lang="en-US" b="0" dirty="0"/>
              <a:t>Application</a:t>
            </a:r>
            <a:r>
              <a:rPr lang="ru-RU" dirty="0"/>
              <a:t>	Пользовательская программа, построенная на Spark. Состоит из программы драйвера и исполнителей на кластере.</a:t>
            </a:r>
          </a:p>
          <a:p>
            <a:r>
              <a:rPr lang="en-US" b="0" dirty="0"/>
              <a:t>Application JAR</a:t>
            </a:r>
            <a:r>
              <a:rPr lang="ru-RU" dirty="0"/>
              <a:t>	Пакет с приложением Spark пользователя. В некоторых случаях пользователи могут захотеть создать «uber jar», содержащий их приложение и его зависимости. Jar пользователя никогда не должен включать библиотеки Hadoop или Spark, однако они будут добавлены во время выполнения.</a:t>
            </a:r>
          </a:p>
          <a:p>
            <a:r>
              <a:rPr lang="en-US" b="0" dirty="0"/>
              <a:t>Driver program</a:t>
            </a:r>
            <a:r>
              <a:rPr lang="ru-RU" dirty="0"/>
              <a:t>	Процесс, выполняющий функцию main () приложения и создающий SparkContext</a:t>
            </a:r>
          </a:p>
          <a:p>
            <a:r>
              <a:rPr lang="en-US" b="0" dirty="0"/>
              <a:t>Cluster manager</a:t>
            </a:r>
            <a:r>
              <a:rPr lang="ru-RU" dirty="0"/>
              <a:t>	Внешний сервис для получения ресурсов в кластере (например, автономный менеджер, Mesos, YARN)</a:t>
            </a:r>
          </a:p>
          <a:p>
            <a:r>
              <a:rPr lang="en-US" b="0" dirty="0"/>
              <a:t>Deploy mode</a:t>
            </a:r>
            <a:r>
              <a:rPr lang="ru-RU" dirty="0"/>
              <a:t>	Различает, где запускается процесс драйвера. В режиме «кластера» платформа запускает драйвер внутри кластера. В режиме «клиент» отправитель запускает драйвер за пределами кластера.</a:t>
            </a:r>
          </a:p>
          <a:p>
            <a:r>
              <a:rPr lang="en-US" b="0" dirty="0"/>
              <a:t>Worker node</a:t>
            </a:r>
            <a:r>
              <a:rPr lang="ru-RU" dirty="0"/>
              <a:t>	Любой узел, который может запускать код приложения в кластере</a:t>
            </a:r>
          </a:p>
          <a:p>
            <a:r>
              <a:rPr lang="en-US" b="0" dirty="0"/>
              <a:t>Executor</a:t>
            </a:r>
            <a:r>
              <a:rPr lang="ru-RU" dirty="0"/>
              <a:t>	Процесс, запущенный для приложения на рабочем узле, который выполняет задачи и хранит в них данные в памяти или на жестком диске. Каждое приложение имеет своих исполнителей.</a:t>
            </a:r>
          </a:p>
          <a:p>
            <a:r>
              <a:rPr lang="en-US" b="0" dirty="0"/>
              <a:t>Task</a:t>
            </a:r>
            <a:r>
              <a:rPr lang="ru-RU" dirty="0"/>
              <a:t>	Единица работы, которая будет отправлена ​​одному исполнителю</a:t>
            </a:r>
            <a:r>
              <a:rPr lang="en-US" dirty="0"/>
              <a:t>.</a:t>
            </a:r>
            <a:endParaRPr lang="ru-RU" dirty="0"/>
          </a:p>
          <a:p>
            <a:r>
              <a:rPr lang="en-US" b="0" dirty="0"/>
              <a:t>Job</a:t>
            </a:r>
            <a:r>
              <a:rPr lang="ru-RU" dirty="0"/>
              <a:t>	Параллельное вычисление, состоящее из нескольких задач, которые создаются в ответ на действие Spark (например save, collect); Вы увидите этот термин в журналах драйвера.</a:t>
            </a:r>
          </a:p>
          <a:p>
            <a:r>
              <a:rPr lang="en-US" b="0" dirty="0"/>
              <a:t>Stage</a:t>
            </a:r>
            <a:r>
              <a:rPr lang="ru-RU" dirty="0"/>
              <a:t>	Каждое задание делится на меньшие наборы задач, называемые этапами, которые зависят друг от друга (аналогично карте и этапам сокращения в MapReduce); Вы увидите этот термин в журналах драйвера.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5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/>
              <a:t>Выбор языка программирования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84C785-9BA4-441E-AAA6-A1040A12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69" y="1804987"/>
            <a:ext cx="6362700" cy="324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B69F30-C086-4E70-A700-6FDBB3D0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3" y="1882372"/>
            <a:ext cx="2083606" cy="432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A4926-1C9F-4E9F-A116-B62129A02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3" y="2943282"/>
            <a:ext cx="580677" cy="2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Program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Приложения Spark выполняются как независимые наборы процессов в кластере, координируемые объектом SparkContext в вашей основной программе (называемой программой драйвера).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DFF39-93FB-4DCE-93F0-9E7660D7B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19" y="3429000"/>
            <a:ext cx="5829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данный момент экосистема поддерживает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Standalone</a:t>
            </a:r>
          </a:p>
          <a:p>
            <a:r>
              <a:rPr lang="en-US" dirty="0"/>
              <a:t>Apache Mesos</a:t>
            </a:r>
          </a:p>
          <a:p>
            <a:r>
              <a:rPr lang="en-US" dirty="0"/>
              <a:t>Hadoop YARN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A third-party project (not supported by the Spark project) exists to add support for Nomad as a cluster manager.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1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- Cluster Manager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Standalone – a simple cluster manager included with Spark that makes it easy to set up a cluster.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2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4380</TotalTime>
  <Words>570</Words>
  <Application>Microsoft Office PowerPoint</Application>
  <PresentationFormat>Custom</PresentationFormat>
  <Paragraphs>124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Теория</vt:lpstr>
      <vt:lpstr>Что нас ждет ?</vt:lpstr>
      <vt:lpstr>Обзор архитектуры</vt:lpstr>
      <vt:lpstr>Глоссарий  </vt:lpstr>
      <vt:lpstr> Выбор языка программирования</vt:lpstr>
      <vt:lpstr>Driver Program </vt:lpstr>
      <vt:lpstr>Cluster Manager </vt:lpstr>
      <vt:lpstr>Standalone - Cluster Manager </vt:lpstr>
      <vt:lpstr>YARN - Cluster Manager N1 </vt:lpstr>
      <vt:lpstr>MESOS - Cluster Manager N2</vt:lpstr>
      <vt:lpstr>Kubernetes - Cluster Manager N3</vt:lpstr>
      <vt:lpstr>NOMAD - Cluster Manager N4</vt:lpstr>
      <vt:lpstr>EXECUTOR </vt:lpstr>
      <vt:lpstr>RDD </vt:lpstr>
      <vt:lpstr>SHUFFLING ( перемешивание ) </vt:lpstr>
      <vt:lpstr>DAG Engine 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293</cp:revision>
  <dcterms:created xsi:type="dcterms:W3CDTF">2018-11-09T09:23:09Z</dcterms:created>
  <dcterms:modified xsi:type="dcterms:W3CDTF">2019-03-21T19:21:16Z</dcterms:modified>
</cp:coreProperties>
</file>