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8"/>
  </p:notesMasterIdLst>
  <p:handoutMasterIdLst>
    <p:handoutMasterId r:id="rId9"/>
  </p:handoutMasterIdLst>
  <p:sldIdLst>
    <p:sldId id="380" r:id="rId2"/>
    <p:sldId id="606" r:id="rId3"/>
    <p:sldId id="575" r:id="rId4"/>
    <p:sldId id="477" r:id="rId5"/>
    <p:sldId id="615" r:id="rId6"/>
    <p:sldId id="616" r:id="rId7"/>
  </p:sldIdLst>
  <p:sldSz cx="12161838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A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74245" autoAdjust="0"/>
  </p:normalViewPr>
  <p:slideViewPr>
    <p:cSldViewPr>
      <p:cViewPr varScale="1">
        <p:scale>
          <a:sx n="85" d="100"/>
          <a:sy n="85" d="100"/>
        </p:scale>
        <p:origin x="804" y="84"/>
      </p:cViewPr>
      <p:guideLst>
        <p:guide orient="horz" pos="2160"/>
        <p:guide pos="383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96B26-ABA5-4D05-A37C-20E3632A5D86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AD096-5737-4D04-90E1-9140EFEBCD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181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B84225E-8FD8-488A-857B-B299F5226660}" type="datetimeFigureOut">
              <a:rPr lang="ru-RU" smtClean="0"/>
              <a:pPr/>
              <a:t>23.03.2019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1279525"/>
            <a:ext cx="612457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6D93089-2B18-4479-9D89-433D55832C1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83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8169A-D17D-4BF4-A5AB-3C4ADEA58CE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2098" y="1447801"/>
            <a:ext cx="8803824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2098" y="4777380"/>
            <a:ext cx="8803824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Николай Комиссаренко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9" y="4800587"/>
            <a:ext cx="8803823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2098" y="685800"/>
            <a:ext cx="8803824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9" y="5367325"/>
            <a:ext cx="8803822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7" y="1447800"/>
            <a:ext cx="8803825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7" y="3657600"/>
            <a:ext cx="8803825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0906" y="1447800"/>
            <a:ext cx="797952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25625" y="3771174"/>
            <a:ext cx="7261640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7" y="4350657"/>
            <a:ext cx="8803825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6073" y="971253"/>
            <a:ext cx="79992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07407" y="2613787"/>
            <a:ext cx="79992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7" y="3124201"/>
            <a:ext cx="8803826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2097" y="4777381"/>
            <a:ext cx="8803825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42719" y="6172200"/>
            <a:ext cx="1219200" cy="304045"/>
          </a:xfrm>
        </p:spPr>
        <p:txBody>
          <a:bodyPr/>
          <a:lstStyle>
            <a:lvl1pPr>
              <a:defRPr sz="1400" b="1">
                <a:solidFill>
                  <a:srgbClr val="294A70"/>
                </a:solidFill>
              </a:defRPr>
            </a:lvl1pPr>
          </a:lstStyle>
          <a:p>
            <a:fld id="{B3CFDDAE-045B-41D2-8061-1C73950F8D8B}" type="datetimeFigureOut">
              <a:rPr lang="en-US" smtClean="0"/>
              <a:pPr/>
              <a:t>3/23/2019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2119" y="6096000"/>
            <a:ext cx="3859795" cy="304047"/>
          </a:xfrm>
        </p:spPr>
        <p:txBody>
          <a:bodyPr/>
          <a:lstStyle>
            <a:lvl1pPr>
              <a:defRPr sz="1400" b="1">
                <a:solidFill>
                  <a:srgbClr val="294A7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1381" y="1981200"/>
            <a:ext cx="293957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0849" y="2667000"/>
            <a:ext cx="292010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74052" y="1981200"/>
            <a:ext cx="29289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63524" y="2667000"/>
            <a:ext cx="293950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07075" y="1981200"/>
            <a:ext cx="29248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07075" y="2667000"/>
            <a:ext cx="2924859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1692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45003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49" y="4250949"/>
            <a:ext cx="29327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0849" y="2209800"/>
            <a:ext cx="2932777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0849" y="4827212"/>
            <a:ext cx="293277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79754" y="4250949"/>
            <a:ext cx="292327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79753" y="2209800"/>
            <a:ext cx="292327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78403" y="4827211"/>
            <a:ext cx="292714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07075" y="4250949"/>
            <a:ext cx="29248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07074" y="2209800"/>
            <a:ext cx="2924859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06950" y="4827209"/>
            <a:ext cx="2928734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1692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45003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83669" y="430214"/>
            <a:ext cx="1748265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49" y="887414"/>
            <a:ext cx="7404785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08092" y="1600201"/>
            <a:ext cx="10945654" cy="4525963"/>
          </a:xfrm>
        </p:spPr>
        <p:txBody>
          <a:bodyPr/>
          <a:lstStyle>
            <a:lvl1pPr>
              <a:buFont typeface="Wingdings" pitchFamily="2" charset="2"/>
              <a:buChar char="v"/>
              <a:defRPr sz="2400" b="1">
                <a:solidFill>
                  <a:schemeClr val="tx2"/>
                </a:solidFill>
              </a:defRPr>
            </a:lvl1pPr>
            <a:lvl2pPr>
              <a:buFont typeface="Wingdings" pitchFamily="2" charset="2"/>
              <a:buChar char="Ø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08092" y="1600201"/>
            <a:ext cx="10945654" cy="4525963"/>
          </a:xfrm>
        </p:spPr>
        <p:txBody>
          <a:bodyPr/>
          <a:lstStyle>
            <a:lvl1pPr>
              <a:buFont typeface="Wingdings" pitchFamily="2" charset="2"/>
              <a:buChar char="v"/>
              <a:defRPr sz="2400" b="1">
                <a:solidFill>
                  <a:schemeClr val="tx2"/>
                </a:solidFill>
              </a:defRPr>
            </a:lvl1pPr>
            <a:lvl2pPr>
              <a:buFont typeface="Wingdings" pitchFamily="2" charset="2"/>
              <a:buChar char="Ø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08092" y="1600201"/>
            <a:ext cx="10945654" cy="4525963"/>
          </a:xfrm>
        </p:spPr>
        <p:txBody>
          <a:bodyPr/>
          <a:lstStyle>
            <a:lvl1pPr>
              <a:buFont typeface="Wingdings" pitchFamily="2" charset="2"/>
              <a:buChar char="v"/>
              <a:defRPr sz="2400" b="1">
                <a:solidFill>
                  <a:schemeClr val="tx2"/>
                </a:solidFill>
              </a:defRPr>
            </a:lvl1pPr>
            <a:lvl2pPr>
              <a:buFont typeface="Wingdings" pitchFamily="2" charset="2"/>
              <a:buChar char="Ø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rgbClr val="294A7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608092" y="1535113"/>
            <a:ext cx="5373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608092" y="2174875"/>
            <a:ext cx="5373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46" y="1535113"/>
            <a:ext cx="53757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sz="quarter" idx="4"/>
          </p:nvPr>
        </p:nvSpPr>
        <p:spPr>
          <a:xfrm>
            <a:off x="6178046" y="2174875"/>
            <a:ext cx="53757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5319" y="0"/>
            <a:ext cx="836125" cy="767687"/>
          </a:xfrm>
        </p:spPr>
        <p:txBody>
          <a:bodyPr/>
          <a:lstStyle>
            <a:lvl1pPr>
              <a:defRPr sz="2000"/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9" y="2861734"/>
            <a:ext cx="8803823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2098" y="4777381"/>
            <a:ext cx="8803824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0583" y="2060576"/>
            <a:ext cx="438546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0505" y="2056093"/>
            <a:ext cx="438546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0583" y="1905000"/>
            <a:ext cx="438546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0583" y="2514600"/>
            <a:ext cx="438546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0507" y="1905000"/>
            <a:ext cx="438546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0507" y="2514600"/>
            <a:ext cx="438546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2"/>
          <p:cNvGrpSpPr>
            <a:grpSpLocks/>
          </p:cNvGrpSpPr>
          <p:nvPr userDrawn="1"/>
        </p:nvGrpSpPr>
        <p:grpSpPr bwMode="auto">
          <a:xfrm>
            <a:off x="1" y="228600"/>
            <a:ext cx="12149169" cy="534988"/>
            <a:chOff x="0" y="0"/>
            <a:chExt cx="5754" cy="337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80" cy="331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rgbClr val="FFFFFF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260" y="85"/>
              <a:ext cx="5495" cy="169"/>
            </a:xfrm>
            <a:prstGeom prst="rect">
              <a:avLst/>
            </a:prstGeom>
            <a:gradFill rotWithShape="0">
              <a:gsLst>
                <a:gs pos="0">
                  <a:srgbClr val="00007D"/>
                </a:gs>
                <a:gs pos="100000">
                  <a:srgbClr val="FFFFFF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258" y="85"/>
              <a:ext cx="87" cy="88"/>
            </a:xfrm>
            <a:prstGeom prst="rect">
              <a:avLst/>
            </a:prstGeom>
            <a:solidFill>
              <a:srgbClr val="CCCC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rgbClr val="CCCC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345" y="85"/>
              <a:ext cx="88" cy="88"/>
            </a:xfrm>
            <a:prstGeom prst="rect">
              <a:avLst/>
            </a:prstGeom>
            <a:solidFill>
              <a:srgbClr val="9999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173" y="169"/>
              <a:ext cx="86" cy="86"/>
            </a:xfrm>
            <a:prstGeom prst="rect">
              <a:avLst/>
            </a:prstGeom>
            <a:solidFill>
              <a:srgbClr val="CCCC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83" y="85"/>
              <a:ext cx="89" cy="85"/>
            </a:xfrm>
            <a:prstGeom prst="rect">
              <a:avLst/>
            </a:prstGeom>
            <a:solidFill>
              <a:srgbClr val="00007D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258" y="169"/>
              <a:ext cx="87" cy="84"/>
            </a:xfrm>
            <a:prstGeom prst="rect">
              <a:avLst/>
            </a:prstGeom>
            <a:solidFill>
              <a:srgbClr val="9999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173" y="253"/>
              <a:ext cx="86" cy="85"/>
            </a:xfrm>
            <a:prstGeom prst="rect">
              <a:avLst/>
            </a:prstGeom>
            <a:solidFill>
              <a:srgbClr val="9999C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96" y="1447800"/>
            <a:ext cx="3392650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2780" y="1447800"/>
            <a:ext cx="518314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6" y="3129281"/>
            <a:ext cx="3392649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052" y="1854192"/>
            <a:ext cx="5080307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32354" y="1143000"/>
            <a:ext cx="319248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097" y="3657600"/>
            <a:ext cx="507239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28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6"/>
            <a:ext cx="4027025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8"/>
            <a:ext cx="1518646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587714" y="1676400"/>
            <a:ext cx="2812425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79623" y="1"/>
            <a:ext cx="1599420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584588" y="6096000"/>
            <a:ext cx="991276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4513" y="452718"/>
            <a:ext cx="9381456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0583" y="2052919"/>
            <a:ext cx="892440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29290" y="1791078"/>
            <a:ext cx="990599" cy="3040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3CFDDAE-045B-41D2-8061-1C73950F8D8B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24654" y="3225675"/>
            <a:ext cx="3859795" cy="3040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26929" y="295730"/>
            <a:ext cx="836125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CE300-ED4F-4514-8F67-4763E509913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"/>
          <p:cNvGrpSpPr>
            <a:grpSpLocks/>
          </p:cNvGrpSpPr>
          <p:nvPr/>
        </p:nvGrpSpPr>
        <p:grpSpPr bwMode="auto">
          <a:xfrm>
            <a:off x="1" y="1"/>
            <a:ext cx="12149169" cy="6848475"/>
            <a:chOff x="0" y="0"/>
            <a:chExt cx="5754" cy="4314"/>
          </a:xfrm>
        </p:grpSpPr>
        <p:sp>
          <p:nvSpPr>
            <p:cNvPr id="13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2208" cy="4315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CCE6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1081" y="1064"/>
              <a:ext cx="4674" cy="1596"/>
            </a:xfrm>
            <a:prstGeom prst="rect">
              <a:avLst/>
            </a:prstGeom>
            <a:solidFill>
              <a:srgbClr val="00007D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14"/>
            <p:cNvGrpSpPr>
              <a:grpSpLocks/>
            </p:cNvGrpSpPr>
            <p:nvPr/>
          </p:nvGrpSpPr>
          <p:grpSpPr bwMode="auto">
            <a:xfrm>
              <a:off x="0" y="672"/>
              <a:ext cx="1798" cy="1981"/>
              <a:chOff x="0" y="672"/>
              <a:chExt cx="1798" cy="1981"/>
            </a:xfrm>
          </p:grpSpPr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359" y="2250"/>
                <a:ext cx="359" cy="403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Rectangle 6"/>
              <p:cNvSpPr>
                <a:spLocks noChangeArrowheads="1"/>
              </p:cNvSpPr>
              <p:nvPr/>
            </p:nvSpPr>
            <p:spPr bwMode="auto">
              <a:xfrm>
                <a:off x="1075" y="1060"/>
                <a:ext cx="358" cy="403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7"/>
              <p:cNvSpPr>
                <a:spLocks noChangeArrowheads="1"/>
              </p:cNvSpPr>
              <p:nvPr/>
            </p:nvSpPr>
            <p:spPr bwMode="auto">
              <a:xfrm>
                <a:off x="1430" y="672"/>
                <a:ext cx="368" cy="400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Rectangle 8"/>
              <p:cNvSpPr>
                <a:spLocks noChangeArrowheads="1"/>
              </p:cNvSpPr>
              <p:nvPr/>
            </p:nvSpPr>
            <p:spPr bwMode="auto">
              <a:xfrm>
                <a:off x="714" y="2250"/>
                <a:ext cx="365" cy="403"/>
              </a:xfrm>
              <a:prstGeom prst="rect">
                <a:avLst/>
              </a:prstGeom>
              <a:solidFill>
                <a:srgbClr val="00007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Rectangle 9"/>
              <p:cNvSpPr>
                <a:spLocks noChangeArrowheads="1"/>
              </p:cNvSpPr>
              <p:nvPr/>
            </p:nvSpPr>
            <p:spPr bwMode="auto">
              <a:xfrm>
                <a:off x="1430" y="1060"/>
                <a:ext cx="368" cy="403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10"/>
              <p:cNvSpPr>
                <a:spLocks noChangeArrowheads="1"/>
              </p:cNvSpPr>
              <p:nvPr/>
            </p:nvSpPr>
            <p:spPr bwMode="auto">
              <a:xfrm>
                <a:off x="714" y="1459"/>
                <a:ext cx="365" cy="398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Rectangle 11"/>
              <p:cNvSpPr>
                <a:spLocks noChangeArrowheads="1"/>
              </p:cNvSpPr>
              <p:nvPr/>
            </p:nvSpPr>
            <p:spPr bwMode="auto">
              <a:xfrm>
                <a:off x="0" y="1459"/>
                <a:ext cx="364" cy="398"/>
              </a:xfrm>
              <a:prstGeom prst="rect">
                <a:avLst/>
              </a:prstGeom>
              <a:solidFill>
                <a:srgbClr val="00007D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12"/>
              <p:cNvSpPr>
                <a:spLocks noChangeArrowheads="1"/>
              </p:cNvSpPr>
              <p:nvPr/>
            </p:nvSpPr>
            <p:spPr bwMode="auto">
              <a:xfrm>
                <a:off x="1075" y="1459"/>
                <a:ext cx="358" cy="398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Rectangle 13"/>
              <p:cNvSpPr>
                <a:spLocks noChangeArrowheads="1"/>
              </p:cNvSpPr>
              <p:nvPr/>
            </p:nvSpPr>
            <p:spPr bwMode="auto">
              <a:xfrm>
                <a:off x="359" y="1852"/>
                <a:ext cx="359" cy="405"/>
              </a:xfrm>
              <a:prstGeom prst="rect">
                <a:avLst/>
              </a:prstGeom>
              <a:solidFill>
                <a:srgbClr val="CCCCE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Rectangle 14"/>
              <p:cNvSpPr>
                <a:spLocks noChangeArrowheads="1"/>
              </p:cNvSpPr>
              <p:nvPr/>
            </p:nvSpPr>
            <p:spPr bwMode="auto">
              <a:xfrm>
                <a:off x="714" y="1852"/>
                <a:ext cx="365" cy="405"/>
              </a:xfrm>
              <a:prstGeom prst="rect">
                <a:avLst/>
              </a:prstGeom>
              <a:solidFill>
                <a:srgbClr val="9999C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708" r:id="rId19"/>
    <p:sldLayoutId id="2147483709" r:id="rId20"/>
    <p:sldLayoutId id="2147483722" r:id="rId21"/>
    <p:sldLayoutId id="2147483662" r:id="rId22"/>
  </p:sldLayoutIdLst>
  <p:txStyles>
    <p:titleStyle>
      <a:lvl1pPr algn="l" defTabSz="457200" rtl="0" eaLnBrk="1" latinLnBrk="0" hangingPunct="1">
        <a:spcBef>
          <a:spcPct val="0"/>
        </a:spcBef>
        <a:buNone/>
        <a:defRPr sz="4200" b="1" i="0" kern="1200">
          <a:solidFill>
            <a:srgbClr val="294A7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1" i="0" kern="1200">
          <a:solidFill>
            <a:srgbClr val="0070C0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1" i="0" kern="1200">
          <a:solidFill>
            <a:srgbClr val="0070C0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1" i="0" kern="1200">
          <a:solidFill>
            <a:srgbClr val="0070C0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1" i="0" kern="1200">
          <a:solidFill>
            <a:srgbClr val="0070C0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1" i="0" kern="1200">
          <a:solidFill>
            <a:srgbClr val="0070C0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b="1" dirty="0"/>
              <a:t>Администрирование</a:t>
            </a:r>
            <a:br>
              <a:rPr lang="ru-RU" sz="4400" b="1" dirty="0"/>
            </a:br>
            <a:r>
              <a:rPr lang="en-US" sz="4400" b="1" dirty="0"/>
              <a:t>Apache Spark</a:t>
            </a:r>
            <a:br>
              <a:rPr lang="en-US" sz="3600" b="1" dirty="0"/>
            </a:br>
            <a:endParaRPr lang="en-US" sz="1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AF7A8F-80E1-4F1A-9E20-002A4AEED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97" y="2324101"/>
            <a:ext cx="1771650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Теория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</a:t>
            </a:r>
            <a:r>
              <a:rPr lang="en-US" dirty="0"/>
              <a:t>7</a:t>
            </a:r>
            <a:endParaRPr lang="ru-RU" dirty="0"/>
          </a:p>
          <a:p>
            <a:r>
              <a:rPr lang="ru-RU" dirty="0"/>
              <a:t>Преподаватель</a:t>
            </a:r>
            <a:r>
              <a:rPr lang="en-US" dirty="0"/>
              <a:t>: </a:t>
            </a:r>
            <a:r>
              <a:rPr lang="ru-RU" dirty="0"/>
              <a:t>БАСОВ ЮРИЙ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нас ждет</a:t>
            </a:r>
            <a:r>
              <a:rPr lang="en-US" dirty="0"/>
              <a:t> 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4513" y="1600200"/>
            <a:ext cx="8924408" cy="4195481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ru-RU" dirty="0"/>
              <a:t>Машинное обучение(</a:t>
            </a:r>
            <a:r>
              <a:rPr lang="en-US" dirty="0"/>
              <a:t>Machine Learning) </a:t>
            </a:r>
            <a:r>
              <a:rPr lang="ru-RU" dirty="0"/>
              <a:t>в </a:t>
            </a:r>
            <a:r>
              <a:rPr lang="en-US" dirty="0"/>
              <a:t>Apache Spark </a:t>
            </a:r>
          </a:p>
          <a:p>
            <a:r>
              <a:rPr lang="ru-RU" dirty="0"/>
              <a:t>Введение в  </a:t>
            </a:r>
            <a:r>
              <a:rPr lang="en-US" dirty="0"/>
              <a:t>Machine Learning </a:t>
            </a:r>
            <a:r>
              <a:rPr lang="ru-RU" dirty="0"/>
              <a:t>с использованием </a:t>
            </a:r>
            <a:r>
              <a:rPr lang="en-US" dirty="0" err="1"/>
              <a:t>MLLib</a:t>
            </a:r>
            <a:endParaRPr lang="en-US" dirty="0"/>
          </a:p>
          <a:p>
            <a:r>
              <a:rPr lang="ru-RU" dirty="0"/>
              <a:t>Алгоритм линейной регрессии (</a:t>
            </a:r>
            <a:r>
              <a:rPr lang="en-US" dirty="0"/>
              <a:t>Linear Regression)</a:t>
            </a:r>
          </a:p>
          <a:p>
            <a:r>
              <a:rPr lang="ru-RU" dirty="0"/>
              <a:t>Деревья решений (</a:t>
            </a:r>
            <a:r>
              <a:rPr lang="en-US" dirty="0"/>
              <a:t>Decision Trees)</a:t>
            </a:r>
          </a:p>
          <a:p>
            <a:r>
              <a:rPr lang="ru-RU" dirty="0"/>
              <a:t>Случайные леса (</a:t>
            </a:r>
            <a:r>
              <a:rPr lang="en-US" dirty="0"/>
              <a:t>Random Forest)</a:t>
            </a:r>
          </a:p>
          <a:p>
            <a:r>
              <a:rPr lang="ru-RU" dirty="0"/>
              <a:t>Использование </a:t>
            </a:r>
            <a:r>
              <a:rPr lang="en-US" dirty="0" err="1"/>
              <a:t>DataFrames</a:t>
            </a:r>
            <a:r>
              <a:rPr lang="en-US" dirty="0"/>
              <a:t> </a:t>
            </a:r>
            <a:r>
              <a:rPr lang="ru-RU" dirty="0"/>
              <a:t>с </a:t>
            </a:r>
            <a:r>
              <a:rPr lang="en-US" dirty="0" err="1"/>
              <a:t>MLLib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801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dirty="0">
                <a:solidFill>
                  <a:schemeClr val="accent3"/>
                </a:solidFill>
              </a:rPr>
              <a:t>Вопросы</a:t>
            </a:r>
            <a:r>
              <a:rPr lang="en-US" sz="4000" dirty="0">
                <a:solidFill>
                  <a:schemeClr val="accent3"/>
                </a:solidFill>
              </a:rPr>
              <a:t>?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76482" name="AutoShape 2" descr="Image result for вопросы"/>
          <p:cNvSpPr>
            <a:spLocks noChangeAspect="1" noChangeArrowheads="1"/>
          </p:cNvSpPr>
          <p:nvPr/>
        </p:nvSpPr>
        <p:spPr bwMode="auto">
          <a:xfrm>
            <a:off x="206920" y="-144463"/>
            <a:ext cx="405395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76484" name="Picture 4" descr="Image result for вопросы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4719" y="2286000"/>
            <a:ext cx="6765022" cy="3190876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E300-ED4F-4514-8F67-4763E509913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1D4E-6C65-42AB-97A2-0D9A74486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 в </a:t>
            </a:r>
            <a:r>
              <a:rPr lang="en-US" dirty="0"/>
              <a:t>MLLIB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3A6308-0213-4D65-A515-457075E34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2468" y="342900"/>
            <a:ext cx="374857" cy="125730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6760861-6461-4962-B088-36D01775CC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4513" y="1552930"/>
            <a:ext cx="7432107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23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1D4E-6C65-42AB-97A2-0D9A74486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 в </a:t>
            </a:r>
            <a:r>
              <a:rPr lang="en-US" dirty="0"/>
              <a:t>MLLIB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3A6308-0213-4D65-A515-457075E34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2468" y="342900"/>
            <a:ext cx="374857" cy="125730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6760861-6461-4962-B088-36D01775CC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4513" y="1552930"/>
            <a:ext cx="7432107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1852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dsm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bdsm</Template>
  <TotalTime>4388</TotalTime>
  <Words>62</Words>
  <Application>Microsoft Office PowerPoint</Application>
  <PresentationFormat>Custom</PresentationFormat>
  <Paragraphs>18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Wingdings</vt:lpstr>
      <vt:lpstr>Wingdings 3</vt:lpstr>
      <vt:lpstr>bdsm</vt:lpstr>
      <vt:lpstr>Администрирование Apache Spark </vt:lpstr>
      <vt:lpstr>Теория</vt:lpstr>
      <vt:lpstr>Что нас ждет ?</vt:lpstr>
      <vt:lpstr>Вопросы?</vt:lpstr>
      <vt:lpstr>Введение в MLLIB</vt:lpstr>
      <vt:lpstr>Введение в MLLIB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nick</dc:creator>
  <cp:lastModifiedBy>Yo Basov</cp:lastModifiedBy>
  <cp:revision>301</cp:revision>
  <dcterms:created xsi:type="dcterms:W3CDTF">2018-11-09T09:23:09Z</dcterms:created>
  <dcterms:modified xsi:type="dcterms:W3CDTF">2019-03-23T00:16:18Z</dcterms:modified>
</cp:coreProperties>
</file>