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handoutMasterIdLst>
    <p:handoutMasterId r:id="rId19"/>
  </p:handoutMasterIdLst>
  <p:sldIdLst>
    <p:sldId id="380" r:id="rId2"/>
    <p:sldId id="606" r:id="rId3"/>
    <p:sldId id="575" r:id="rId4"/>
    <p:sldId id="477" r:id="rId5"/>
    <p:sldId id="644" r:id="rId6"/>
    <p:sldId id="645" r:id="rId7"/>
    <p:sldId id="646" r:id="rId8"/>
    <p:sldId id="649" r:id="rId9"/>
    <p:sldId id="650" r:id="rId10"/>
    <p:sldId id="651" r:id="rId11"/>
    <p:sldId id="652" r:id="rId12"/>
    <p:sldId id="657" r:id="rId13"/>
    <p:sldId id="654" r:id="rId14"/>
    <p:sldId id="658" r:id="rId15"/>
    <p:sldId id="655" r:id="rId16"/>
    <p:sldId id="659" r:id="rId17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https://spark.apache.org/docs/latest/structured-streaming-programming-guide.html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9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B480-1CE0-45D5-B516-412647D8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05" y="533400"/>
            <a:ext cx="468261" cy="10834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46299-C195-411E-9359-16216F63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/>
          <a:p>
            <a:pPr lvl="1"/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08D7B-160A-4BD0-9254-5060FBFC14C3}"/>
              </a:ext>
            </a:extLst>
          </p:cNvPr>
          <p:cNvSpPr/>
          <p:nvPr/>
        </p:nvSpPr>
        <p:spPr>
          <a:xfrm>
            <a:off x="6575998" y="1598347"/>
            <a:ext cx="36238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D1F22"/>
                </a:solidFill>
                <a:latin typeface="Helvetica Neue"/>
              </a:rPr>
              <a:t>Вывод может быть определен в  разных режимах:</a:t>
            </a:r>
            <a:endParaRPr lang="en-US" dirty="0">
              <a:solidFill>
                <a:srgbClr val="1D1F22"/>
              </a:solidFill>
              <a:latin typeface="Helvetica Neue"/>
            </a:endParaRPr>
          </a:p>
          <a:p>
            <a:endParaRPr lang="ru-RU" dirty="0">
              <a:solidFill>
                <a:srgbClr val="1D1F22"/>
              </a:solidFill>
              <a:latin typeface="Helvetica Neue"/>
            </a:endParaRPr>
          </a:p>
          <a:p>
            <a:r>
              <a:rPr lang="en-US" dirty="0">
                <a:solidFill>
                  <a:srgbClr val="1D1F22"/>
                </a:solidFill>
                <a:latin typeface="Helvetica Neue"/>
              </a:rPr>
              <a:t>Complete</a:t>
            </a:r>
            <a:r>
              <a:rPr lang="ru-RU" dirty="0">
                <a:solidFill>
                  <a:srgbClr val="1D1F22"/>
                </a:solidFill>
                <a:latin typeface="Helvetica Neue"/>
              </a:rPr>
              <a:t> - Вся обновленная таблица результатов будет записана во внешнее хранилище.</a:t>
            </a:r>
            <a:endParaRPr lang="en-US" dirty="0">
              <a:solidFill>
                <a:srgbClr val="1D1F22"/>
              </a:solidFill>
              <a:latin typeface="Helvetica Neue"/>
            </a:endParaRPr>
          </a:p>
          <a:p>
            <a:endParaRPr lang="ru-RU" dirty="0">
              <a:solidFill>
                <a:srgbClr val="1D1F22"/>
              </a:solidFill>
              <a:latin typeface="Helvetica Neue"/>
            </a:endParaRPr>
          </a:p>
          <a:p>
            <a:r>
              <a:rPr lang="en-US" dirty="0">
                <a:solidFill>
                  <a:srgbClr val="1D1F22"/>
                </a:solidFill>
                <a:latin typeface="Helvetica Neue"/>
              </a:rPr>
              <a:t>Append</a:t>
            </a:r>
            <a:r>
              <a:rPr lang="ru-RU" dirty="0">
                <a:solidFill>
                  <a:srgbClr val="1D1F22"/>
                </a:solidFill>
                <a:latin typeface="Helvetica Neue"/>
              </a:rPr>
              <a:t> - только новые строки, добавленные в таблицу результатов с момента последнего запуска, будут записаны во внешнее хранилище.</a:t>
            </a:r>
            <a:endParaRPr lang="en-US" dirty="0">
              <a:solidFill>
                <a:srgbClr val="1D1F22"/>
              </a:solidFill>
              <a:latin typeface="Helvetica Neue"/>
            </a:endParaRPr>
          </a:p>
          <a:p>
            <a:endParaRPr lang="en-US" dirty="0">
              <a:solidFill>
                <a:srgbClr val="1D1F22"/>
              </a:solidFill>
              <a:latin typeface="Helvetica Neue"/>
            </a:endParaRPr>
          </a:p>
          <a:p>
            <a:r>
              <a:rPr lang="en-US" dirty="0">
                <a:solidFill>
                  <a:srgbClr val="1D1F22"/>
                </a:solidFill>
                <a:latin typeface="Helvetica Neue"/>
              </a:rPr>
              <a:t>Update – </a:t>
            </a:r>
            <a:r>
              <a:rPr lang="ru-RU" dirty="0">
                <a:solidFill>
                  <a:srgbClr val="1D1F22"/>
                </a:solidFill>
                <a:latin typeface="Helvetica Neue"/>
              </a:rPr>
              <a:t>подробнее далее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3E219-D3CA-44C7-881A-51554A39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7" y="1589880"/>
            <a:ext cx="5015824" cy="4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4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B480-1CE0-45D5-B516-412647D8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05" y="533400"/>
            <a:ext cx="468261" cy="10834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46299-C195-411E-9359-16216F63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/>
          <a:p>
            <a:pPr lvl="1"/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08D7B-160A-4BD0-9254-5060FBFC14C3}"/>
              </a:ext>
            </a:extLst>
          </p:cNvPr>
          <p:cNvSpPr/>
          <p:nvPr/>
        </p:nvSpPr>
        <p:spPr>
          <a:xfrm>
            <a:off x="6575998" y="1598347"/>
            <a:ext cx="36238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Helvetica Neue"/>
              </a:rPr>
              <a:t>Update</a:t>
            </a:r>
            <a:r>
              <a:rPr lang="ru-RU" dirty="0">
                <a:solidFill>
                  <a:srgbClr val="1D1F22"/>
                </a:solidFill>
                <a:latin typeface="Helvetica Neue"/>
              </a:rPr>
              <a:t> - только строки, которые были обновлены в таблице результатов с момента последнего триггера, будут записаны во внешнее хранилище (доступно начиная с Spark 2.1.1). Обратите внимание, что это отличается от полного режима в том, что этот режим выводит только те строки, которые изменились с момента последнего запуска. Если запрос не содержит агрегации, он будет эквивалентен режиму добавления.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3E219-D3CA-44C7-881A-51554A39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7" y="1589880"/>
            <a:ext cx="5015824" cy="4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B480-1CE0-45D5-B516-412647D8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05" y="533400"/>
            <a:ext cx="468261" cy="10834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46299-C195-411E-9359-16216F63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/>
          <a:p>
            <a:pPr lvl="1"/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08D7B-160A-4BD0-9254-5060FBFC14C3}"/>
              </a:ext>
            </a:extLst>
          </p:cNvPr>
          <p:cNvSpPr/>
          <p:nvPr/>
        </p:nvSpPr>
        <p:spPr>
          <a:xfrm>
            <a:off x="6575998" y="1598347"/>
            <a:ext cx="36238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D1F22"/>
                </a:solidFill>
                <a:latin typeface="Helvetica Neue"/>
              </a:rPr>
              <a:t>Время события - это время, встроенное в сами данные.</a:t>
            </a:r>
          </a:p>
          <a:p>
            <a:endParaRPr lang="ru-RU" dirty="0">
              <a:solidFill>
                <a:srgbClr val="1D1F22"/>
              </a:solidFill>
              <a:latin typeface="Helvetica Neue"/>
            </a:endParaRPr>
          </a:p>
          <a:p>
            <a:r>
              <a:rPr lang="ru-RU" dirty="0">
                <a:solidFill>
                  <a:srgbClr val="1D1F22"/>
                </a:solidFill>
                <a:latin typeface="Helvetica Neue"/>
              </a:rPr>
              <a:t>Это позволяет расчетам, основанным на  оконных функциях (например, количество событий в минуту) быть просто особым типом группировки и агрегирования в столбце событие-время - каждое временное окно является группой, и каждая строка может принадлежать нескольким окнам / группам.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3E219-D3CA-44C7-881A-51554A39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7" y="1589880"/>
            <a:ext cx="5015824" cy="4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0D9F-06D2-4FDD-AC65-8B25463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63" y="452718"/>
            <a:ext cx="440103" cy="873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46271-F7FC-4C49-B9C2-0716D545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1" y="1306003"/>
            <a:ext cx="4549645" cy="3570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86CC6-6DD0-4CF7-94C3-ACCA47459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20" y="1377857"/>
            <a:ext cx="4568338" cy="3498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64000-38D0-46CF-ABDF-ACC3AD4C0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21" y="4876800"/>
            <a:ext cx="7412931" cy="1161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FE26F-4182-40C2-8136-4424F5A57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73" y="5659546"/>
            <a:ext cx="7681119" cy="7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/>
          </a:bodyPr>
          <a:lstStyle/>
          <a:p>
            <a:r>
              <a:rPr lang="ru-RU" b="0" dirty="0"/>
              <a:t>Модель</a:t>
            </a:r>
            <a:r>
              <a:rPr lang="en-US" b="0" dirty="0"/>
              <a:t> </a:t>
            </a:r>
            <a:r>
              <a:rPr lang="ru-RU" b="0" dirty="0"/>
              <a:t>обрабатывает данные, поступившие позже, чем ожидалось, в зависимости от времени события. Поскольку Spark обновляет таблицу результатов, он полностью контролирует обновление старых агрегатов при наличии поздних данных, а также очистку старых агрегатов для ограничения размера данных промежуточного состояния. Начиная с Spark 2.1 появляется поддержка водяных знаков, которая позволяет пользователю указывать порог поздних данных и позволяет очищать старое состояние</a:t>
            </a:r>
            <a:r>
              <a:rPr lang="en-US" b="0" dirty="0"/>
              <a:t> </a:t>
            </a:r>
            <a:r>
              <a:rPr lang="ru-RU" b="0" dirty="0"/>
              <a:t>на драйвере.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0D9F-06D2-4FDD-AC65-8B25463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63" y="452718"/>
            <a:ext cx="440103" cy="873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C409A-A5A1-40C9-BA6F-2C9090BD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1169916"/>
            <a:ext cx="7905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0D9F-06D2-4FDD-AC65-8B25463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63" y="452718"/>
            <a:ext cx="440103" cy="873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8987B-6E96-4127-9A89-ED7A3FD0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1729079"/>
            <a:ext cx="10058761" cy="32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 ждет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Потоковая обработка (Streaming) в Apache Spark</a:t>
            </a:r>
          </a:p>
          <a:p>
            <a:r>
              <a:rPr lang="ru-RU" dirty="0"/>
              <a:t>Потоковая обработка данных для аналитики больших данных</a:t>
            </a:r>
          </a:p>
          <a:p>
            <a:r>
              <a:rPr lang="ru-RU" dirty="0"/>
              <a:t>Особенности реализации потоковой обработки данных в Apache Spark</a:t>
            </a:r>
          </a:p>
          <a:p>
            <a:r>
              <a:rPr lang="ru-RU" dirty="0"/>
              <a:t>Основные концепции потоковой обработки</a:t>
            </a:r>
          </a:p>
          <a:p>
            <a:r>
              <a:rPr lang="ru-RU" dirty="0"/>
              <a:t>Аггрегированные и не аггрегированные запросы</a:t>
            </a:r>
          </a:p>
          <a:p>
            <a:r>
              <a:rPr lang="ru-RU" dirty="0"/>
              <a:t>Обработка событий Event Time, Window и Late Events (скользящее окно событий)</a:t>
            </a:r>
          </a:p>
          <a:p>
            <a:r>
              <a:rPr lang="ru-RU" dirty="0"/>
              <a:t>Поддержка последних событий (Late Events) в потоковой обработке данных в Apache Spark</a:t>
            </a:r>
          </a:p>
          <a:p>
            <a:r>
              <a:rPr lang="ru-RU" dirty="0"/>
              <a:t>Режимы работы Apache Spark с потоковыми данными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</a:t>
            </a:r>
            <a:r>
              <a:rPr lang="en-US" dirty="0"/>
              <a:t> Streaming</a:t>
            </a:r>
            <a:r>
              <a:rPr lang="ru-RU" dirty="0"/>
              <a:t> и </a:t>
            </a:r>
            <a:r>
              <a:rPr lang="en-US" dirty="0"/>
              <a:t>Batch Applications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0D9F-06D2-4FDD-AC65-8B25463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63" y="452718"/>
            <a:ext cx="440103" cy="873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9122F-EEDC-4887-96CC-2C4B3051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0" y="1325759"/>
            <a:ext cx="8935534" cy="44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9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</a:t>
            </a:r>
            <a:r>
              <a:rPr lang="en-US" dirty="0"/>
              <a:t> Streaming</a:t>
            </a:r>
            <a:r>
              <a:rPr lang="ru-RU" dirty="0"/>
              <a:t> и </a:t>
            </a:r>
            <a:r>
              <a:rPr lang="en-US" dirty="0"/>
              <a:t>Batch Applications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0D9F-06D2-4FDD-AC65-8B25463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63" y="452718"/>
            <a:ext cx="440103" cy="873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7F589B-D348-4F24-A91E-AA74BE5D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" y="1538006"/>
            <a:ext cx="8054138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</a:t>
            </a:r>
            <a:r>
              <a:rPr lang="en-US" dirty="0"/>
              <a:t> Streaming</a:t>
            </a:r>
            <a:r>
              <a:rPr lang="ru-RU" dirty="0"/>
              <a:t> и </a:t>
            </a:r>
            <a:r>
              <a:rPr lang="en-US" dirty="0"/>
              <a:t>Batch Applications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0D9F-06D2-4FDD-AC65-8B25463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63" y="452718"/>
            <a:ext cx="440103" cy="873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9A0929-49ED-4AA8-AAF3-581BC411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19" y="1882942"/>
            <a:ext cx="9381457" cy="27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E62497-A06E-490F-A682-10F65D2A1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657" y="1565625"/>
            <a:ext cx="4491584" cy="372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AB480-1CE0-45D5-B516-412647D8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905" y="533400"/>
            <a:ext cx="468261" cy="1083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8D2D0-D0BC-419B-928A-4EDF0C0D131B}"/>
              </a:ext>
            </a:extLst>
          </p:cNvPr>
          <p:cNvSpPr/>
          <p:nvPr/>
        </p:nvSpPr>
        <p:spPr>
          <a:xfrm>
            <a:off x="6614319" y="1616802"/>
            <a:ext cx="403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D1F22"/>
                </a:solidFill>
                <a:latin typeface="Helvetica Neue"/>
              </a:rPr>
              <a:t>Рассмотрим входной поток данных как «Входную таблицу». Каждый элемент данных, поступающий в поток, похож на новую строку, добавляемую во входную таблицу.</a:t>
            </a:r>
            <a:endParaRPr lang="ru-RU" b="0" i="0" dirty="0">
              <a:solidFill>
                <a:srgbClr val="1D1F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288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Spark Streaming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B480-1CE0-45D5-B516-412647D8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05" y="533400"/>
            <a:ext cx="468261" cy="10834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46299-C195-411E-9359-16216F63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/>
          <a:p>
            <a:pPr lvl="1"/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B682C-6985-4D30-AD98-8824BABC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2" y="1565624"/>
            <a:ext cx="4926293" cy="39378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908D7B-160A-4BD0-9254-5060FBFC14C3}"/>
              </a:ext>
            </a:extLst>
          </p:cNvPr>
          <p:cNvSpPr/>
          <p:nvPr/>
        </p:nvSpPr>
        <p:spPr>
          <a:xfrm>
            <a:off x="6575998" y="1598347"/>
            <a:ext cx="3623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D1F22"/>
                </a:solidFill>
                <a:latin typeface="Helvetica Neue"/>
              </a:rPr>
              <a:t>Запрос на входе сгенерирует «Таблицу результатов». Каждый интервал запуска (скажем, каждую 1 секунду) новые строки добавляются во входную таблицу, которая в итоге обновляет таблицу результатов. Всякий раз, когда таблица результатов обновляется, мы хотим записать измененные строки результатов во внешний приемник.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23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4446</TotalTime>
  <Words>392</Words>
  <Application>Microsoft Office PowerPoint</Application>
  <PresentationFormat>Custom</PresentationFormat>
  <Paragraphs>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Helvetica Neue</vt:lpstr>
      <vt:lpstr>Wingdings</vt:lpstr>
      <vt:lpstr>Wingdings 3</vt:lpstr>
      <vt:lpstr>bdsm</vt:lpstr>
      <vt:lpstr>Администрирование Apache Spark </vt:lpstr>
      <vt:lpstr>Теория</vt:lpstr>
      <vt:lpstr>Что нас ждет ?</vt:lpstr>
      <vt:lpstr>Вопросы?</vt:lpstr>
      <vt:lpstr>Разница Streaming и Batch Applications</vt:lpstr>
      <vt:lpstr>Разница Streaming и Batch Applications</vt:lpstr>
      <vt:lpstr>Разница Streaming и Batch Applications</vt:lpstr>
      <vt:lpstr>Схема работы Spark Streaming</vt:lpstr>
      <vt:lpstr>Схема работы Spark Streaming</vt:lpstr>
      <vt:lpstr>Схема работы Spark Streaming</vt:lpstr>
      <vt:lpstr>Схема работы Spark Streaming</vt:lpstr>
      <vt:lpstr>Схема работы Spark Streaming</vt:lpstr>
      <vt:lpstr>Схема работы Spark Streaming</vt:lpstr>
      <vt:lpstr>Схема работы Spark Streaming</vt:lpstr>
      <vt:lpstr>Схема работы Spark Streaming</vt:lpstr>
      <vt:lpstr>Схема работы Spark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318</cp:revision>
  <dcterms:created xsi:type="dcterms:W3CDTF">2018-11-09T09:23:09Z</dcterms:created>
  <dcterms:modified xsi:type="dcterms:W3CDTF">2019-03-24T02:29:46Z</dcterms:modified>
</cp:coreProperties>
</file>