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26" r:id="rId2"/>
    <p:sldId id="329" r:id="rId3"/>
    <p:sldId id="330" r:id="rId4"/>
    <p:sldId id="361" r:id="rId5"/>
    <p:sldId id="362" r:id="rId6"/>
    <p:sldId id="369" r:id="rId7"/>
    <p:sldId id="370" r:id="rId8"/>
    <p:sldId id="371" r:id="rId9"/>
    <p:sldId id="372" r:id="rId10"/>
    <p:sldId id="373" r:id="rId11"/>
    <p:sldId id="363" r:id="rId12"/>
    <p:sldId id="364" r:id="rId13"/>
    <p:sldId id="365" r:id="rId14"/>
    <p:sldId id="366" r:id="rId15"/>
    <p:sldId id="367" r:id="rId16"/>
    <p:sldId id="344" r:id="rId17"/>
    <p:sldId id="347" r:id="rId18"/>
    <p:sldId id="348" r:id="rId19"/>
    <p:sldId id="350" r:id="rId20"/>
    <p:sldId id="351" r:id="rId21"/>
    <p:sldId id="352" r:id="rId22"/>
    <p:sldId id="356" r:id="rId23"/>
    <p:sldId id="354" r:id="rId24"/>
    <p:sldId id="353" r:id="rId25"/>
    <p:sldId id="357" r:id="rId26"/>
    <p:sldId id="358" r:id="rId27"/>
    <p:sldId id="360" r:id="rId28"/>
    <p:sldId id="359" r:id="rId29"/>
    <p:sldId id="345" r:id="rId30"/>
    <p:sldId id="25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8182" autoAdjust="0"/>
  </p:normalViewPr>
  <p:slideViewPr>
    <p:cSldViewPr snapToGrid="0" snapToObjects="1" showGuides="1">
      <p:cViewPr varScale="1">
        <p:scale>
          <a:sx n="76" d="100"/>
          <a:sy n="76" d="100"/>
        </p:scale>
        <p:origin x="25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7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50" y="2130425"/>
            <a:ext cx="8172450" cy="1470025"/>
          </a:xfrm>
        </p:spPr>
        <p:txBody>
          <a:bodyPr/>
          <a:lstStyle>
            <a:lvl1pPr algn="l">
              <a:defRPr sz="32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3752850"/>
            <a:ext cx="8172450" cy="6286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49" y="6356350"/>
            <a:ext cx="5191125" cy="365125"/>
          </a:xfrm>
        </p:spPr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99852" cy="685799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640540"/>
            <a:ext cx="8667750" cy="448562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49"/>
            <a:ext cx="5114014" cy="365126"/>
          </a:xfrm>
        </p:spPr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828" y="6356350"/>
            <a:ext cx="2418522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941293"/>
            <a:ext cx="8667750" cy="603529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99852" cy="685799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834888"/>
            <a:ext cx="8667750" cy="5291276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49"/>
            <a:ext cx="5114014" cy="365126"/>
          </a:xfrm>
        </p:spPr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828" y="6356350"/>
            <a:ext cx="2418522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5247364" cy="365125"/>
          </a:xfrm>
        </p:spPr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0"/>
            <a:ext cx="6942814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0" y="914400"/>
            <a:ext cx="4228189" cy="521176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899" y="914400"/>
            <a:ext cx="4410075" cy="521176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487588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0374" y="6356350"/>
            <a:ext cx="2133600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14258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743200"/>
            <a:ext cx="6324600" cy="914400"/>
          </a:xfrm>
        </p:spPr>
        <p:txBody>
          <a:bodyPr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7204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743200"/>
            <a:ext cx="6324600" cy="914400"/>
          </a:xfrm>
        </p:spPr>
        <p:txBody>
          <a:bodyPr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6392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411" y="0"/>
            <a:ext cx="7076164" cy="657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411" y="847725"/>
            <a:ext cx="8676364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41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5190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5" r:id="rId6"/>
    <p:sldLayoutId id="2147483662" r:id="rId7"/>
    <p:sldLayoutId id="214748366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SQL Best Practices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100" cap="all">
                <a:solidFill>
                  <a:prstClr val="white"/>
                </a:solidFill>
              </a:rPr>
              <a:t>Naming convention and styles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buFont typeface="+mj-lt"/>
              <a:buAutoNum type="arabicPeriod" startAt="7"/>
              <a:tabLst>
                <a:tab pos="171450" algn="l"/>
              </a:tabLst>
            </a:pPr>
            <a:r>
              <a:rPr lang="en-GB" sz="1500" b="1">
                <a:latin typeface="Verdana" panose="020B0604030504040204" pitchFamily="34" charset="0"/>
              </a:rPr>
              <a:t>Name tables in the singular form</a:t>
            </a:r>
            <a:endParaRPr lang="en-US" sz="1500" b="1">
              <a:latin typeface="Verdana" panose="020B0604030504040204" pitchFamily="34" charset="0"/>
            </a:endParaRPr>
          </a:p>
          <a:p>
            <a:pPr marL="303371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Correct: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 TABLE dbo.[Employee]</a:t>
            </a:r>
          </a:p>
          <a:p>
            <a:pPr marL="303371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Incorrect: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 TABLE dbo.[Employees]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+mj-lt"/>
              <a:buAutoNum type="arabicPeriod" startAt="8"/>
            </a:pPr>
            <a:r>
              <a:rPr lang="en-US"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Tables that map one-to many, many-to-many relationships should be named by concatenating the names of the tables in question, starting with the most central table’s name.</a:t>
            </a:r>
          </a:p>
          <a:p>
            <a:pPr marL="3334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Correct:</a:t>
            </a:r>
            <a:endParaRPr lang="en-US" sz="15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	CREATE TABLE dbo.[EmployeeSalary]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Advantages of Implementing Coding Standards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Enhanced </a:t>
            </a:r>
            <a:r>
              <a:rPr lang="en-US" b="1" dirty="0" smtClean="0"/>
              <a:t>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Risk of project failure is </a:t>
            </a:r>
            <a:r>
              <a:rPr lang="en-GB" b="1" dirty="0" smtClean="0"/>
              <a:t>reduced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Minimal </a:t>
            </a:r>
            <a:r>
              <a:rPr lang="en-US" b="1" dirty="0" smtClean="0"/>
              <a:t>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Easy to </a:t>
            </a:r>
            <a:r>
              <a:rPr lang="en-US" b="1" dirty="0" smtClean="0"/>
              <a:t>Maintain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Bug </a:t>
            </a:r>
            <a:r>
              <a:rPr lang="en-US" b="1" dirty="0" smtClean="0"/>
              <a:t>Rectification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 Comprehensive </a:t>
            </a:r>
            <a:r>
              <a:rPr lang="en-US" b="1" dirty="0" smtClean="0"/>
              <a:t>Look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Cost-Efficient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Coding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0540"/>
            <a:ext cx="8667750" cy="60786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Microsoft SQL Server supports two types of comments: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SQL Comment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8" y="2633722"/>
            <a:ext cx="6038095" cy="151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7" y="4851587"/>
            <a:ext cx="6038095" cy="150476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190695"/>
            <a:ext cx="8667750" cy="607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Line comment: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143782"/>
            <a:ext cx="8667750" cy="607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Block comment: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Coding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Always use comment to explain your code.</a:t>
            </a:r>
          </a:p>
          <a:p>
            <a:r>
              <a:rPr lang="en-GB" dirty="0" smtClean="0"/>
              <a:t>Use natural/human language in comment to easy understand.</a:t>
            </a:r>
          </a:p>
          <a:p>
            <a:r>
              <a:rPr lang="en-GB" dirty="0" smtClean="0"/>
              <a:t>All comments should be same format.</a:t>
            </a:r>
          </a:p>
          <a:p>
            <a:r>
              <a:rPr lang="en-GB" dirty="0" smtClean="0"/>
              <a:t>Break comment line to avoid horizontal scroll bar.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SQL 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SQL Coding Standard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Ensure the name is unique and does not exist as a reserved keyword. </a:t>
            </a:r>
            <a:endParaRPr lang="en-GB" dirty="0" smtClean="0"/>
          </a:p>
          <a:p>
            <a:r>
              <a:rPr lang="en-GB" dirty="0"/>
              <a:t>Names must begin with a letter and may not end with an underscore</a:t>
            </a:r>
            <a:r>
              <a:rPr lang="en-GB" dirty="0" smtClean="0"/>
              <a:t>.</a:t>
            </a:r>
          </a:p>
          <a:p>
            <a:r>
              <a:rPr lang="en-GB" dirty="0"/>
              <a:t>Avoid abbreviations and if you have to use them make sure they are commonly understood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19059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SQL Coding Standard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a collective name or, a plural form for table names </a:t>
            </a:r>
          </a:p>
          <a:p>
            <a:r>
              <a:rPr lang="en-GB" dirty="0"/>
              <a:t>Never give a table the same name as one of its columns and vice versa </a:t>
            </a:r>
          </a:p>
          <a:p>
            <a:r>
              <a:rPr lang="en-GB" dirty="0"/>
              <a:t>Always use the singular name for </a:t>
            </a:r>
            <a:r>
              <a:rPr lang="en-GB" dirty="0" smtClean="0"/>
              <a:t>columns.</a:t>
            </a:r>
          </a:p>
          <a:p>
            <a:r>
              <a:rPr lang="en-GB" dirty="0"/>
              <a:t>Use table/column aliases for easier reading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460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SQL Coding Standard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Always use </a:t>
            </a:r>
            <a:r>
              <a:rPr lang="en-GB" b="1" cap="all" dirty="0"/>
              <a:t>uppercase</a:t>
            </a:r>
            <a:r>
              <a:rPr lang="en-GB" dirty="0"/>
              <a:t> for the reserved </a:t>
            </a:r>
            <a:r>
              <a:rPr lang="en-GB" dirty="0" smtClean="0"/>
              <a:t>keywords like SELECT and WHERE.</a:t>
            </a:r>
          </a:p>
          <a:p>
            <a:r>
              <a:rPr lang="en-GB" dirty="0"/>
              <a:t>Break </a:t>
            </a:r>
            <a:r>
              <a:rPr lang="en-GB" dirty="0" smtClean="0"/>
              <a:t>line </a:t>
            </a:r>
            <a:r>
              <a:rPr lang="en-GB" dirty="0"/>
              <a:t>to avoid horizontal scroll bar</a:t>
            </a:r>
            <a:r>
              <a:rPr lang="en-GB" dirty="0" smtClean="0"/>
              <a:t>. It recommended that start line with </a:t>
            </a:r>
            <a:r>
              <a:rPr lang="en-GB" b="1" dirty="0" smtClean="0"/>
              <a:t>KEYWORD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Format code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0" y="4189605"/>
            <a:ext cx="7874803" cy="18290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82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</a:t>
            </a:r>
            <a:r>
              <a:rPr lang="en-US" dirty="0" smtClean="0"/>
              <a:t>Best Practices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Best Practices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Column Names Instead of * in a SELECT Statement</a:t>
            </a:r>
          </a:p>
          <a:p>
            <a:r>
              <a:rPr lang="en-US" b="1" dirty="0" smtClean="0"/>
              <a:t>Original query:</a:t>
            </a:r>
          </a:p>
          <a:p>
            <a:pPr lvl="1">
              <a:buFont typeface="Arial" panose="020B0604020202020204" pitchFamily="34" charset="0"/>
              <a:buChar char="×"/>
            </a:pPr>
            <a:r>
              <a:rPr lang="en-US" dirty="0" smtClean="0"/>
              <a:t>SELECT * FROM Students;</a:t>
            </a:r>
          </a:p>
          <a:p>
            <a:r>
              <a:rPr lang="en-US" b="1" dirty="0" smtClean="0"/>
              <a:t>Improved query:</a:t>
            </a:r>
          </a:p>
          <a:p>
            <a:pPr lvl="1"/>
            <a:r>
              <a:rPr lang="en-US" dirty="0" smtClean="0"/>
              <a:t>SELECT Name, </a:t>
            </a:r>
            <a:r>
              <a:rPr lang="en-US" dirty="0" err="1" smtClean="0"/>
              <a:t>ClassName</a:t>
            </a:r>
            <a:r>
              <a:rPr lang="en-US" dirty="0" smtClean="0"/>
              <a:t> FROM Students;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1. Avoid select *, use column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Best Practices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640541"/>
            <a:ext cx="8667750" cy="2494732"/>
          </a:xfrm>
        </p:spPr>
        <p:txBody>
          <a:bodyPr/>
          <a:lstStyle/>
          <a:p>
            <a:pPr algn="just"/>
            <a:r>
              <a:rPr lang="en-US" dirty="0"/>
              <a:t>The HAVING clause is used to filter the rows after all the rows are selected and it is used like a filter. </a:t>
            </a:r>
          </a:p>
          <a:p>
            <a:pPr algn="just"/>
            <a:r>
              <a:rPr lang="en-US" dirty="0"/>
              <a:t>It works by going through the final result table of the query parsing out the rows that don’t meet the HAVING condition.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2. Avoid including a HAVING clause in SELECT 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9BE56-E874-40DE-A7BE-7187680C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4083918"/>
            <a:ext cx="5343525" cy="20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Lesson 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10000"/>
              <a:buBlip>
                <a:blip r:embed="rId2"/>
              </a:buBlip>
            </a:pPr>
            <a:r>
              <a:rPr lang="en-GB" sz="3600" dirty="0"/>
              <a:t>Coding Standard/Convention</a:t>
            </a:r>
          </a:p>
          <a:p>
            <a:pPr lvl="0">
              <a:buSzPct val="110000"/>
              <a:buBlip>
                <a:blip r:embed="rId2"/>
              </a:buBlip>
            </a:pPr>
            <a:r>
              <a:rPr lang="en-GB" sz="3600" dirty="0" smtClean="0"/>
              <a:t>Write </a:t>
            </a:r>
            <a:r>
              <a:rPr lang="en-GB" sz="3600" dirty="0"/>
              <a:t>query </a:t>
            </a:r>
            <a:r>
              <a:rPr lang="en-GB" sz="3600" dirty="0" smtClean="0"/>
              <a:t>effectively</a:t>
            </a: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Best Practices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640541"/>
            <a:ext cx="8667750" cy="529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Original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2. Avoid including a HAVING clause in SELECT statements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36158-5E19-4E8C-8CBB-D20194BB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64" y="2297964"/>
            <a:ext cx="5438775" cy="962025"/>
          </a:xfrm>
          <a:prstGeom prst="rect">
            <a:avLst/>
          </a:prstGeom>
        </p:spPr>
      </p:pic>
      <p:sp>
        <p:nvSpPr>
          <p:cNvPr id="10" name="Content Placeholder 12"/>
          <p:cNvSpPr txBox="1">
            <a:spLocks/>
          </p:cNvSpPr>
          <p:nvPr/>
        </p:nvSpPr>
        <p:spPr>
          <a:xfrm>
            <a:off x="228600" y="3341022"/>
            <a:ext cx="8667750" cy="52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Improved query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FFA1E0-0A3A-43AF-9179-B6B677690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64" y="4108180"/>
            <a:ext cx="37242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Best Practices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640540"/>
            <a:ext cx="4084093" cy="4485623"/>
          </a:xfrm>
        </p:spPr>
        <p:txBody>
          <a:bodyPr/>
          <a:lstStyle/>
          <a:p>
            <a:pPr algn="just"/>
            <a:r>
              <a:rPr lang="en-US" dirty="0"/>
              <a:t>The DISTINCT keyword in the original query is unnecessary because the </a:t>
            </a:r>
            <a:r>
              <a:rPr lang="en-US" dirty="0" err="1"/>
              <a:t>table_name</a:t>
            </a:r>
            <a:r>
              <a:rPr lang="en-US" dirty="0"/>
              <a:t> contains the primary key p.ID, which is part of the result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3. Eliminate Unnecessary DISTINCT Conditions</a:t>
            </a:r>
            <a:endParaRPr lang="en-US" dirty="0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653412D6-AD83-40EF-A032-22CF26E6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03" y="1841032"/>
            <a:ext cx="4192127" cy="40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Best Practices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640541"/>
            <a:ext cx="8667750" cy="529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Original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3. Eliminate Unnecessary DISTINCT Conditions</a:t>
            </a: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228600" y="3341022"/>
            <a:ext cx="8667750" cy="52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Improved query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FEBF70-5A3D-4D44-A3C1-114736E5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2" y="2313371"/>
            <a:ext cx="4362450" cy="1019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3746CC-E442-42E4-BB3B-607AC181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2" y="3993986"/>
            <a:ext cx="41624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Best Practices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UNION ALL statement is faster than UNION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UNION ALL </a:t>
            </a:r>
            <a:r>
              <a:rPr lang="en-US" dirty="0"/>
              <a:t>statement does not consider duplicate s, and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UNION</a:t>
            </a:r>
            <a:r>
              <a:rPr lang="en-US" dirty="0"/>
              <a:t> statement does look for duplicates in a table while selection of rows, whether or not they exist.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4. Use UNION ALL instead of 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Best Practices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640541"/>
            <a:ext cx="8667750" cy="529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Original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</a:t>
            </a:r>
            <a:r>
              <a:rPr lang="en-US" dirty="0"/>
              <a:t>Avoid using OR in join conditions</a:t>
            </a: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228600" y="3341022"/>
            <a:ext cx="8667750" cy="52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Improved query</a:t>
            </a:r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9D3368AB-41D0-4B4D-96D1-7E133ED5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2" y="2232018"/>
            <a:ext cx="7167196" cy="1133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4FFEB-98C3-4BA4-9300-C7620463C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89" y="3916025"/>
            <a:ext cx="63817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Best Practices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640541"/>
            <a:ext cx="8667750" cy="529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Original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</a:t>
            </a:r>
            <a:r>
              <a:rPr lang="en-US" dirty="0"/>
              <a:t> Avoid any redundant mathematics</a:t>
            </a: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228600" y="3341022"/>
            <a:ext cx="8667750" cy="52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Improved query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B49CBEFD-13AB-47FB-83B1-9862246B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9" y="2273409"/>
            <a:ext cx="4048125" cy="1028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0F06B2-EA6A-41E2-91BC-A44A39D7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89" y="4044512"/>
            <a:ext cx="3438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Best Practices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spcBef>
                <a:spcPts val="0"/>
              </a:spcBef>
            </a:pPr>
            <a:r>
              <a:rPr lang="en-GB" dirty="0">
                <a:solidFill>
                  <a:srgbClr val="FF0000"/>
                </a:solidFill>
              </a:rPr>
              <a:t>COUNT(1)</a:t>
            </a:r>
            <a:r>
              <a:rPr lang="en-GB" dirty="0"/>
              <a:t> gets converted into </a:t>
            </a:r>
            <a:r>
              <a:rPr lang="en-GB" dirty="0">
                <a:solidFill>
                  <a:srgbClr val="FF0000"/>
                </a:solidFill>
              </a:rPr>
              <a:t>COUNT(*) </a:t>
            </a:r>
            <a:r>
              <a:rPr lang="en-GB" dirty="0"/>
              <a:t>by SQL Server, so there is no difference between these. The 1 is a literal, so a COUNT('whatever') is treated as equivalent.</a:t>
            </a:r>
          </a:p>
          <a:p>
            <a:pPr lvl="0" algn="just">
              <a:spcBef>
                <a:spcPts val="0"/>
              </a:spcBef>
            </a:pPr>
            <a:r>
              <a:rPr lang="en-GB" dirty="0">
                <a:solidFill>
                  <a:srgbClr val="FF0000"/>
                </a:solidFill>
              </a:rPr>
              <a:t>COUNT(</a:t>
            </a:r>
            <a:r>
              <a:rPr lang="en-GB" dirty="0" err="1">
                <a:solidFill>
                  <a:srgbClr val="FF0000"/>
                </a:solidFill>
              </a:rPr>
              <a:t>column_name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lvl="1" algn="just">
              <a:spcBef>
                <a:spcPts val="0"/>
              </a:spcBef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column_name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definition is NOT NULL, this gets converted to COUNT(*). </a:t>
            </a:r>
          </a:p>
          <a:p>
            <a:pPr lvl="1" algn="just">
              <a:spcBef>
                <a:spcPts val="0"/>
              </a:spcBef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column_name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definition allows NULLs, then SQL Server needs to access the specific column to count the non-null values on the column.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7. Consider using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Best Practices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>
                <a:solidFill>
                  <a:srgbClr val="FF0000"/>
                </a:solidFill>
              </a:rPr>
              <a:t>Never use COUNT(*)</a:t>
            </a:r>
          </a:p>
          <a:p>
            <a:pPr lvl="1" algn="just" fontAlgn="base"/>
            <a:r>
              <a:rPr lang="en-US" dirty="0"/>
              <a:t> </a:t>
            </a:r>
            <a:r>
              <a:rPr lang="en-US" dirty="0" err="1"/>
              <a:t>tt</a:t>
            </a:r>
            <a:r>
              <a:rPr lang="en-US" dirty="0"/>
              <a:t> must read all columns and cause unnecessary reads.</a:t>
            </a:r>
          </a:p>
          <a:p>
            <a:pPr algn="just" fontAlgn="base"/>
            <a:r>
              <a:rPr lang="en-US" dirty="0">
                <a:solidFill>
                  <a:srgbClr val="FF0000"/>
                </a:solidFill>
              </a:rPr>
              <a:t>Always use COUNT(1)</a:t>
            </a:r>
            <a:r>
              <a:rPr lang="en-US" dirty="0"/>
              <a:t> </a:t>
            </a:r>
          </a:p>
          <a:p>
            <a:pPr lvl="1" algn="just" fontAlgn="base"/>
            <a:r>
              <a:rPr lang="en-US" dirty="0"/>
              <a:t>The primary key is the first column in the table and you want it to read the clustered index.</a:t>
            </a:r>
          </a:p>
          <a:p>
            <a:pPr algn="just" fontAlgn="base"/>
            <a:r>
              <a:rPr lang="en-US" dirty="0">
                <a:solidFill>
                  <a:srgbClr val="FF0000"/>
                </a:solidFill>
              </a:rPr>
              <a:t>Always use COUNT(</a:t>
            </a:r>
            <a:r>
              <a:rPr lang="en-US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lvl="1" algn="just" fontAlgn="base"/>
            <a:r>
              <a:rPr lang="en-US" dirty="0"/>
              <a:t>You can select which index it will scan.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7. Consider using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Best Practices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640541"/>
            <a:ext cx="8667750" cy="529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Original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</a:t>
            </a:r>
            <a:r>
              <a:rPr lang="en-US" dirty="0"/>
              <a:t>Consider using COUNT</a:t>
            </a: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228600" y="3341022"/>
            <a:ext cx="8667750" cy="52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Improved query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B49CBEFD-13AB-47FB-83B1-9862246B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9" y="2273409"/>
            <a:ext cx="4048125" cy="1028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0F06B2-EA6A-41E2-91BC-A44A39D7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89" y="4044512"/>
            <a:ext cx="3438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 descr="SQL Best Practices - How to type code cleanly and perfectly organiz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01" y="1433016"/>
            <a:ext cx="7216412" cy="40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3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Coding Standard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Section 1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rgbClr val="E46C0A"/>
                </a:solidFill>
              </a:rPr>
              <a:t>Thank you</a:t>
            </a:r>
            <a:endParaRPr lang="en-US" sz="66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Coding Standard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4735772"/>
            <a:ext cx="8667750" cy="1390391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Standardization has a positive impact on any business. It requires consistent efforts and sheers the focus of the software development team to meet quality goals.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portance of Code Quality and Coding Standard in Software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2" y="1027603"/>
            <a:ext cx="5953899" cy="34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Coding Standard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33" y="1691793"/>
            <a:ext cx="7333333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100" cap="all"/>
              <a:t>Naming convention and styles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  <a:tabLst>
                <a:tab pos="171450" algn="l"/>
              </a:tabLst>
            </a:pPr>
            <a:r>
              <a:rPr lang="en-GB" sz="1500" b="1">
                <a:latin typeface="Verdana" panose="020B0604030504040204" pitchFamily="34" charset="0"/>
              </a:rPr>
              <a:t>Use UPPER CASE for all T-SQL constructs, excepts Types</a:t>
            </a:r>
            <a:endParaRPr lang="en-US" sz="1500" b="1">
              <a:latin typeface="Verdana" panose="020B0604030504040204" pitchFamily="34" charset="0"/>
            </a:endParaRPr>
          </a:p>
          <a:p>
            <a:pPr marL="303371" lvl="1" indent="0">
              <a:spcBef>
                <a:spcPts val="450"/>
              </a:spcBef>
              <a:buNone/>
            </a:pPr>
            <a:r>
              <a:rPr lang="en-US" sz="135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Correct: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 MAX([Salary]) FROM dbo.[EmployeeSalary]</a:t>
            </a:r>
          </a:p>
          <a:p>
            <a:pPr marL="303371" lvl="1" indent="0">
              <a:spcBef>
                <a:spcPts val="450"/>
              </a:spcBef>
              <a:buNone/>
            </a:pPr>
            <a:r>
              <a:rPr lang="en-US" sz="135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Incorrect: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 max([Salary]) from dbo.[EmployeeSalary]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  <a:tabLst>
                <a:tab pos="171450" algn="l"/>
              </a:tabLst>
            </a:pPr>
            <a:r>
              <a:rPr lang="en-GB" sz="1500" b="1">
                <a:latin typeface="Verdana" panose="020B0604030504040204" pitchFamily="34" charset="0"/>
              </a:rPr>
              <a:t>Use lower case for all T-SQL Types and Usernames</a:t>
            </a:r>
            <a:endParaRPr lang="en-US" sz="1500" b="1">
              <a:latin typeface="Verdana" panose="020B0604030504040204" pitchFamily="34" charset="0"/>
            </a:endParaRPr>
          </a:p>
          <a:p>
            <a:pPr marL="303371" lvl="1" indent="0">
              <a:spcBef>
                <a:spcPts val="450"/>
              </a:spcBef>
              <a:buNone/>
            </a:pPr>
            <a:r>
              <a:rPr lang="en-US" sz="135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Correct: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DECLARE @MaxValue int</a:t>
            </a:r>
          </a:p>
          <a:p>
            <a:pPr marL="303371" lvl="1" indent="0">
              <a:spcBef>
                <a:spcPts val="450"/>
              </a:spcBef>
              <a:buNone/>
            </a:pPr>
            <a:r>
              <a:rPr lang="en-US" sz="135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Incorrect: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DECLARE @MaxValue INT</a:t>
            </a:r>
          </a:p>
          <a:p>
            <a:pPr marL="300038" lvl="1" indent="0">
              <a:buNone/>
            </a:pPr>
            <a:endParaRPr lang="en-US" sz="13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100" cap="all">
                <a:solidFill>
                  <a:prstClr val="white"/>
                </a:solidFill>
              </a:rPr>
              <a:t>Naming convention and styles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5763" indent="-385763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  <a:tabLst>
                <a:tab pos="171450" algn="l"/>
              </a:tabLst>
            </a:pPr>
            <a:r>
              <a:rPr lang="en-GB" sz="1500" b="1">
                <a:latin typeface="Verdana" panose="020B0604030504040204" pitchFamily="34" charset="0"/>
              </a:rPr>
              <a:t>Use Pascal casing for all UDO’s</a:t>
            </a:r>
            <a:endParaRPr lang="en-US" sz="1500" b="1">
              <a:latin typeface="Verdana" panose="020B0604030504040204" pitchFamily="34" charset="0"/>
            </a:endParaRPr>
          </a:p>
          <a:p>
            <a:pPr marL="303371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Correct:</a:t>
            </a:r>
            <a:endParaRPr lang="en-US" sz="15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 TABLE dbo.EmployeeSalary</a:t>
            </a: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		EmployeeSalaryID	INT</a:t>
            </a: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303371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Incorrect:</a:t>
            </a:r>
            <a:endParaRPr lang="en-US" sz="15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 TABLE dbo.Employeesalary</a:t>
            </a: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		EmployeesalaryID	int</a:t>
            </a: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100" cap="all">
                <a:solidFill>
                  <a:prstClr val="white"/>
                </a:solidFill>
              </a:rPr>
              <a:t>Naming convention and styles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450"/>
              </a:spcBef>
              <a:spcAft>
                <a:spcPts val="450"/>
              </a:spcAft>
              <a:buFont typeface="+mj-lt"/>
              <a:buAutoNum type="arabicPeriod" startAt="4"/>
              <a:tabLst>
                <a:tab pos="171450" algn="l"/>
              </a:tabLst>
            </a:pPr>
            <a:r>
              <a:rPr lang="en-GB" sz="1500" b="1">
                <a:latin typeface="Verdana" panose="020B0604030504040204" pitchFamily="34" charset="0"/>
              </a:rPr>
              <a:t>Avoid abbreviations and single character names</a:t>
            </a:r>
            <a:endParaRPr lang="en-US" sz="1500" b="1">
              <a:latin typeface="Verdana" panose="020B0604030504040204" pitchFamily="34" charset="0"/>
            </a:endParaRPr>
          </a:p>
          <a:p>
            <a:pPr marL="303371" lvl="1" indent="0" algn="just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50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Correct:</a:t>
            </a:r>
            <a:endParaRPr lang="en-US" sz="15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DECLARE @RecordCount int</a:t>
            </a:r>
          </a:p>
          <a:p>
            <a:pPr marL="303371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Incorrect: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DECLARE @Rc int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+mj-lt"/>
              <a:buAutoNum type="arabicPeriod" startAt="4"/>
              <a:tabLst>
                <a:tab pos="171450" algn="l"/>
              </a:tabLst>
            </a:pPr>
            <a:r>
              <a:rPr lang="en-GB" sz="1500" b="1">
                <a:latin typeface="Verdana" panose="020B0604030504040204" pitchFamily="34" charset="0"/>
              </a:rPr>
              <a:t>UDO naming must confer to the following regular expression ([a-zA-Z][a-zA-Z0-9]).</a:t>
            </a:r>
            <a:endParaRPr lang="en-US" sz="1500" b="1">
              <a:latin typeface="Verdana" panose="020B0604030504040204" pitchFamily="34" charset="0"/>
            </a:endParaRPr>
          </a:p>
          <a:p>
            <a:pPr marL="303371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Do not use any special or language dependent characters to name objects. Constraints can use the underscore character.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3371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Correct: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 TABLE dbo.[EmployeeSalary]</a:t>
            </a:r>
          </a:p>
          <a:p>
            <a:pPr marL="303371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Incorrect: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 TABLE dbo.[Employee Salary]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100" cap="all">
                <a:solidFill>
                  <a:prstClr val="white"/>
                </a:solidFill>
              </a:rPr>
              <a:t>Naming convention and styles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5763" indent="-385763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6"/>
              <a:tabLst>
                <a:tab pos="171450" algn="l"/>
              </a:tabLst>
            </a:pPr>
            <a:r>
              <a:rPr lang="en-GB" sz="1500" b="1">
                <a:latin typeface="Verdana" panose="020B0604030504040204" pitchFamily="34" charset="0"/>
              </a:rPr>
              <a:t>Use the following prefixes when naming objects</a:t>
            </a:r>
            <a:endParaRPr lang="en-US" sz="1500" b="1">
              <a:latin typeface="Verdana" panose="020B0604030504040204" pitchFamily="34" charset="0"/>
            </a:endParaRPr>
          </a:p>
          <a:p>
            <a:pPr marL="300038" lvl="1" indent="0">
              <a:spcBef>
                <a:spcPts val="450"/>
              </a:spcBef>
              <a:buNone/>
              <a:tabLst>
                <a:tab pos="342900" algn="l"/>
              </a:tabLst>
            </a:pPr>
            <a:r>
              <a:rPr lang="en-US" sz="1200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usp_: User stored procedures</a:t>
            </a:r>
            <a:endParaRPr lang="en-US" sz="12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450"/>
              </a:spcBef>
              <a:buNone/>
              <a:tabLst>
                <a:tab pos="342900" algn="l"/>
              </a:tabLst>
            </a:pPr>
            <a:r>
              <a:rPr lang="en-US" sz="1200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ufn_: User defined functions</a:t>
            </a:r>
            <a:endParaRPr lang="en-US" sz="12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450"/>
              </a:spcBef>
              <a:buNone/>
              <a:tabLst>
                <a:tab pos="342900" algn="l"/>
              </a:tabLst>
            </a:pPr>
            <a:r>
              <a:rPr lang="en-US" sz="1200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view_: Views</a:t>
            </a:r>
            <a:endParaRPr lang="en-US" sz="12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450"/>
              </a:spcBef>
              <a:buNone/>
              <a:tabLst>
                <a:tab pos="342900" algn="l"/>
              </a:tabLst>
            </a:pPr>
            <a:r>
              <a:rPr lang="en-US" sz="1200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IX_: Indexes</a:t>
            </a:r>
            <a:endParaRPr lang="en-US" sz="12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512" y="3675884"/>
            <a:ext cx="8068457" cy="171243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4" indent="0">
              <a:lnSpc>
                <a:spcPct val="150000"/>
              </a:lnSpc>
              <a:spcBef>
                <a:spcPts val="450"/>
              </a:spcBef>
              <a:buNone/>
            </a:pPr>
            <a:r>
              <a:rPr lang="en-US" sz="135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Correct: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5725" indent="0">
              <a:lnSpc>
                <a:spcPct val="150000"/>
              </a:lnSpc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 PROCEDURE dbo.usp_EmployeeSelectAll</a:t>
            </a:r>
          </a:p>
          <a:p>
            <a:pPr marL="3334" indent="0">
              <a:lnSpc>
                <a:spcPct val="150000"/>
              </a:lnSpc>
              <a:spcBef>
                <a:spcPts val="450"/>
              </a:spcBef>
              <a:buNone/>
            </a:pPr>
            <a:r>
              <a:rPr lang="en-US" sz="1350" b="1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Incorrect:</a:t>
            </a:r>
            <a:endParaRPr lang="en-US" sz="135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5725" indent="0">
              <a:lnSpc>
                <a:spcPct val="150000"/>
              </a:lnSpc>
              <a:buNone/>
            </a:pPr>
            <a:r>
              <a:rPr lang="en-US" sz="1350">
                <a:solidFill>
                  <a:srgbClr val="00808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 PROCEDURE dbo.EmployeeSelectRetired –-without preffixed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42614" y="1302918"/>
            <a:ext cx="3112476" cy="208905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450"/>
              </a:spcBef>
              <a:buNone/>
              <a:tabLst>
                <a:tab pos="342900" algn="l"/>
              </a:tabLst>
            </a:pPr>
            <a:r>
              <a:rPr lang="en-US" sz="1200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usp_: User stored procedures</a:t>
            </a:r>
            <a:endParaRPr lang="en-US" sz="12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None/>
              <a:tabLst>
                <a:tab pos="342900" algn="l"/>
              </a:tabLst>
            </a:pPr>
            <a:r>
              <a:rPr lang="en-US" sz="1200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DF_: Default constraints</a:t>
            </a:r>
            <a:endParaRPr lang="en-US" sz="12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None/>
              <a:tabLst>
                <a:tab pos="342900" algn="l"/>
              </a:tabLst>
            </a:pPr>
            <a:r>
              <a:rPr lang="en-US" sz="1200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PK_: Primary Key constraints</a:t>
            </a:r>
            <a:endParaRPr lang="en-US" sz="12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None/>
              <a:tabLst>
                <a:tab pos="342900" algn="l"/>
              </a:tabLst>
            </a:pPr>
            <a:r>
              <a:rPr lang="en-US" sz="1200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FK_: Foreign Key constraints</a:t>
            </a:r>
            <a:endParaRPr lang="en-US" sz="12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None/>
              <a:tabLst>
                <a:tab pos="342900" algn="l"/>
              </a:tabLst>
            </a:pPr>
            <a:r>
              <a:rPr lang="en-US" sz="1200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CHK_: Check constraints</a:t>
            </a:r>
            <a:endParaRPr lang="en-US" sz="12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buNone/>
              <a:tabLst>
                <a:tab pos="342900" algn="l"/>
              </a:tabLst>
            </a:pPr>
            <a:r>
              <a:rPr lang="en-US" sz="1200">
                <a:latin typeface="Verdana" panose="020B0604030504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UNI_: Unique constraints</a:t>
            </a:r>
            <a:endParaRPr lang="en-US" sz="1200">
              <a:latin typeface="Tahoma" panose="020B0604030504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616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510</TotalTime>
  <Words>1324</Words>
  <Application>Microsoft Office PowerPoint</Application>
  <PresentationFormat>On-screen Show (4:3)</PresentationFormat>
  <Paragraphs>222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Candara</vt:lpstr>
      <vt:lpstr>Courier New</vt:lpstr>
      <vt:lpstr>MS Mincho</vt:lpstr>
      <vt:lpstr>Tahoma</vt:lpstr>
      <vt:lpstr>Times New Roman</vt:lpstr>
      <vt:lpstr>Verdana</vt:lpstr>
      <vt:lpstr>Wingdings</vt:lpstr>
      <vt:lpstr>Presentation2</vt:lpstr>
      <vt:lpstr>SQL Best Practices</vt:lpstr>
      <vt:lpstr>Lesson Agenda</vt:lpstr>
      <vt:lpstr>SQL Coding Standard</vt:lpstr>
      <vt:lpstr>SQL Coding Standard</vt:lpstr>
      <vt:lpstr>SQL Coding Standard</vt:lpstr>
      <vt:lpstr>Naming convention and styles</vt:lpstr>
      <vt:lpstr>Naming convention and styles</vt:lpstr>
      <vt:lpstr>Naming convention and styles</vt:lpstr>
      <vt:lpstr>Naming convention and styles</vt:lpstr>
      <vt:lpstr>Naming convention and styles</vt:lpstr>
      <vt:lpstr>Advantages of Implementing Coding Standards</vt:lpstr>
      <vt:lpstr>SQL Coding Standard</vt:lpstr>
      <vt:lpstr>SQL Coding Standard</vt:lpstr>
      <vt:lpstr>SQL Coding Standard</vt:lpstr>
      <vt:lpstr>SQL Coding Standard</vt:lpstr>
      <vt:lpstr>SQL Coding Standard</vt:lpstr>
      <vt:lpstr>SQL Best Practices</vt:lpstr>
      <vt:lpstr>SQL Best Practices</vt:lpstr>
      <vt:lpstr>SQL Best Practices</vt:lpstr>
      <vt:lpstr>SQL Best Practices</vt:lpstr>
      <vt:lpstr>SQL Best Practices</vt:lpstr>
      <vt:lpstr>SQL Best Practices</vt:lpstr>
      <vt:lpstr>SQL Best Practices</vt:lpstr>
      <vt:lpstr>SQL Best Practices</vt:lpstr>
      <vt:lpstr>SQL Best Practices</vt:lpstr>
      <vt:lpstr>SQL Best Practices</vt:lpstr>
      <vt:lpstr>SQL Best Practices</vt:lpstr>
      <vt:lpstr>SQL Best Practices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 &amp;  ER Model</dc:title>
  <dc:creator>Nguyen Thi Dieu (FHO.WD)</dc:creator>
  <cp:lastModifiedBy>Nguyen Thi Dieu (FA.HN)</cp:lastModifiedBy>
  <cp:revision>166</cp:revision>
  <dcterms:created xsi:type="dcterms:W3CDTF">2016-10-11T04:04:13Z</dcterms:created>
  <dcterms:modified xsi:type="dcterms:W3CDTF">2020-09-30T07:33:30Z</dcterms:modified>
</cp:coreProperties>
</file>