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5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showGuides="1">
      <p:cViewPr varScale="1">
        <p:scale>
          <a:sx n="67" d="100"/>
          <a:sy n="67" d="100"/>
        </p:scale>
        <p:origin x="121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7/15/2019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7/15/2019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a:lstStyle/>
          <a:p>
            <a:endParaRPr lang="en-US" smtClean="0"/>
          </a:p>
        </p:txBody>
      </p:sp>
      <p:sp>
        <p:nvSpPr>
          <p:cNvPr id="77828" name="Slide Number Placeholder 3"/>
          <p:cNvSpPr>
            <a:spLocks noGrp="1"/>
          </p:cNvSpPr>
          <p:nvPr>
            <p:ph type="sldNum" sz="quarter" idx="5"/>
          </p:nvPr>
        </p:nvSpPr>
        <p:spPr bwMode="auto">
          <a:noFill/>
          <a:ln>
            <a:miter lim="800000"/>
            <a:headEnd/>
            <a:tailEnd/>
          </a:ln>
        </p:spPr>
        <p:txBody>
          <a:bodyPr/>
          <a:lstStyle/>
          <a:p>
            <a:fld id="{956971CF-76EA-420E-9B0D-876221E31AFF}" type="slidenum">
              <a:rPr lang="vi-VN" smtClean="0">
                <a:latin typeface="Arial" pitchFamily="34" charset="0"/>
                <a:cs typeface="Arial" pitchFamily="34" charset="0"/>
              </a:rPr>
              <a:pPr/>
              <a:t>1</a:t>
            </a:fld>
            <a:endParaRPr lang="vi-VN" smtClean="0">
              <a:latin typeface="Arial" pitchFamily="34" charset="0"/>
              <a:cs typeface="Arial" pitchFamily="34" charset="0"/>
            </a:endParaRPr>
          </a:p>
        </p:txBody>
      </p:sp>
    </p:spTree>
    <p:extLst>
      <p:ext uri="{BB962C8B-B14F-4D97-AF65-F5344CB8AC3E}">
        <p14:creationId xmlns:p14="http://schemas.microsoft.com/office/powerpoint/2010/main" val="1850298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t>8</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84998" name="Rectangle 6"/>
          <p:cNvSpPr>
            <a:spLocks noGrp="1" noRot="1" noChangeAspect="1" noChangeArrowheads="1" noTextEdit="1"/>
          </p:cNvSpPr>
          <p:nvPr>
            <p:ph type="sldImg"/>
          </p:nvPr>
        </p:nvSpPr>
        <p:spPr bwMode="auto">
          <a:noFill/>
          <a:ln cap="flat">
            <a:solidFill>
              <a:srgbClr val="000000"/>
            </a:solidFill>
            <a:miter lim="800000"/>
            <a:headEnd/>
            <a:tailEnd/>
          </a:ln>
        </p:spPr>
      </p:sp>
      <p:sp>
        <p:nvSpPr>
          <p:cNvPr id="84999" name="Rectangle 7"/>
          <p:cNvSpPr>
            <a:spLocks noGrp="1" noChangeArrowheads="1"/>
          </p:cNvSpPr>
          <p:nvPr>
            <p:ph type="body" idx="1"/>
          </p:nvPr>
        </p:nvSpPr>
        <p:spPr bwMode="auto">
          <a:noFill/>
        </p:spPr>
        <p:txBody>
          <a:bodyPr/>
          <a:lstStyle/>
          <a:p>
            <a:endParaRPr lang="en-US" smtClean="0"/>
          </a:p>
        </p:txBody>
      </p:sp>
    </p:spTree>
    <p:extLst>
      <p:ext uri="{BB962C8B-B14F-4D97-AF65-F5344CB8AC3E}">
        <p14:creationId xmlns:p14="http://schemas.microsoft.com/office/powerpoint/2010/main" val="254395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8397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t>3</a:t>
            </a:r>
          </a:p>
        </p:txBody>
      </p:sp>
      <p:sp>
        <p:nvSpPr>
          <p:cNvPr id="8397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8397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83974" name="Rectangle 6"/>
          <p:cNvSpPr>
            <a:spLocks noGrp="1" noRot="1" noChangeAspect="1" noChangeArrowheads="1" noTextEdit="1"/>
          </p:cNvSpPr>
          <p:nvPr>
            <p:ph type="sldImg"/>
          </p:nvPr>
        </p:nvSpPr>
        <p:spPr bwMode="auto">
          <a:xfrm>
            <a:off x="1152525" y="692150"/>
            <a:ext cx="4552950" cy="3416300"/>
          </a:xfrm>
          <a:solidFill>
            <a:srgbClr val="FFFFFF"/>
          </a:solidFill>
          <a:ln cap="flat">
            <a:solidFill>
              <a:srgbClr val="000000"/>
            </a:solidFill>
            <a:miter lim="800000"/>
            <a:headEnd/>
            <a:tailEnd/>
          </a:ln>
        </p:spPr>
      </p:sp>
      <p:sp>
        <p:nvSpPr>
          <p:cNvPr id="83975" name="Rectangle 7"/>
          <p:cNvSpPr>
            <a:spLocks noGrp="1" noChangeArrowheads="1"/>
          </p:cNvSpPr>
          <p:nvPr>
            <p:ph type="body" idx="1"/>
          </p:nvPr>
        </p:nvSpPr>
        <p:spPr bwMode="auto">
          <a:xfrm>
            <a:off x="914400" y="4343400"/>
            <a:ext cx="5029200" cy="4114800"/>
          </a:xfrm>
          <a:noFill/>
        </p:spPr>
        <p:txBody>
          <a:bodyPr lIns="90488" tIns="44450" rIns="90488" bIns="44450"/>
          <a:lstStyle/>
          <a:p>
            <a:endParaRPr lang="en-US" smtClean="0"/>
          </a:p>
        </p:txBody>
      </p:sp>
    </p:spTree>
    <p:extLst>
      <p:ext uri="{BB962C8B-B14F-4D97-AF65-F5344CB8AC3E}">
        <p14:creationId xmlns:p14="http://schemas.microsoft.com/office/powerpoint/2010/main" val="367531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200"/>
              <a:t>8</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833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200"/>
              <a:t>8</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3614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11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200"/>
              <a:t>23</a:t>
            </a:r>
          </a:p>
        </p:txBody>
      </p:sp>
      <p:sp>
        <p:nvSpPr>
          <p:cNvPr id="911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11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114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60491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D5B50D1-3033-43DE-B879-F81D0B8847C0}" type="slidenum">
              <a:rPr lang="vi-VN" smtClean="0"/>
              <a:pPr>
                <a:defRPr/>
              </a:pPr>
              <a:t>34</a:t>
            </a:fld>
            <a:endParaRPr lang="vi-VN"/>
          </a:p>
        </p:txBody>
      </p:sp>
    </p:spTree>
    <p:extLst>
      <p:ext uri="{BB962C8B-B14F-4D97-AF65-F5344CB8AC3E}">
        <p14:creationId xmlns:p14="http://schemas.microsoft.com/office/powerpoint/2010/main" val="90690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D5B50D1-3033-43DE-B879-F81D0B8847C0}" type="slidenum">
              <a:rPr lang="vi-VN" smtClean="0"/>
              <a:pPr>
                <a:defRPr/>
              </a:pPr>
              <a:t>2</a:t>
            </a:fld>
            <a:endParaRPr lang="vi-VN"/>
          </a:p>
        </p:txBody>
      </p:sp>
    </p:spTree>
    <p:extLst>
      <p:ext uri="{BB962C8B-B14F-4D97-AF65-F5344CB8AC3E}">
        <p14:creationId xmlns:p14="http://schemas.microsoft.com/office/powerpoint/2010/main" val="335611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ln>
            <a:miter lim="800000"/>
            <a:headEnd/>
            <a:tailEnd/>
          </a:ln>
        </p:spPr>
        <p:txBody>
          <a:bodyPr/>
          <a:lstStyle/>
          <a:p>
            <a:fld id="{B6ADEA83-1AF1-426F-BA48-F9C84AA37BD3}" type="slidenum">
              <a:rPr lang="en-US" smtClean="0">
                <a:latin typeface="Arial" pitchFamily="34" charset="0"/>
                <a:cs typeface="Arial" pitchFamily="34" charset="0"/>
              </a:rPr>
              <a:pPr/>
              <a:t>5</a:t>
            </a:fld>
            <a:endParaRPr lang="en-US" smtClean="0">
              <a:latin typeface="Arial" pitchFamily="34" charset="0"/>
              <a:cs typeface="Arial" pitchFamily="34" charset="0"/>
            </a:endParaRPr>
          </a:p>
        </p:txBody>
      </p:sp>
      <p:sp>
        <p:nvSpPr>
          <p:cNvPr id="78851" name="Rectangle 2"/>
          <p:cNvSpPr>
            <a:spLocks noChangeArrowheads="1"/>
          </p:cNvSpPr>
          <p:nvPr/>
        </p:nvSpPr>
        <p:spPr bwMode="auto">
          <a:xfrm>
            <a:off x="3886200" y="-1588"/>
            <a:ext cx="2971800" cy="458788"/>
          </a:xfrm>
          <a:prstGeom prst="rect">
            <a:avLst/>
          </a:prstGeom>
          <a:noFill/>
          <a:ln w="9525">
            <a:noFill/>
            <a:miter lim="800000"/>
            <a:headEnd/>
            <a:tailEnd/>
          </a:ln>
        </p:spPr>
        <p:txBody>
          <a:bodyPr wrap="none" anchor="ctr"/>
          <a:lstStyle/>
          <a:p>
            <a:endParaRPr lang="en-US"/>
          </a:p>
        </p:txBody>
      </p:sp>
      <p:sp>
        <p:nvSpPr>
          <p:cNvPr id="78852" name="Rectangle 3"/>
          <p:cNvSpPr>
            <a:spLocks noChangeArrowheads="1"/>
          </p:cNvSpPr>
          <p:nvPr/>
        </p:nvSpPr>
        <p:spPr bwMode="auto">
          <a:xfrm>
            <a:off x="3886200" y="8685213"/>
            <a:ext cx="2971800" cy="458787"/>
          </a:xfrm>
          <a:prstGeom prst="rect">
            <a:avLst/>
          </a:prstGeom>
          <a:noFill/>
          <a:ln w="9525">
            <a:noFill/>
            <a:miter lim="800000"/>
            <a:headEnd/>
            <a:tailEnd/>
          </a:ln>
        </p:spPr>
        <p:txBody>
          <a:bodyPr lIns="19050" tIns="0" rIns="19050" bIns="0" anchor="b"/>
          <a:lstStyle/>
          <a:p>
            <a:pPr algn="r"/>
            <a:r>
              <a:rPr lang="en-US" sz="1000" i="1"/>
              <a:t>4</a:t>
            </a:r>
          </a:p>
        </p:txBody>
      </p:sp>
      <p:sp>
        <p:nvSpPr>
          <p:cNvPr id="78853" name="Rectangle 4"/>
          <p:cNvSpPr>
            <a:spLocks noChangeArrowheads="1"/>
          </p:cNvSpPr>
          <p:nvPr/>
        </p:nvSpPr>
        <p:spPr bwMode="auto">
          <a:xfrm>
            <a:off x="0" y="8685213"/>
            <a:ext cx="2971800" cy="458787"/>
          </a:xfrm>
          <a:prstGeom prst="rect">
            <a:avLst/>
          </a:prstGeom>
          <a:noFill/>
          <a:ln w="9525">
            <a:noFill/>
            <a:miter lim="800000"/>
            <a:headEnd/>
            <a:tailEnd/>
          </a:ln>
        </p:spPr>
        <p:txBody>
          <a:bodyPr wrap="none" anchor="ctr"/>
          <a:lstStyle/>
          <a:p>
            <a:endParaRPr lang="en-US"/>
          </a:p>
        </p:txBody>
      </p:sp>
      <p:sp>
        <p:nvSpPr>
          <p:cNvPr id="78854" name="Rectangle 5"/>
          <p:cNvSpPr>
            <a:spLocks noChangeArrowheads="1"/>
          </p:cNvSpPr>
          <p:nvPr/>
        </p:nvSpPr>
        <p:spPr bwMode="auto">
          <a:xfrm>
            <a:off x="0" y="-1588"/>
            <a:ext cx="2971800" cy="458788"/>
          </a:xfrm>
          <a:prstGeom prst="rect">
            <a:avLst/>
          </a:prstGeom>
          <a:noFill/>
          <a:ln w="9525">
            <a:noFill/>
            <a:miter lim="800000"/>
            <a:headEnd/>
            <a:tailEnd/>
          </a:ln>
        </p:spPr>
        <p:txBody>
          <a:bodyPr wrap="none" anchor="ctr"/>
          <a:lstStyle/>
          <a:p>
            <a:endParaRPr lang="en-US"/>
          </a:p>
        </p:txBody>
      </p:sp>
      <p:sp>
        <p:nvSpPr>
          <p:cNvPr id="78855"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p:spPr>
      </p:sp>
      <p:sp>
        <p:nvSpPr>
          <p:cNvPr id="78856" name="Rectangle 7"/>
          <p:cNvSpPr>
            <a:spLocks noGrp="1" noChangeArrowheads="1"/>
          </p:cNvSpPr>
          <p:nvPr>
            <p:ph type="body" idx="1"/>
          </p:nvPr>
        </p:nvSpPr>
        <p:spPr bwMode="auto">
          <a:xfrm>
            <a:off x="914400" y="4341813"/>
            <a:ext cx="5029200" cy="4114800"/>
          </a:xfrm>
          <a:noFill/>
        </p:spPr>
        <p:txBody>
          <a:bodyPr lIns="92075" tIns="46038" rIns="92075" bIns="46038"/>
          <a:lstStyle/>
          <a:p>
            <a:pPr marL="171450" indent="-171450">
              <a:buFont typeface="Arial" panose="020B0604020202020204" pitchFamily="34" charset="0"/>
              <a:buChar char="•"/>
            </a:pPr>
            <a:r>
              <a:rPr lang="en-US" smtClean="0"/>
              <a:t>SQL is Structured Query Language, which is a computer language for storing, manipulating and retrieving data stored in relational database.</a:t>
            </a:r>
          </a:p>
          <a:p>
            <a:pPr marL="171450" indent="-171450">
              <a:buFont typeface="Arial" panose="020B0604020202020204" pitchFamily="34" charset="0"/>
              <a:buChar char="•"/>
            </a:pPr>
            <a:r>
              <a:rPr lang="en-US" smtClean="0"/>
              <a:t>SQL is the standard language for Relation Database System. All relational database management systems like MySQL, MS Access, Oracle, Sybase, Informix, postgres and SQL Server use SQL as standard database language.</a:t>
            </a:r>
          </a:p>
          <a:p>
            <a:pPr marL="171450" indent="-171450">
              <a:buFont typeface="Arial" panose="020B0604020202020204" pitchFamily="34" charset="0"/>
              <a:buChar char="•"/>
            </a:pPr>
            <a:r>
              <a:rPr lang="en-US" smtClean="0"/>
              <a:t>Also, they are using different dialects, such as:</a:t>
            </a:r>
          </a:p>
          <a:p>
            <a:pPr marL="628650" lvl="1" indent="-171450">
              <a:buFont typeface="Arial" panose="020B0604020202020204" pitchFamily="34" charset="0"/>
              <a:buChar char="•"/>
            </a:pPr>
            <a:r>
              <a:rPr lang="en-US" smtClean="0"/>
              <a:t>MS SQL Server using T-SQL,</a:t>
            </a:r>
          </a:p>
          <a:p>
            <a:pPr marL="628650" lvl="1" indent="-171450">
              <a:buFont typeface="Arial" panose="020B0604020202020204" pitchFamily="34" charset="0"/>
              <a:buChar char="•"/>
            </a:pPr>
            <a:r>
              <a:rPr lang="en-US" smtClean="0"/>
              <a:t>Oracle using PL/SQL,</a:t>
            </a:r>
          </a:p>
          <a:p>
            <a:pPr marL="628650" lvl="1" indent="-171450">
              <a:buFont typeface="Arial" panose="020B0604020202020204" pitchFamily="34" charset="0"/>
              <a:buChar char="•"/>
            </a:pPr>
            <a:r>
              <a:rPr lang="en-US" smtClean="0"/>
              <a:t>MS Access version of SQL is called JET SQL (native format) etc</a:t>
            </a:r>
          </a:p>
        </p:txBody>
      </p:sp>
    </p:spTree>
    <p:extLst>
      <p:ext uri="{BB962C8B-B14F-4D97-AF65-F5344CB8AC3E}">
        <p14:creationId xmlns:p14="http://schemas.microsoft.com/office/powerpoint/2010/main" val="742986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When you are executing an SQL command for any RDBMS, the system determines the best way to carry out your request and SQL engine figures out how to interpret the task.</a:t>
            </a:r>
          </a:p>
          <a:p>
            <a:r>
              <a:rPr lang="en-US" sz="1200" b="0" i="0" kern="1200" smtClean="0">
                <a:solidFill>
                  <a:schemeClr val="tx1"/>
                </a:solidFill>
                <a:effectLst/>
                <a:latin typeface="+mn-lt"/>
                <a:ea typeface="+mn-ea"/>
                <a:cs typeface="+mn-cs"/>
              </a:rPr>
              <a:t>There are various components included in the process. These components are Query Dispatcher, Optimization Engines, Classic Query Engine and SQL Query Engine, etc. Classic query engine handles all non-SQL queries but SQL query engine won't handle logical files.</a:t>
            </a:r>
          </a:p>
          <a:p>
            <a:r>
              <a:rPr lang="en-US" sz="1200" b="0" i="0" kern="1200" smtClean="0">
                <a:solidFill>
                  <a:schemeClr val="tx1"/>
                </a:solidFill>
                <a:effectLst/>
                <a:latin typeface="+mn-lt"/>
                <a:ea typeface="+mn-ea"/>
                <a:cs typeface="+mn-cs"/>
              </a:rPr>
              <a:t>Following is a simple diagram showing SQL Architecture:</a:t>
            </a:r>
          </a:p>
          <a:p>
            <a:endParaRPr lang="en-US"/>
          </a:p>
        </p:txBody>
      </p:sp>
      <p:sp>
        <p:nvSpPr>
          <p:cNvPr id="4" name="Slide Number Placeholder 3"/>
          <p:cNvSpPr>
            <a:spLocks noGrp="1"/>
          </p:cNvSpPr>
          <p:nvPr>
            <p:ph type="sldNum" sz="quarter" idx="10"/>
          </p:nvPr>
        </p:nvSpPr>
        <p:spPr/>
        <p:txBody>
          <a:bodyPr/>
          <a:lstStyle/>
          <a:p>
            <a:pPr>
              <a:defRPr/>
            </a:pPr>
            <a:fld id="{3D5B50D1-3033-43DE-B879-F81D0B8847C0}" type="slidenum">
              <a:rPr lang="vi-VN" smtClean="0"/>
              <a:pPr>
                <a:defRPr/>
              </a:pPr>
              <a:t>6</a:t>
            </a:fld>
            <a:endParaRPr lang="vi-VN"/>
          </a:p>
        </p:txBody>
      </p:sp>
    </p:spTree>
    <p:extLst>
      <p:ext uri="{BB962C8B-B14F-4D97-AF65-F5344CB8AC3E}">
        <p14:creationId xmlns:p14="http://schemas.microsoft.com/office/powerpoint/2010/main" val="49764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a:lstStyle/>
          <a:p>
            <a:endParaRPr lang="en-US" smtClean="0"/>
          </a:p>
        </p:txBody>
      </p:sp>
      <p:sp>
        <p:nvSpPr>
          <p:cNvPr id="80900" name="Slide Number Placeholder 3"/>
          <p:cNvSpPr>
            <a:spLocks noGrp="1"/>
          </p:cNvSpPr>
          <p:nvPr>
            <p:ph type="sldNum" sz="quarter" idx="5"/>
          </p:nvPr>
        </p:nvSpPr>
        <p:spPr bwMode="auto">
          <a:noFill/>
          <a:ln>
            <a:miter lim="800000"/>
            <a:headEnd/>
            <a:tailEnd/>
          </a:ln>
        </p:spPr>
        <p:txBody>
          <a:bodyPr/>
          <a:lstStyle/>
          <a:p>
            <a:fld id="{5797B9C5-AABC-4726-969C-8F347B15964A}" type="slidenum">
              <a:rPr lang="vi-VN" smtClean="0">
                <a:latin typeface="Arial" pitchFamily="34" charset="0"/>
                <a:cs typeface="Arial" pitchFamily="34" charset="0"/>
              </a:rPr>
              <a:pPr/>
              <a:t>10</a:t>
            </a:fld>
            <a:endParaRPr lang="vi-VN" smtClean="0">
              <a:latin typeface="Arial" pitchFamily="34" charset="0"/>
              <a:cs typeface="Arial" pitchFamily="34" charset="0"/>
            </a:endParaRPr>
          </a:p>
        </p:txBody>
      </p:sp>
    </p:spTree>
    <p:extLst>
      <p:ext uri="{BB962C8B-B14F-4D97-AF65-F5344CB8AC3E}">
        <p14:creationId xmlns:p14="http://schemas.microsoft.com/office/powerpoint/2010/main" val="13324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itchFamily="2" charset="2"/>
              <a:buChar char="q"/>
            </a:pPr>
            <a:r>
              <a:rPr lang="en-US" sz="1200" smtClean="0">
                <a:latin typeface="Arial" charset="0"/>
              </a:rPr>
              <a:t> </a:t>
            </a:r>
            <a:r>
              <a:rPr lang="en-US" sz="1200" b="1" smtClean="0">
                <a:latin typeface="Arial" charset="0"/>
              </a:rPr>
              <a:t>Attributes</a:t>
            </a:r>
            <a:r>
              <a:rPr lang="en-US" sz="1200" smtClean="0">
                <a:latin typeface="Arial" charset="0"/>
              </a:rPr>
              <a:t> of a relation serve as names for the columns of the relation.  Usually, an attribute describes the meaning of entries in the column below.</a:t>
            </a:r>
          </a:p>
          <a:p>
            <a:r>
              <a:rPr lang="en-US" sz="1200" b="1" smtClean="0"/>
              <a:t>Table = </a:t>
            </a:r>
            <a:r>
              <a:rPr lang="en-US" sz="1200" b="1" i="1" smtClean="0"/>
              <a:t>relation</a:t>
            </a:r>
            <a:r>
              <a:rPr lang="en-US" sz="1200" b="1" smtClean="0"/>
              <a:t>.</a:t>
            </a:r>
          </a:p>
          <a:p>
            <a:r>
              <a:rPr lang="en-US" sz="1200" b="1" smtClean="0"/>
              <a:t>Column headers = </a:t>
            </a:r>
            <a:r>
              <a:rPr lang="en-US" sz="1200" b="1" i="1" smtClean="0"/>
              <a:t>attributes</a:t>
            </a:r>
            <a:r>
              <a:rPr lang="en-US" sz="1200" b="1" smtClean="0"/>
              <a:t>.</a:t>
            </a:r>
          </a:p>
          <a:p>
            <a:endParaRPr lang="en-US"/>
          </a:p>
        </p:txBody>
      </p:sp>
      <p:sp>
        <p:nvSpPr>
          <p:cNvPr id="4" name="Slide Number Placeholder 3"/>
          <p:cNvSpPr>
            <a:spLocks noGrp="1"/>
          </p:cNvSpPr>
          <p:nvPr>
            <p:ph type="sldNum" sz="quarter" idx="10"/>
          </p:nvPr>
        </p:nvSpPr>
        <p:spPr/>
        <p:txBody>
          <a:bodyPr/>
          <a:lstStyle/>
          <a:p>
            <a:pPr>
              <a:defRPr/>
            </a:pPr>
            <a:fld id="{3D5B50D1-3033-43DE-B879-F81D0B8847C0}" type="slidenum">
              <a:rPr lang="vi-VN" smtClean="0"/>
              <a:pPr>
                <a:defRPr/>
              </a:pPr>
              <a:t>11</a:t>
            </a:fld>
            <a:endParaRPr lang="vi-VN"/>
          </a:p>
        </p:txBody>
      </p:sp>
    </p:spTree>
    <p:extLst>
      <p:ext uri="{BB962C8B-B14F-4D97-AF65-F5344CB8AC3E}">
        <p14:creationId xmlns:p14="http://schemas.microsoft.com/office/powerpoint/2010/main" val="190019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13</a:t>
            </a:fld>
            <a:endParaRPr lang="en-US"/>
          </a:p>
        </p:txBody>
      </p:sp>
    </p:spTree>
    <p:extLst>
      <p:ext uri="{BB962C8B-B14F-4D97-AF65-F5344CB8AC3E}">
        <p14:creationId xmlns:p14="http://schemas.microsoft.com/office/powerpoint/2010/main" val="226705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16</a:t>
            </a:fld>
            <a:endParaRPr lang="en-US"/>
          </a:p>
        </p:txBody>
      </p:sp>
    </p:spTree>
    <p:extLst>
      <p:ext uri="{BB962C8B-B14F-4D97-AF65-F5344CB8AC3E}">
        <p14:creationId xmlns:p14="http://schemas.microsoft.com/office/powerpoint/2010/main" val="324299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a:normAutofit lnSpcReduction="10000"/>
          </a:bodyPr>
          <a:lstStyle/>
          <a:p>
            <a:pPr algn="just">
              <a:defRPr/>
            </a:pPr>
            <a:r>
              <a:rPr lang="en-US" sz="2800" b="1" smtClean="0"/>
              <a:t>Database design</a:t>
            </a:r>
            <a:r>
              <a:rPr lang="en-US" sz="2800" smtClean="0"/>
              <a:t> is the process of producing a detailed </a:t>
            </a:r>
            <a:r>
              <a:rPr lang="en-US" sz="2800" smtClean="0">
                <a:solidFill>
                  <a:srgbClr val="240AE6"/>
                </a:solidFill>
              </a:rPr>
              <a:t>data model </a:t>
            </a:r>
            <a:r>
              <a:rPr lang="en-US" sz="2800" smtClean="0"/>
              <a:t>of a </a:t>
            </a:r>
            <a:r>
              <a:rPr lang="en-US" sz="2800" smtClean="0">
                <a:solidFill>
                  <a:srgbClr val="240AE6"/>
                </a:solidFill>
              </a:rPr>
              <a:t>database</a:t>
            </a:r>
          </a:p>
          <a:p>
            <a:pPr>
              <a:defRPr/>
            </a:pPr>
            <a:r>
              <a:rPr lang="en-US" sz="2800" b="1" smtClean="0"/>
              <a:t>Process of Database Design:</a:t>
            </a:r>
          </a:p>
          <a:p>
            <a:pPr lvl="1" algn="just">
              <a:defRPr/>
            </a:pPr>
            <a:r>
              <a:rPr lang="en-US" sz="2400" smtClean="0"/>
              <a:t>Determine the relationships between the different data elements. </a:t>
            </a:r>
          </a:p>
          <a:p>
            <a:pPr lvl="1" algn="just">
              <a:defRPr/>
            </a:pPr>
            <a:r>
              <a:rPr lang="en-US" sz="2400" smtClean="0"/>
              <a:t>Superimpose a logical structure upon the data on the basis of these relationships</a:t>
            </a:r>
          </a:p>
          <a:p>
            <a:pPr marL="342900" lvl="1" indent="-342900" algn="just">
              <a:buSzPct val="60000"/>
              <a:buFont typeface="Wingdings" pitchFamily="2" charset="2"/>
              <a:buChar char="q"/>
              <a:defRPr/>
            </a:pPr>
            <a:r>
              <a:rPr lang="en-US" b="1" smtClean="0"/>
              <a:t>Database designs also include ER (</a:t>
            </a:r>
            <a:r>
              <a:rPr lang="en-US" b="1" smtClean="0">
                <a:solidFill>
                  <a:srgbClr val="240AE6"/>
                </a:solidFill>
              </a:rPr>
              <a:t>Entity Relationship Model) </a:t>
            </a:r>
            <a:r>
              <a:rPr lang="en-US" b="1" smtClean="0"/>
              <a:t>diagrams. </a:t>
            </a:r>
          </a:p>
          <a:p>
            <a:pPr lvl="1" algn="just">
              <a:defRPr/>
            </a:pPr>
            <a:r>
              <a:rPr lang="en-US" sz="2400" smtClean="0"/>
              <a:t>An ER diagram is a diagram that helps to design databases in an efficient way.</a:t>
            </a:r>
          </a:p>
          <a:p>
            <a:pPr lvl="1">
              <a:buFont typeface="Wingdings" pitchFamily="2" charset="2"/>
              <a:buNone/>
              <a:defRPr/>
            </a:pPr>
            <a:endParaRPr lang="en-US" sz="2400" dirty="0" smtClean="0"/>
          </a:p>
        </p:txBody>
      </p:sp>
      <p:sp>
        <p:nvSpPr>
          <p:cNvPr id="81924" name="Slide Number Placeholder 3"/>
          <p:cNvSpPr>
            <a:spLocks noGrp="1"/>
          </p:cNvSpPr>
          <p:nvPr>
            <p:ph type="sldNum" sz="quarter" idx="5"/>
          </p:nvPr>
        </p:nvSpPr>
        <p:spPr bwMode="auto">
          <a:noFill/>
          <a:ln>
            <a:miter lim="800000"/>
            <a:headEnd/>
            <a:tailEnd/>
          </a:ln>
        </p:spPr>
        <p:txBody>
          <a:bodyPr/>
          <a:lstStyle/>
          <a:p>
            <a:fld id="{C7F3EBF3-6E36-4D7A-BEF6-65FD061C1EBB}" type="slidenum">
              <a:rPr lang="vi-VN" smtClean="0">
                <a:latin typeface="Arial" pitchFamily="34" charset="0"/>
                <a:cs typeface="Arial" pitchFamily="34" charset="0"/>
              </a:rPr>
              <a:pPr/>
              <a:t>18</a:t>
            </a:fld>
            <a:endParaRPr lang="vi-VN" smtClean="0">
              <a:latin typeface="Arial" pitchFamily="34" charset="0"/>
              <a:cs typeface="Arial" pitchFamily="34" charset="0"/>
            </a:endParaRPr>
          </a:p>
        </p:txBody>
      </p:sp>
    </p:spTree>
    <p:extLst>
      <p:ext uri="{BB962C8B-B14F-4D97-AF65-F5344CB8AC3E}">
        <p14:creationId xmlns:p14="http://schemas.microsoft.com/office/powerpoint/2010/main" val="2099183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685800" y="3886200"/>
            <a:ext cx="7086600"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1" y="6356350"/>
            <a:ext cx="5285464"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0"/>
            <a:ext cx="7137041" cy="702365"/>
          </a:xfrm>
        </p:spPr>
        <p:txBody>
          <a:bodyPr>
            <a:normAutofit/>
          </a:bodyPr>
          <a:lstStyle>
            <a:lvl1pPr algn="l">
              <a:defRPr sz="3600"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hasCustomPrompt="1"/>
          </p:nvPr>
        </p:nvSpPr>
        <p:spPr>
          <a:xfrm>
            <a:off x="191411" y="834888"/>
            <a:ext cx="8780311" cy="5291276"/>
          </a:xfrm>
        </p:spPr>
        <p:txBody>
          <a:bodyPr>
            <a:normAutofit/>
          </a:bodyPr>
          <a:lstStyle>
            <a:lvl1pPr marL="342900" indent="-342900">
              <a:buClr>
                <a:schemeClr val="accent6">
                  <a:lumMod val="75000"/>
                </a:schemeClr>
              </a:buClr>
              <a:buFont typeface="Wingdings" panose="05000000000000000000" pitchFamily="2" charset="2"/>
              <a:buChar char="Ø"/>
              <a:defRPr sz="2800">
                <a:latin typeface="Candara" panose="020E0502030303020204" pitchFamily="34" charset="0"/>
              </a:defRPr>
            </a:lvl1pPr>
            <a:lvl2pPr>
              <a:defRPr sz="2400">
                <a:latin typeface="Candara" panose="020E0502030303020204" pitchFamily="34" charset="0"/>
              </a:defRPr>
            </a:lvl2pPr>
            <a:lvl3pPr>
              <a:defRPr sz="2000">
                <a:latin typeface="Candara" panose="020E0502030303020204" pitchFamily="34" charset="0"/>
              </a:defRPr>
            </a:lvl3pPr>
            <a:lvl4pPr>
              <a:defRPr sz="1800">
                <a:latin typeface="Candara" panose="020E0502030303020204" pitchFamily="34" charset="0"/>
              </a:defRPr>
            </a:lvl4pPr>
            <a:lvl5pPr>
              <a:defRPr sz="1800">
                <a:latin typeface="Candara" panose="020E0502030303020204" pitchFamily="34" charset="0"/>
              </a:defRPr>
            </a:lvl5pPr>
          </a:lstStyle>
          <a:p>
            <a:pPr lvl="0"/>
            <a:r>
              <a:rPr lang="en-US" smtClean="0"/>
              <a:t> 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5037814"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6553200" y="6356350"/>
            <a:ext cx="2418522"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91411" y="6356350"/>
            <a:ext cx="5247364"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0"/>
            <a:ext cx="6942814" cy="7048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91410" y="914400"/>
            <a:ext cx="4228189" cy="5211763"/>
          </a:xfrm>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899" y="914400"/>
            <a:ext cx="4410075" cy="5211763"/>
          </a:xfrm>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91410" y="6356350"/>
            <a:ext cx="4875889" cy="365125"/>
          </a:xfrm>
        </p:spPr>
        <p:txBody>
          <a:bodyPr/>
          <a:lstStyle/>
          <a:p>
            <a:r>
              <a:rPr lang="en-US" smtClean="0"/>
              <a:t>09e-BM/DT/FSOFT - ©FPT SOFTWARE – Fresher Academy - Internal Use</a:t>
            </a:r>
            <a:endParaRPr lang="en-US" dirty="0"/>
          </a:p>
        </p:txBody>
      </p:sp>
      <p:sp>
        <p:nvSpPr>
          <p:cNvPr id="7" name="Slide Number Placeholder 6"/>
          <p:cNvSpPr>
            <a:spLocks noGrp="1"/>
          </p:cNvSpPr>
          <p:nvPr>
            <p:ph type="sldNum" sz="quarter" idx="12"/>
          </p:nvPr>
        </p:nvSpPr>
        <p:spPr>
          <a:xfrm>
            <a:off x="6810374" y="6356350"/>
            <a:ext cx="2133600"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1410" y="6356350"/>
            <a:ext cx="5142589" cy="365125"/>
          </a:xfrm>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74763" y="1524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43000" y="1600200"/>
            <a:ext cx="7772400" cy="4648200"/>
          </a:xfrm>
        </p:spPr>
        <p:txBody>
          <a:bodyPr/>
          <a:lstStyle/>
          <a:p>
            <a:pPr lvl="0"/>
            <a:endParaRPr lang="en-US" noProof="0"/>
          </a:p>
        </p:txBody>
      </p:sp>
    </p:spTree>
    <p:extLst>
      <p:ext uri="{BB962C8B-B14F-4D97-AF65-F5344CB8AC3E}">
        <p14:creationId xmlns:p14="http://schemas.microsoft.com/office/powerpoint/2010/main" val="339173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61" r:id="rId6"/>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Smith@ecs" TargetMode="External"/><Relationship Id="rId2" Type="http://schemas.openxmlformats.org/officeDocument/2006/relationships/hyperlink" Target="mailto:Jones@ca" TargetMode="External"/><Relationship Id="rId1" Type="http://schemas.openxmlformats.org/officeDocument/2006/relationships/slideLayout" Target="../slideLayouts/slideLayout2.xml"/><Relationship Id="rId4" Type="http://schemas.openxmlformats.org/officeDocument/2006/relationships/hyperlink" Target="mailto:Blake@a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wrap="square" anchor="ctr" anchorCtr="0">
            <a:noAutofit/>
          </a:bodyPr>
          <a:lstStyle/>
          <a:p>
            <a:pPr algn="l"/>
            <a:r>
              <a:rPr lang="en-US" sz="2800" cap="all" smtClean="0">
                <a:solidFill>
                  <a:schemeClr val="tx1"/>
                </a:solidFill>
              </a:rPr>
              <a:t>DataBase concepts &amp; </a:t>
            </a:r>
            <a:r>
              <a:rPr lang="en-US" sz="3200" cap="all" smtClean="0">
                <a:solidFill>
                  <a:schemeClr val="tx1"/>
                </a:solidFill>
              </a:rPr>
              <a:t/>
            </a:r>
            <a:br>
              <a:rPr lang="en-US" sz="3200" cap="all" smtClean="0">
                <a:solidFill>
                  <a:schemeClr val="tx1"/>
                </a:solidFill>
              </a:rPr>
            </a:br>
            <a:r>
              <a:rPr lang="en-US" sz="4000" b="0" cap="all" smtClean="0">
                <a:solidFill>
                  <a:schemeClr val="tx1"/>
                </a:solidFill>
              </a:rPr>
              <a:t>ER Model</a:t>
            </a:r>
            <a:endParaRPr lang="en-US" sz="3200" b="0" cap="all" dirty="0">
              <a:solidFill>
                <a:schemeClr val="tx1"/>
              </a:solidFill>
            </a:endParaRPr>
          </a:p>
        </p:txBody>
      </p:sp>
      <p:sp>
        <p:nvSpPr>
          <p:cNvPr id="3" name="Subtitle 2"/>
          <p:cNvSpPr>
            <a:spLocks noGrp="1"/>
          </p:cNvSpPr>
          <p:nvPr>
            <p:ph type="subTitle" idx="1"/>
          </p:nvPr>
        </p:nvSpPr>
        <p:spPr/>
        <p:txBody>
          <a:bodyPr/>
          <a:lstStyle/>
          <a:p>
            <a:r>
              <a:rPr lang="en-US"/>
              <a:t>Instructor:</a:t>
            </a:r>
          </a:p>
          <a:p>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968869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4294967295"/>
          </p:nvPr>
        </p:nvSpPr>
        <p:spPr bwMode="auto">
          <a:xfrm>
            <a:off x="3643306" y="6357958"/>
            <a:ext cx="1905000" cy="347662"/>
          </a:xfrm>
          <a:prstGeom prst="rect">
            <a:avLst/>
          </a:prstGeom>
          <a:noFill/>
          <a:ln>
            <a:miter lim="800000"/>
            <a:headEnd/>
            <a:tailEnd/>
          </a:ln>
        </p:spPr>
        <p:txBody>
          <a:bodyPr/>
          <a:lstStyle/>
          <a:p>
            <a:pPr algn="ctr"/>
            <a:fld id="{FC38B6EA-DB99-4E53-9086-CBB0193E9237}" type="slidenum">
              <a:rPr lang="en-US"/>
              <a:pPr algn="ctr"/>
              <a:t>10</a:t>
            </a:fld>
            <a:endParaRPr lang="en-US"/>
          </a:p>
        </p:txBody>
      </p:sp>
      <p:sp>
        <p:nvSpPr>
          <p:cNvPr id="229378" name="Text Box 2"/>
          <p:cNvSpPr txBox="1">
            <a:spLocks noChangeArrowheads="1"/>
          </p:cNvSpPr>
          <p:nvPr/>
        </p:nvSpPr>
        <p:spPr bwMode="auto">
          <a:xfrm>
            <a:off x="6861742" y="1628800"/>
            <a:ext cx="1310658" cy="2114550"/>
          </a:xfrm>
          <a:prstGeom prst="rect">
            <a:avLst/>
          </a:prstGeom>
          <a:solidFill>
            <a:schemeClr val="accent5">
              <a:lumMod val="20000"/>
              <a:lumOff val="80000"/>
            </a:schemeClr>
          </a:solidFill>
          <a:ln w="12700">
            <a:noFill/>
            <a:miter lim="800000"/>
            <a:headEnd/>
            <a:tailEnd/>
          </a:ln>
          <a:effectLst/>
        </p:spPr>
        <p:txBody>
          <a:bodyPr wrap="square">
            <a:spAutoFit/>
          </a:bodyPr>
          <a:lstStyle/>
          <a:p>
            <a:pPr algn="ctr">
              <a:defRPr/>
            </a:pPr>
            <a:r>
              <a:rPr lang="en-US">
                <a:cs typeface="Arial" charset="0"/>
              </a:rPr>
              <a:t>Field     </a:t>
            </a:r>
          </a:p>
          <a:p>
            <a:pPr algn="ctr">
              <a:defRPr/>
            </a:pPr>
            <a:endParaRPr lang="en-US">
              <a:cs typeface="Arial" charset="0"/>
            </a:endParaRPr>
          </a:p>
          <a:p>
            <a:pPr algn="ctr">
              <a:defRPr/>
            </a:pPr>
            <a:endParaRPr lang="en-US" sz="2400">
              <a:latin typeface="Arial" charset="0"/>
              <a:cs typeface="Arial" charset="0"/>
            </a:endParaRPr>
          </a:p>
          <a:p>
            <a:pPr algn="ctr">
              <a:defRPr/>
            </a:pPr>
            <a:endParaRPr lang="en-US" sz="2400">
              <a:latin typeface="Arial" charset="0"/>
              <a:cs typeface="Arial" charset="0"/>
            </a:endParaRPr>
          </a:p>
          <a:p>
            <a:pPr algn="ctr">
              <a:defRPr/>
            </a:pPr>
            <a:endParaRPr lang="en-US" sz="2400">
              <a:latin typeface="Arial" charset="0"/>
              <a:cs typeface="Arial" charset="0"/>
            </a:endParaRPr>
          </a:p>
          <a:p>
            <a:pPr algn="ctr">
              <a:defRPr/>
            </a:pPr>
            <a:endParaRPr lang="en-US" sz="2400">
              <a:latin typeface="Arial" charset="0"/>
              <a:cs typeface="Arial" charset="0"/>
            </a:endParaRPr>
          </a:p>
        </p:txBody>
      </p:sp>
      <p:sp>
        <p:nvSpPr>
          <p:cNvPr id="22532" name="Text Box 3"/>
          <p:cNvSpPr txBox="1">
            <a:spLocks noChangeArrowheads="1"/>
          </p:cNvSpPr>
          <p:nvPr/>
        </p:nvSpPr>
        <p:spPr bwMode="auto">
          <a:xfrm>
            <a:off x="251520" y="2910099"/>
            <a:ext cx="7920880" cy="446893"/>
          </a:xfrm>
          <a:prstGeom prst="rect">
            <a:avLst/>
          </a:prstGeom>
          <a:solidFill>
            <a:srgbClr val="CC99FF"/>
          </a:solidFill>
          <a:ln w="12700">
            <a:noFill/>
            <a:miter lim="800000"/>
            <a:headEnd/>
            <a:tailEnd/>
          </a:ln>
        </p:spPr>
        <p:txBody>
          <a:bodyPr wrap="square">
            <a:spAutoFit/>
          </a:bodyPr>
          <a:lstStyle/>
          <a:p>
            <a:r>
              <a:rPr lang="en-US"/>
              <a:t>Record</a:t>
            </a:r>
          </a:p>
        </p:txBody>
      </p:sp>
      <p:sp>
        <p:nvSpPr>
          <p:cNvPr id="22533" name="Rectangle 4"/>
          <p:cNvSpPr>
            <a:spLocks noGrp="1" noChangeArrowheads="1"/>
          </p:cNvSpPr>
          <p:nvPr>
            <p:ph type="title"/>
          </p:nvPr>
        </p:nvSpPr>
        <p:spPr>
          <a:xfrm>
            <a:off x="0" y="1"/>
            <a:ext cx="7308305" cy="632012"/>
          </a:xfrm>
        </p:spPr>
        <p:txBody>
          <a:bodyPr anchor="ctr" anchorCtr="0"/>
          <a:lstStyle/>
          <a:p>
            <a:pPr algn="l"/>
            <a:r>
              <a:rPr lang="en-US" sz="3200" b="1" dirty="0" smtClean="0">
                <a:solidFill>
                  <a:schemeClr val="bg1"/>
                </a:solidFill>
                <a:latin typeface="Candara" panose="020E0502030303020204" pitchFamily="34" charset="0"/>
              </a:rPr>
              <a:t>Relational </a:t>
            </a:r>
            <a:r>
              <a:rPr lang="en-US" sz="3200" b="1" smtClean="0">
                <a:solidFill>
                  <a:schemeClr val="bg1"/>
                </a:solidFill>
                <a:latin typeface="Candara" panose="020E0502030303020204" pitchFamily="34" charset="0"/>
              </a:rPr>
              <a:t>Database Concepts </a:t>
            </a:r>
            <a:r>
              <a:rPr lang="en-US" sz="1800" smtClean="0">
                <a:solidFill>
                  <a:schemeClr val="bg1"/>
                </a:solidFill>
                <a:latin typeface="Candara" panose="020E0502030303020204" pitchFamily="34" charset="0"/>
              </a:rPr>
              <a:t>(2/3</a:t>
            </a:r>
            <a:r>
              <a:rPr lang="en-US" sz="1800">
                <a:solidFill>
                  <a:schemeClr val="bg1"/>
                </a:solidFill>
                <a:latin typeface="Candara" panose="020E0502030303020204" pitchFamily="34" charset="0"/>
              </a:rPr>
              <a:t>)</a:t>
            </a:r>
            <a:endParaRPr lang="en-US" sz="2800" dirty="0" smtClean="0">
              <a:solidFill>
                <a:schemeClr val="bg1"/>
              </a:solidFill>
              <a:latin typeface="Candara" panose="020E0502030303020204" pitchFamily="34" charset="0"/>
            </a:endParaRPr>
          </a:p>
        </p:txBody>
      </p:sp>
      <p:graphicFrame>
        <p:nvGraphicFramePr>
          <p:cNvPr id="229381" name="Group 5"/>
          <p:cNvGraphicFramePr>
            <a:graphicFrameLocks noGrp="1"/>
          </p:cNvGraphicFramePr>
          <p:nvPr>
            <p:ph type="tbl" idx="1"/>
            <p:extLst/>
          </p:nvPr>
        </p:nvGraphicFramePr>
        <p:xfrm>
          <a:off x="1656457" y="2160836"/>
          <a:ext cx="6515944" cy="1581150"/>
        </p:xfrm>
        <a:graphic>
          <a:graphicData uri="http://schemas.openxmlformats.org/drawingml/2006/table">
            <a:tbl>
              <a:tblPr/>
              <a:tblGrid>
                <a:gridCol w="1002453"/>
                <a:gridCol w="1850045"/>
                <a:gridCol w="2243304"/>
                <a:gridCol w="1420142"/>
              </a:tblGrid>
              <a:tr h="3810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CD_ID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Artist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Genre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381000">
                <a:tc>
                  <a:txBody>
                    <a:body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The Wall</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Pink Floyd</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Rock</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Blue Train</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John Coltrane</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Jazz</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Requiem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W.A. Mozart</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itchFamily="18" charset="0"/>
                          <a:cs typeface="Arial" pitchFamily="34" charset="0"/>
                        </a:rPr>
                        <a:t>Classical</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08" name="AutoShape 32"/>
          <p:cNvSpPr>
            <a:spLocks/>
          </p:cNvSpPr>
          <p:nvPr/>
        </p:nvSpPr>
        <p:spPr bwMode="auto">
          <a:xfrm>
            <a:off x="309563" y="1150144"/>
            <a:ext cx="990600" cy="609600"/>
          </a:xfrm>
          <a:prstGeom prst="borderCallout2">
            <a:avLst>
              <a:gd name="adj1" fmla="val 18750"/>
              <a:gd name="adj2" fmla="val 107694"/>
              <a:gd name="adj3" fmla="val 18750"/>
              <a:gd name="adj4" fmla="val 138620"/>
              <a:gd name="adj5" fmla="val 157032"/>
              <a:gd name="adj6" fmla="val 170833"/>
            </a:avLst>
          </a:prstGeom>
          <a:solidFill>
            <a:schemeClr val="accent6"/>
          </a:solidFill>
          <a:ln w="12700">
            <a:solidFill>
              <a:schemeClr val="tx1"/>
            </a:solidFill>
            <a:miter lim="800000"/>
            <a:headEnd/>
            <a:tailEnd/>
          </a:ln>
          <a:effectLst/>
        </p:spPr>
        <p:txBody>
          <a:bodyPr anchor="ctr"/>
          <a:lstStyle/>
          <a:p>
            <a:pPr algn="ctr">
              <a:defRPr/>
            </a:pPr>
            <a:r>
              <a:rPr lang="en-US" sz="2400">
                <a:cs typeface="Arial" charset="0"/>
              </a:rPr>
              <a:t>Table</a:t>
            </a:r>
          </a:p>
        </p:txBody>
      </p:sp>
    </p:spTree>
    <p:extLst>
      <p:ext uri="{BB962C8B-B14F-4D97-AF65-F5344CB8AC3E}">
        <p14:creationId xmlns:p14="http://schemas.microsoft.com/office/powerpoint/2010/main" val="17561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 calcmode="lin" valueType="num">
                                      <p:cBhvr>
                                        <p:cTn id="7" dur="1000" fill="hold"/>
                                        <p:tgtEl>
                                          <p:spTgt spid="229378"/>
                                        </p:tgtEl>
                                        <p:attrNameLst>
                                          <p:attrName>ppt_w</p:attrName>
                                        </p:attrNameLst>
                                      </p:cBhvr>
                                      <p:tavLst>
                                        <p:tav tm="0">
                                          <p:val>
                                            <p:strVal val="#ppt_w+.3"/>
                                          </p:val>
                                        </p:tav>
                                        <p:tav tm="100000">
                                          <p:val>
                                            <p:strVal val="#ppt_w"/>
                                          </p:val>
                                        </p:tav>
                                      </p:tavLst>
                                    </p:anim>
                                    <p:anim calcmode="lin" valueType="num">
                                      <p:cBhvr>
                                        <p:cTn id="8" dur="1000" fill="hold"/>
                                        <p:tgtEl>
                                          <p:spTgt spid="229378"/>
                                        </p:tgtEl>
                                        <p:attrNameLst>
                                          <p:attrName>ppt_h</p:attrName>
                                        </p:attrNameLst>
                                      </p:cBhvr>
                                      <p:tavLst>
                                        <p:tav tm="0">
                                          <p:val>
                                            <p:strVal val="#ppt_h"/>
                                          </p:val>
                                        </p:tav>
                                        <p:tav tm="100000">
                                          <p:val>
                                            <p:strVal val="#ppt_h"/>
                                          </p:val>
                                        </p:tav>
                                      </p:tavLst>
                                    </p:anim>
                                    <p:animEffect transition="in" filter="fade">
                                      <p:cBhvr>
                                        <p:cTn id="9" dur="1000"/>
                                        <p:tgtEl>
                                          <p:spTgt spid="229378"/>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22532"/>
                                        </p:tgtEl>
                                        <p:attrNameLst>
                                          <p:attrName>style.visibility</p:attrName>
                                        </p:attrNameLst>
                                      </p:cBhvr>
                                      <p:to>
                                        <p:strVal val="visible"/>
                                      </p:to>
                                    </p:set>
                                    <p:anim calcmode="lin" valueType="num">
                                      <p:cBhvr>
                                        <p:cTn id="14" dur="1000" fill="hold"/>
                                        <p:tgtEl>
                                          <p:spTgt spid="22532"/>
                                        </p:tgtEl>
                                        <p:attrNameLst>
                                          <p:attrName>ppt_w</p:attrName>
                                        </p:attrNameLst>
                                      </p:cBhvr>
                                      <p:tavLst>
                                        <p:tav tm="0">
                                          <p:val>
                                            <p:strVal val="#ppt_w+.3"/>
                                          </p:val>
                                        </p:tav>
                                        <p:tav tm="100000">
                                          <p:val>
                                            <p:strVal val="#ppt_w"/>
                                          </p:val>
                                        </p:tav>
                                      </p:tavLst>
                                    </p:anim>
                                    <p:anim calcmode="lin" valueType="num">
                                      <p:cBhvr>
                                        <p:cTn id="15" dur="1000" fill="hold"/>
                                        <p:tgtEl>
                                          <p:spTgt spid="22532"/>
                                        </p:tgtEl>
                                        <p:attrNameLst>
                                          <p:attrName>ppt_h</p:attrName>
                                        </p:attrNameLst>
                                      </p:cBhvr>
                                      <p:tavLst>
                                        <p:tav tm="0">
                                          <p:val>
                                            <p:strVal val="#ppt_h"/>
                                          </p:val>
                                        </p:tav>
                                        <p:tav tm="100000">
                                          <p:val>
                                            <p:strVal val="#ppt_h"/>
                                          </p:val>
                                        </p:tav>
                                      </p:tavLst>
                                    </p:anim>
                                    <p:animEffect transition="in" filter="fade">
                                      <p:cBhvr>
                                        <p:cTn id="16" dur="1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nimBg="1"/>
      <p:bldP spid="225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bwMode="auto">
          <a:xfrm>
            <a:off x="3571868" y="6429396"/>
            <a:ext cx="2133600" cy="304800"/>
          </a:xfrm>
          <a:noFill/>
          <a:ln>
            <a:miter lim="800000"/>
            <a:headEnd/>
            <a:tailEnd/>
          </a:ln>
        </p:spPr>
        <p:txBody>
          <a:bodyPr vert="horz" wrap="square" lIns="91440" tIns="45720" rIns="91440" bIns="45720" numCol="1" anchor="t" anchorCtr="0" compatLnSpc="1">
            <a:prstTxWarp prst="textNoShape">
              <a:avLst/>
            </a:prstTxWarp>
          </a:bodyPr>
          <a:lstStyle/>
          <a:p>
            <a:fld id="{08C29665-A96E-403A-88BA-D94C151EDA5B}" type="slidenum">
              <a:rPr lang="en-US" smtClean="0"/>
              <a:pPr/>
              <a:t>11</a:t>
            </a:fld>
            <a:endParaRPr lang="en-US" smtClean="0"/>
          </a:p>
        </p:txBody>
      </p:sp>
      <p:sp>
        <p:nvSpPr>
          <p:cNvPr id="252930" name="Text Box 2"/>
          <p:cNvSpPr txBox="1">
            <a:spLocks noChangeArrowheads="1"/>
          </p:cNvSpPr>
          <p:nvPr/>
        </p:nvSpPr>
        <p:spPr bwMode="auto">
          <a:xfrm>
            <a:off x="0" y="1"/>
            <a:ext cx="8858279" cy="627066"/>
          </a:xfrm>
          <a:prstGeom prst="rect">
            <a:avLst/>
          </a:prstGeom>
          <a:noFill/>
          <a:ln w="9525">
            <a:noFill/>
            <a:miter lim="800000"/>
            <a:headEnd/>
            <a:tailEnd/>
          </a:ln>
          <a:effectLst/>
        </p:spPr>
        <p:txBody>
          <a:bodyPr>
            <a:noAutofit/>
          </a:bodyPr>
          <a:lstStyle/>
          <a:p>
            <a:pPr>
              <a:spcBef>
                <a:spcPct val="50000"/>
              </a:spcBef>
              <a:defRPr/>
            </a:pPr>
            <a:r>
              <a:rPr lang="en-US" sz="3200" b="1">
                <a:solidFill>
                  <a:schemeClr val="bg1"/>
                </a:solidFill>
                <a:latin typeface="Candara" panose="020E0502030303020204" pitchFamily="34" charset="0"/>
                <a:ea typeface="Tahoma" pitchFamily="34" charset="0"/>
              </a:rPr>
              <a:t>Relational Database </a:t>
            </a:r>
            <a:r>
              <a:rPr lang="en-US" sz="3200" b="1" smtClean="0">
                <a:solidFill>
                  <a:schemeClr val="bg1"/>
                </a:solidFill>
                <a:latin typeface="Candara" panose="020E0502030303020204" pitchFamily="34" charset="0"/>
                <a:ea typeface="Tahoma" pitchFamily="34" charset="0"/>
              </a:rPr>
              <a:t>Concepts </a:t>
            </a:r>
            <a:r>
              <a:rPr lang="en-US" b="1" smtClean="0">
                <a:solidFill>
                  <a:schemeClr val="bg1"/>
                </a:solidFill>
                <a:latin typeface="Candara" panose="020E0502030303020204" pitchFamily="34" charset="0"/>
                <a:ea typeface="Tahoma" pitchFamily="34" charset="0"/>
              </a:rPr>
              <a:t>(3/3</a:t>
            </a:r>
            <a:r>
              <a:rPr lang="en-US" b="1">
                <a:solidFill>
                  <a:schemeClr val="bg1"/>
                </a:solidFill>
                <a:latin typeface="Candara" panose="020E0502030303020204" pitchFamily="34" charset="0"/>
                <a:ea typeface="Tahoma" pitchFamily="34" charset="0"/>
              </a:rPr>
              <a:t>)</a:t>
            </a:r>
            <a:endParaRPr lang="en-US" sz="2800" b="1" dirty="0">
              <a:solidFill>
                <a:schemeClr val="bg1"/>
              </a:solidFill>
              <a:effectLst>
                <a:outerShdw blurRad="38100" dist="38100" dir="2700000" algn="tl">
                  <a:srgbClr val="000000"/>
                </a:outerShdw>
              </a:effectLst>
              <a:latin typeface="Candara" panose="020E0502030303020204" pitchFamily="34" charset="0"/>
              <a:cs typeface="Arial" charset="0"/>
            </a:endParaRPr>
          </a:p>
        </p:txBody>
      </p:sp>
      <p:grpSp>
        <p:nvGrpSpPr>
          <p:cNvPr id="19460" name="Group 7"/>
          <p:cNvGrpSpPr>
            <a:grpSpLocks/>
          </p:cNvGrpSpPr>
          <p:nvPr/>
        </p:nvGrpSpPr>
        <p:grpSpPr bwMode="auto">
          <a:xfrm>
            <a:off x="2266951" y="5487988"/>
            <a:ext cx="4532315" cy="885825"/>
            <a:chOff x="1428" y="3342"/>
            <a:chExt cx="2855" cy="558"/>
          </a:xfrm>
        </p:grpSpPr>
        <p:sp>
          <p:nvSpPr>
            <p:cNvPr id="252936" name="Text Box 8"/>
            <p:cNvSpPr txBox="1">
              <a:spLocks noChangeArrowheads="1"/>
            </p:cNvSpPr>
            <p:nvPr/>
          </p:nvSpPr>
          <p:spPr bwMode="auto">
            <a:xfrm>
              <a:off x="2304" y="3648"/>
              <a:ext cx="1200" cy="252"/>
            </a:xfrm>
            <a:prstGeom prst="rect">
              <a:avLst/>
            </a:prstGeom>
            <a:noFill/>
            <a:ln w="9525">
              <a:solidFill>
                <a:schemeClr val="tx1"/>
              </a:solidFill>
              <a:miter lim="800000"/>
              <a:headEnd/>
              <a:tailEnd/>
            </a:ln>
            <a:effectLst/>
          </p:spPr>
          <p:txBody>
            <a:bodyPr>
              <a:spAutoFit/>
            </a:bodyPr>
            <a:lstStyle/>
            <a:p>
              <a:pPr algn="ctr"/>
              <a:r>
                <a:rPr lang="en-US" sz="2000" smtClean="0">
                  <a:solidFill>
                    <a:srgbClr val="000000"/>
                  </a:solidFill>
                  <a:latin typeface="Helvetica" panose="020B0604020202020204" pitchFamily="34" charset="0"/>
                </a:rPr>
                <a:t>Field</a:t>
              </a:r>
              <a:endParaRPr lang="en-US" sz="2000">
                <a:solidFill>
                  <a:srgbClr val="000000"/>
                </a:solidFill>
                <a:latin typeface="Helvetica" panose="020B0604020202020204" pitchFamily="34" charset="0"/>
              </a:endParaRPr>
            </a:p>
          </p:txBody>
        </p:sp>
        <p:sp>
          <p:nvSpPr>
            <p:cNvPr id="19511" name="Line 9"/>
            <p:cNvSpPr>
              <a:spLocks noChangeShapeType="1"/>
            </p:cNvSpPr>
            <p:nvPr/>
          </p:nvSpPr>
          <p:spPr bwMode="auto">
            <a:xfrm>
              <a:off x="1428" y="3360"/>
              <a:ext cx="864" cy="288"/>
            </a:xfrm>
            <a:prstGeom prst="line">
              <a:avLst/>
            </a:prstGeom>
            <a:noFill/>
            <a:ln w="44450">
              <a:solidFill>
                <a:schemeClr val="tx1"/>
              </a:solidFill>
              <a:round/>
              <a:headEnd type="triangle" w="med" len="med"/>
              <a:tailEnd/>
            </a:ln>
          </p:spPr>
          <p:txBody>
            <a:bodyPr/>
            <a:lstStyle/>
            <a:p>
              <a:endParaRPr lang="en-US" sz="1600"/>
            </a:p>
          </p:txBody>
        </p:sp>
        <p:sp>
          <p:nvSpPr>
            <p:cNvPr id="19512" name="Line 10"/>
            <p:cNvSpPr>
              <a:spLocks noChangeShapeType="1"/>
            </p:cNvSpPr>
            <p:nvPr/>
          </p:nvSpPr>
          <p:spPr bwMode="auto">
            <a:xfrm>
              <a:off x="2496" y="3408"/>
              <a:ext cx="192" cy="240"/>
            </a:xfrm>
            <a:prstGeom prst="line">
              <a:avLst/>
            </a:prstGeom>
            <a:noFill/>
            <a:ln w="38100">
              <a:solidFill>
                <a:schemeClr val="tx1"/>
              </a:solidFill>
              <a:round/>
              <a:headEnd type="triangle" w="med" len="med"/>
              <a:tailEnd/>
            </a:ln>
          </p:spPr>
          <p:txBody>
            <a:bodyPr/>
            <a:lstStyle/>
            <a:p>
              <a:endParaRPr lang="en-US" sz="1600"/>
            </a:p>
          </p:txBody>
        </p:sp>
        <p:sp>
          <p:nvSpPr>
            <p:cNvPr id="19513" name="Line 11"/>
            <p:cNvSpPr>
              <a:spLocks noChangeShapeType="1"/>
            </p:cNvSpPr>
            <p:nvPr/>
          </p:nvSpPr>
          <p:spPr bwMode="auto">
            <a:xfrm flipV="1">
              <a:off x="3108" y="3360"/>
              <a:ext cx="144" cy="290"/>
            </a:xfrm>
            <a:prstGeom prst="line">
              <a:avLst/>
            </a:prstGeom>
            <a:noFill/>
            <a:ln w="38100">
              <a:solidFill>
                <a:schemeClr val="tx1"/>
              </a:solidFill>
              <a:round/>
              <a:headEnd/>
              <a:tailEnd type="triangle" w="med" len="med"/>
            </a:ln>
          </p:spPr>
          <p:txBody>
            <a:bodyPr/>
            <a:lstStyle/>
            <a:p>
              <a:endParaRPr lang="en-US" sz="1600"/>
            </a:p>
          </p:txBody>
        </p:sp>
        <p:sp>
          <p:nvSpPr>
            <p:cNvPr id="19514" name="Line 12"/>
            <p:cNvSpPr>
              <a:spLocks noChangeShapeType="1"/>
            </p:cNvSpPr>
            <p:nvPr/>
          </p:nvSpPr>
          <p:spPr bwMode="auto">
            <a:xfrm flipV="1">
              <a:off x="3515" y="3342"/>
              <a:ext cx="768" cy="336"/>
            </a:xfrm>
            <a:prstGeom prst="line">
              <a:avLst/>
            </a:prstGeom>
            <a:noFill/>
            <a:ln w="38100">
              <a:solidFill>
                <a:schemeClr val="tx1"/>
              </a:solidFill>
              <a:round/>
              <a:headEnd/>
              <a:tailEnd type="triangle" w="med" len="med"/>
            </a:ln>
          </p:spPr>
          <p:txBody>
            <a:bodyPr/>
            <a:lstStyle/>
            <a:p>
              <a:endParaRPr lang="en-US" sz="1600"/>
            </a:p>
          </p:txBody>
        </p:sp>
      </p:grpSp>
      <p:grpSp>
        <p:nvGrpSpPr>
          <p:cNvPr id="19461" name="Group 13"/>
          <p:cNvGrpSpPr>
            <a:grpSpLocks/>
          </p:cNvGrpSpPr>
          <p:nvPr/>
        </p:nvGrpSpPr>
        <p:grpSpPr bwMode="auto">
          <a:xfrm>
            <a:off x="7855340" y="2316163"/>
            <a:ext cx="1259631" cy="3124200"/>
            <a:chOff x="5053" y="1344"/>
            <a:chExt cx="528" cy="1968"/>
          </a:xfrm>
        </p:grpSpPr>
        <p:sp>
          <p:nvSpPr>
            <p:cNvPr id="252942" name="Text Box 14"/>
            <p:cNvSpPr txBox="1">
              <a:spLocks noChangeArrowheads="1"/>
            </p:cNvSpPr>
            <p:nvPr/>
          </p:nvSpPr>
          <p:spPr bwMode="auto">
            <a:xfrm rot="16200000">
              <a:off x="5205" y="2005"/>
              <a:ext cx="223" cy="528"/>
            </a:xfrm>
            <a:prstGeom prst="rect">
              <a:avLst/>
            </a:prstGeom>
            <a:noFill/>
            <a:ln w="9525">
              <a:solidFill>
                <a:schemeClr val="tx1"/>
              </a:solidFill>
              <a:miter lim="800000"/>
              <a:headEnd/>
              <a:tailEnd/>
            </a:ln>
            <a:effectLst/>
          </p:spPr>
          <p:txBody>
            <a:bodyPr vert="eaVert" wrap="square">
              <a:spAutoFit/>
            </a:bodyPr>
            <a:lstStyle/>
            <a:p>
              <a:pPr algn="ctr">
                <a:spcBef>
                  <a:spcPct val="50000"/>
                </a:spcBef>
                <a:defRPr/>
              </a:pPr>
              <a:r>
                <a:rPr lang="en-US" sz="1100">
                  <a:effectLst>
                    <a:outerShdw blurRad="38100" dist="38100" dir="2700000" algn="tl">
                      <a:srgbClr val="FFFFFF"/>
                    </a:outerShdw>
                  </a:effectLst>
                  <a:latin typeface="Arial" charset="0"/>
                  <a:cs typeface="Arial" charset="0"/>
                </a:rPr>
                <a:t>Cardinality</a:t>
              </a:r>
            </a:p>
          </p:txBody>
        </p:sp>
        <p:sp>
          <p:nvSpPr>
            <p:cNvPr id="19508" name="Line 15"/>
            <p:cNvSpPr>
              <a:spLocks noChangeShapeType="1"/>
            </p:cNvSpPr>
            <p:nvPr/>
          </p:nvSpPr>
          <p:spPr bwMode="auto">
            <a:xfrm flipV="1">
              <a:off x="5280" y="1344"/>
              <a:ext cx="0" cy="528"/>
            </a:xfrm>
            <a:prstGeom prst="line">
              <a:avLst/>
            </a:prstGeom>
            <a:noFill/>
            <a:ln w="38100">
              <a:solidFill>
                <a:schemeClr val="tx1"/>
              </a:solidFill>
              <a:round/>
              <a:headEnd/>
              <a:tailEnd type="triangle" w="med" len="med"/>
            </a:ln>
          </p:spPr>
          <p:txBody>
            <a:bodyPr/>
            <a:lstStyle/>
            <a:p>
              <a:endParaRPr lang="en-US" sz="1600"/>
            </a:p>
          </p:txBody>
        </p:sp>
        <p:sp>
          <p:nvSpPr>
            <p:cNvPr id="19509" name="Line 16"/>
            <p:cNvSpPr>
              <a:spLocks noChangeShapeType="1"/>
            </p:cNvSpPr>
            <p:nvPr/>
          </p:nvSpPr>
          <p:spPr bwMode="auto">
            <a:xfrm>
              <a:off x="5280" y="2688"/>
              <a:ext cx="0" cy="624"/>
            </a:xfrm>
            <a:prstGeom prst="line">
              <a:avLst/>
            </a:prstGeom>
            <a:noFill/>
            <a:ln w="38100">
              <a:solidFill>
                <a:schemeClr val="tx1"/>
              </a:solidFill>
              <a:round/>
              <a:headEnd/>
              <a:tailEnd type="triangle" w="med" len="med"/>
            </a:ln>
          </p:spPr>
          <p:txBody>
            <a:bodyPr/>
            <a:lstStyle/>
            <a:p>
              <a:endParaRPr lang="en-US" sz="1600"/>
            </a:p>
          </p:txBody>
        </p:sp>
      </p:grpSp>
      <p:sp>
        <p:nvSpPr>
          <p:cNvPr id="252945" name="AutoShape 17"/>
          <p:cNvSpPr>
            <a:spLocks noChangeArrowheads="1"/>
          </p:cNvSpPr>
          <p:nvPr/>
        </p:nvSpPr>
        <p:spPr bwMode="auto">
          <a:xfrm>
            <a:off x="2682868" y="632737"/>
            <a:ext cx="1600200" cy="650875"/>
          </a:xfrm>
          <a:prstGeom prst="wedgeEllipseCallout">
            <a:avLst>
              <a:gd name="adj1" fmla="val -45549"/>
              <a:gd name="adj2" fmla="val 92963"/>
            </a:avLst>
          </a:prstGeom>
          <a:solidFill>
            <a:schemeClr val="accent5">
              <a:lumMod val="40000"/>
              <a:lumOff val="60000"/>
            </a:schemeClr>
          </a:solidFill>
          <a:ln w="9525">
            <a:solidFill>
              <a:schemeClr val="tx1"/>
            </a:solidFill>
            <a:miter lim="800000"/>
            <a:headEnd/>
            <a:tailEnd/>
          </a:ln>
          <a:effectLst/>
        </p:spPr>
        <p:txBody>
          <a:bodyPr anchor="ctr" anchorCtr="1"/>
          <a:lstStyle/>
          <a:p>
            <a:pPr algn="ctr">
              <a:defRPr/>
            </a:pPr>
            <a:r>
              <a:rPr lang="en-US" sz="1600" dirty="0">
                <a:effectLst>
                  <a:outerShdw blurRad="38100" dist="38100" dir="2700000" algn="tl">
                    <a:srgbClr val="FFFFFF"/>
                  </a:outerShdw>
                </a:effectLst>
                <a:latin typeface="Arial" charset="0"/>
                <a:cs typeface="Arial" charset="0"/>
              </a:rPr>
              <a:t>Primary Key</a:t>
            </a:r>
          </a:p>
        </p:txBody>
      </p:sp>
      <p:grpSp>
        <p:nvGrpSpPr>
          <p:cNvPr id="19463" name="Group 18"/>
          <p:cNvGrpSpPr>
            <a:grpSpLocks/>
          </p:cNvGrpSpPr>
          <p:nvPr/>
        </p:nvGrpSpPr>
        <p:grpSpPr bwMode="auto">
          <a:xfrm>
            <a:off x="76200" y="2487613"/>
            <a:ext cx="1390650" cy="2781300"/>
            <a:chOff x="48" y="1452"/>
            <a:chExt cx="876" cy="1752"/>
          </a:xfrm>
        </p:grpSpPr>
        <p:sp>
          <p:nvSpPr>
            <p:cNvPr id="252947" name="Text Box 19"/>
            <p:cNvSpPr txBox="1">
              <a:spLocks noChangeArrowheads="1"/>
            </p:cNvSpPr>
            <p:nvPr/>
          </p:nvSpPr>
          <p:spPr bwMode="auto">
            <a:xfrm>
              <a:off x="48" y="1968"/>
              <a:ext cx="672" cy="494"/>
            </a:xfrm>
            <a:prstGeom prst="rect">
              <a:avLst/>
            </a:prstGeom>
            <a:noFill/>
            <a:ln w="9525">
              <a:solidFill>
                <a:schemeClr val="tx1"/>
              </a:solidFill>
              <a:miter lim="800000"/>
              <a:headEnd/>
              <a:tailEnd/>
            </a:ln>
            <a:effectLst/>
          </p:spPr>
          <p:txBody>
            <a:bodyPr>
              <a:spAutoFit/>
            </a:bodyPr>
            <a:lstStyle/>
            <a:p>
              <a:pPr algn="ctr">
                <a:spcBef>
                  <a:spcPct val="50000"/>
                </a:spcBef>
                <a:defRPr/>
              </a:pPr>
              <a:r>
                <a:rPr lang="en-US" smtClean="0">
                  <a:effectLst>
                    <a:outerShdw blurRad="38100" dist="38100" dir="2700000" algn="tl">
                      <a:srgbClr val="FFFFFF"/>
                    </a:outerShdw>
                  </a:effectLst>
                  <a:latin typeface="Arial" charset="0"/>
                  <a:cs typeface="Arial" charset="0"/>
                </a:rPr>
                <a:t>Row/</a:t>
              </a:r>
            </a:p>
            <a:p>
              <a:pPr algn="ctr">
                <a:spcBef>
                  <a:spcPct val="50000"/>
                </a:spcBef>
                <a:defRPr/>
              </a:pPr>
              <a:r>
                <a:rPr lang="en-US" smtClean="0">
                  <a:effectLst>
                    <a:outerShdw blurRad="38100" dist="38100" dir="2700000" algn="tl">
                      <a:srgbClr val="FFFFFF"/>
                    </a:outerShdw>
                  </a:effectLst>
                  <a:latin typeface="Arial" charset="0"/>
                  <a:cs typeface="Arial" charset="0"/>
                </a:rPr>
                <a:t>Record</a:t>
              </a:r>
              <a:endParaRPr lang="en-US">
                <a:effectLst>
                  <a:outerShdw blurRad="38100" dist="38100" dir="2700000" algn="tl">
                    <a:srgbClr val="FFFFFF"/>
                  </a:outerShdw>
                </a:effectLst>
                <a:latin typeface="Arial" charset="0"/>
                <a:cs typeface="Arial" charset="0"/>
              </a:endParaRPr>
            </a:p>
          </p:txBody>
        </p:sp>
        <p:sp>
          <p:nvSpPr>
            <p:cNvPr id="19502" name="Freeform 20"/>
            <p:cNvSpPr>
              <a:spLocks/>
            </p:cNvSpPr>
            <p:nvPr/>
          </p:nvSpPr>
          <p:spPr bwMode="auto">
            <a:xfrm>
              <a:off x="348" y="1452"/>
              <a:ext cx="552" cy="558"/>
            </a:xfrm>
            <a:custGeom>
              <a:avLst/>
              <a:gdLst>
                <a:gd name="T0" fmla="*/ 0 w 552"/>
                <a:gd name="T1" fmla="*/ 540 h 558"/>
                <a:gd name="T2" fmla="*/ 36 w 552"/>
                <a:gd name="T3" fmla="*/ 552 h 558"/>
                <a:gd name="T4" fmla="*/ 108 w 552"/>
                <a:gd name="T5" fmla="*/ 432 h 558"/>
                <a:gd name="T6" fmla="*/ 168 w 552"/>
                <a:gd name="T7" fmla="*/ 312 h 558"/>
                <a:gd name="T8" fmla="*/ 168 w 552"/>
                <a:gd name="T9" fmla="*/ 312 h 558"/>
                <a:gd name="T10" fmla="*/ 276 w 552"/>
                <a:gd name="T11" fmla="*/ 60 h 558"/>
                <a:gd name="T12" fmla="*/ 384 w 552"/>
                <a:gd name="T13" fmla="*/ 0 h 558"/>
                <a:gd name="T14" fmla="*/ 552 w 552"/>
                <a:gd name="T15" fmla="*/ 12 h 558"/>
                <a:gd name="T16" fmla="*/ 0 60000 65536"/>
                <a:gd name="T17" fmla="*/ 0 60000 65536"/>
                <a:gd name="T18" fmla="*/ 0 60000 65536"/>
                <a:gd name="T19" fmla="*/ 0 60000 65536"/>
                <a:gd name="T20" fmla="*/ 0 60000 65536"/>
                <a:gd name="T21" fmla="*/ 0 60000 65536"/>
                <a:gd name="T22" fmla="*/ 0 60000 65536"/>
                <a:gd name="T23" fmla="*/ 0 60000 65536"/>
                <a:gd name="T24" fmla="*/ 0 w 552"/>
                <a:gd name="T25" fmla="*/ 0 h 558"/>
                <a:gd name="T26" fmla="*/ 552 w 552"/>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2" h="558">
                  <a:moveTo>
                    <a:pt x="0" y="540"/>
                  </a:moveTo>
                  <a:cubicBezTo>
                    <a:pt x="12" y="544"/>
                    <a:pt x="25" y="558"/>
                    <a:pt x="36" y="552"/>
                  </a:cubicBezTo>
                  <a:cubicBezTo>
                    <a:pt x="69" y="536"/>
                    <a:pt x="88" y="462"/>
                    <a:pt x="108" y="432"/>
                  </a:cubicBezTo>
                  <a:lnTo>
                    <a:pt x="168" y="312"/>
                  </a:lnTo>
                  <a:cubicBezTo>
                    <a:pt x="168" y="312"/>
                    <a:pt x="168" y="312"/>
                    <a:pt x="168" y="312"/>
                  </a:cubicBezTo>
                  <a:cubicBezTo>
                    <a:pt x="186" y="258"/>
                    <a:pt x="224" y="94"/>
                    <a:pt x="276" y="60"/>
                  </a:cubicBezTo>
                  <a:cubicBezTo>
                    <a:pt x="312" y="36"/>
                    <a:pt x="348" y="24"/>
                    <a:pt x="384" y="0"/>
                  </a:cubicBezTo>
                  <a:cubicBezTo>
                    <a:pt x="512" y="14"/>
                    <a:pt x="456" y="12"/>
                    <a:pt x="552" y="12"/>
                  </a:cubicBezTo>
                </a:path>
              </a:pathLst>
            </a:custGeom>
            <a:noFill/>
            <a:ln w="38100">
              <a:solidFill>
                <a:schemeClr val="tx1"/>
              </a:solidFill>
              <a:round/>
              <a:headEnd/>
              <a:tailEnd type="triangle" w="med" len="med"/>
            </a:ln>
          </p:spPr>
          <p:txBody>
            <a:bodyPr/>
            <a:lstStyle/>
            <a:p>
              <a:endParaRPr lang="en-US" sz="1600"/>
            </a:p>
          </p:txBody>
        </p:sp>
        <p:sp>
          <p:nvSpPr>
            <p:cNvPr id="19503" name="Freeform 21"/>
            <p:cNvSpPr>
              <a:spLocks/>
            </p:cNvSpPr>
            <p:nvPr/>
          </p:nvSpPr>
          <p:spPr bwMode="auto">
            <a:xfrm>
              <a:off x="624" y="1836"/>
              <a:ext cx="300" cy="180"/>
            </a:xfrm>
            <a:custGeom>
              <a:avLst/>
              <a:gdLst>
                <a:gd name="T0" fmla="*/ 0 w 300"/>
                <a:gd name="T1" fmla="*/ 180 h 180"/>
                <a:gd name="T2" fmla="*/ 36 w 300"/>
                <a:gd name="T3" fmla="*/ 108 h 180"/>
                <a:gd name="T4" fmla="*/ 72 w 300"/>
                <a:gd name="T5" fmla="*/ 72 h 180"/>
                <a:gd name="T6" fmla="*/ 168 w 300"/>
                <a:gd name="T7" fmla="*/ 0 h 180"/>
                <a:gd name="T8" fmla="*/ 300 w 300"/>
                <a:gd name="T9" fmla="*/ 12 h 180"/>
                <a:gd name="T10" fmla="*/ 0 60000 65536"/>
                <a:gd name="T11" fmla="*/ 0 60000 65536"/>
                <a:gd name="T12" fmla="*/ 0 60000 65536"/>
                <a:gd name="T13" fmla="*/ 0 60000 65536"/>
                <a:gd name="T14" fmla="*/ 0 60000 65536"/>
                <a:gd name="T15" fmla="*/ 0 w 300"/>
                <a:gd name="T16" fmla="*/ 0 h 180"/>
                <a:gd name="T17" fmla="*/ 300 w 300"/>
                <a:gd name="T18" fmla="*/ 180 h 180"/>
              </a:gdLst>
              <a:ahLst/>
              <a:cxnLst>
                <a:cxn ang="T10">
                  <a:pos x="T0" y="T1"/>
                </a:cxn>
                <a:cxn ang="T11">
                  <a:pos x="T2" y="T3"/>
                </a:cxn>
                <a:cxn ang="T12">
                  <a:pos x="T4" y="T5"/>
                </a:cxn>
                <a:cxn ang="T13">
                  <a:pos x="T6" y="T7"/>
                </a:cxn>
                <a:cxn ang="T14">
                  <a:pos x="T8" y="T9"/>
                </a:cxn>
              </a:cxnLst>
              <a:rect l="T15" t="T16" r="T17" b="T18"/>
              <a:pathLst>
                <a:path w="300" h="180">
                  <a:moveTo>
                    <a:pt x="0" y="180"/>
                  </a:moveTo>
                  <a:cubicBezTo>
                    <a:pt x="0" y="180"/>
                    <a:pt x="35" y="110"/>
                    <a:pt x="36" y="108"/>
                  </a:cubicBezTo>
                  <a:cubicBezTo>
                    <a:pt x="45" y="94"/>
                    <a:pt x="61" y="85"/>
                    <a:pt x="72" y="72"/>
                  </a:cubicBezTo>
                  <a:cubicBezTo>
                    <a:pt x="105" y="33"/>
                    <a:pt x="118" y="17"/>
                    <a:pt x="168" y="0"/>
                  </a:cubicBezTo>
                  <a:cubicBezTo>
                    <a:pt x="268" y="14"/>
                    <a:pt x="224" y="12"/>
                    <a:pt x="300" y="12"/>
                  </a:cubicBezTo>
                </a:path>
              </a:pathLst>
            </a:custGeom>
            <a:noFill/>
            <a:ln w="38100">
              <a:solidFill>
                <a:schemeClr val="tx1"/>
              </a:solidFill>
              <a:round/>
              <a:headEnd/>
              <a:tailEnd type="triangle" w="med" len="med"/>
            </a:ln>
          </p:spPr>
          <p:txBody>
            <a:bodyPr/>
            <a:lstStyle/>
            <a:p>
              <a:endParaRPr lang="en-US" sz="1600"/>
            </a:p>
          </p:txBody>
        </p:sp>
        <p:sp>
          <p:nvSpPr>
            <p:cNvPr id="19504" name="Freeform 22"/>
            <p:cNvSpPr>
              <a:spLocks/>
            </p:cNvSpPr>
            <p:nvPr/>
          </p:nvSpPr>
          <p:spPr bwMode="auto">
            <a:xfrm>
              <a:off x="732" y="2172"/>
              <a:ext cx="192" cy="156"/>
            </a:xfrm>
            <a:custGeom>
              <a:avLst/>
              <a:gdLst>
                <a:gd name="T0" fmla="*/ 0 w 192"/>
                <a:gd name="T1" fmla="*/ 0 h 156"/>
                <a:gd name="T2" fmla="*/ 36 w 192"/>
                <a:gd name="T3" fmla="*/ 24 h 156"/>
                <a:gd name="T4" fmla="*/ 72 w 192"/>
                <a:gd name="T5" fmla="*/ 96 h 156"/>
                <a:gd name="T6" fmla="*/ 192 w 192"/>
                <a:gd name="T7" fmla="*/ 156 h 156"/>
                <a:gd name="T8" fmla="*/ 0 60000 65536"/>
                <a:gd name="T9" fmla="*/ 0 60000 65536"/>
                <a:gd name="T10" fmla="*/ 0 60000 65536"/>
                <a:gd name="T11" fmla="*/ 0 60000 65536"/>
                <a:gd name="T12" fmla="*/ 0 w 192"/>
                <a:gd name="T13" fmla="*/ 0 h 156"/>
                <a:gd name="T14" fmla="*/ 192 w 192"/>
                <a:gd name="T15" fmla="*/ 156 h 156"/>
              </a:gdLst>
              <a:ahLst/>
              <a:cxnLst>
                <a:cxn ang="T8">
                  <a:pos x="T0" y="T1"/>
                </a:cxn>
                <a:cxn ang="T9">
                  <a:pos x="T2" y="T3"/>
                </a:cxn>
                <a:cxn ang="T10">
                  <a:pos x="T4" y="T5"/>
                </a:cxn>
                <a:cxn ang="T11">
                  <a:pos x="T6" y="T7"/>
                </a:cxn>
              </a:cxnLst>
              <a:rect l="T12" t="T13" r="T14" b="T15"/>
              <a:pathLst>
                <a:path w="192" h="156">
                  <a:moveTo>
                    <a:pt x="0" y="0"/>
                  </a:moveTo>
                  <a:cubicBezTo>
                    <a:pt x="12" y="8"/>
                    <a:pt x="27" y="13"/>
                    <a:pt x="36" y="24"/>
                  </a:cubicBezTo>
                  <a:cubicBezTo>
                    <a:pt x="85" y="85"/>
                    <a:pt x="5" y="37"/>
                    <a:pt x="72" y="96"/>
                  </a:cubicBezTo>
                  <a:cubicBezTo>
                    <a:pt x="101" y="121"/>
                    <a:pt x="149" y="156"/>
                    <a:pt x="192" y="156"/>
                  </a:cubicBezTo>
                </a:path>
              </a:pathLst>
            </a:custGeom>
            <a:noFill/>
            <a:ln w="38100">
              <a:solidFill>
                <a:schemeClr val="tx1"/>
              </a:solidFill>
              <a:round/>
              <a:headEnd/>
              <a:tailEnd type="triangle" w="med" len="med"/>
            </a:ln>
          </p:spPr>
          <p:txBody>
            <a:bodyPr/>
            <a:lstStyle/>
            <a:p>
              <a:endParaRPr lang="en-US" sz="1600"/>
            </a:p>
          </p:txBody>
        </p:sp>
        <p:sp>
          <p:nvSpPr>
            <p:cNvPr id="19505" name="Freeform 23"/>
            <p:cNvSpPr>
              <a:spLocks/>
            </p:cNvSpPr>
            <p:nvPr/>
          </p:nvSpPr>
          <p:spPr bwMode="auto">
            <a:xfrm>
              <a:off x="506" y="2304"/>
              <a:ext cx="394" cy="432"/>
            </a:xfrm>
            <a:custGeom>
              <a:avLst/>
              <a:gdLst>
                <a:gd name="T0" fmla="*/ 22 w 394"/>
                <a:gd name="T1" fmla="*/ 0 h 432"/>
                <a:gd name="T2" fmla="*/ 118 w 394"/>
                <a:gd name="T3" fmla="*/ 324 h 432"/>
                <a:gd name="T4" fmla="*/ 394 w 394"/>
                <a:gd name="T5" fmla="*/ 432 h 432"/>
                <a:gd name="T6" fmla="*/ 0 60000 65536"/>
                <a:gd name="T7" fmla="*/ 0 60000 65536"/>
                <a:gd name="T8" fmla="*/ 0 60000 65536"/>
                <a:gd name="T9" fmla="*/ 0 w 394"/>
                <a:gd name="T10" fmla="*/ 0 h 432"/>
                <a:gd name="T11" fmla="*/ 394 w 394"/>
                <a:gd name="T12" fmla="*/ 432 h 432"/>
              </a:gdLst>
              <a:ahLst/>
              <a:cxnLst>
                <a:cxn ang="T6">
                  <a:pos x="T0" y="T1"/>
                </a:cxn>
                <a:cxn ang="T7">
                  <a:pos x="T2" y="T3"/>
                </a:cxn>
                <a:cxn ang="T8">
                  <a:pos x="T4" y="T5"/>
                </a:cxn>
              </a:cxnLst>
              <a:rect l="T9" t="T10" r="T11" b="T12"/>
              <a:pathLst>
                <a:path w="394" h="432">
                  <a:moveTo>
                    <a:pt x="22" y="0"/>
                  </a:moveTo>
                  <a:cubicBezTo>
                    <a:pt x="27" y="85"/>
                    <a:pt x="0" y="285"/>
                    <a:pt x="118" y="324"/>
                  </a:cubicBezTo>
                  <a:cubicBezTo>
                    <a:pt x="185" y="424"/>
                    <a:pt x="282" y="432"/>
                    <a:pt x="394" y="432"/>
                  </a:cubicBezTo>
                </a:path>
              </a:pathLst>
            </a:custGeom>
            <a:noFill/>
            <a:ln w="38100">
              <a:solidFill>
                <a:schemeClr val="tx1"/>
              </a:solidFill>
              <a:round/>
              <a:headEnd/>
              <a:tailEnd type="triangle" w="med" len="med"/>
            </a:ln>
          </p:spPr>
          <p:txBody>
            <a:bodyPr/>
            <a:lstStyle/>
            <a:p>
              <a:endParaRPr lang="en-US" sz="1600"/>
            </a:p>
          </p:txBody>
        </p:sp>
        <p:sp>
          <p:nvSpPr>
            <p:cNvPr id="19506" name="Freeform 24"/>
            <p:cNvSpPr>
              <a:spLocks/>
            </p:cNvSpPr>
            <p:nvPr/>
          </p:nvSpPr>
          <p:spPr bwMode="auto">
            <a:xfrm>
              <a:off x="348" y="2352"/>
              <a:ext cx="560" cy="852"/>
            </a:xfrm>
            <a:custGeom>
              <a:avLst/>
              <a:gdLst>
                <a:gd name="T0" fmla="*/ 0 w 560"/>
                <a:gd name="T1" fmla="*/ 0 h 852"/>
                <a:gd name="T2" fmla="*/ 12 w 560"/>
                <a:gd name="T3" fmla="*/ 516 h 852"/>
                <a:gd name="T4" fmla="*/ 36 w 560"/>
                <a:gd name="T5" fmla="*/ 588 h 852"/>
                <a:gd name="T6" fmla="*/ 192 w 560"/>
                <a:gd name="T7" fmla="*/ 720 h 852"/>
                <a:gd name="T8" fmla="*/ 264 w 560"/>
                <a:gd name="T9" fmla="*/ 744 h 852"/>
                <a:gd name="T10" fmla="*/ 336 w 560"/>
                <a:gd name="T11" fmla="*/ 792 h 852"/>
                <a:gd name="T12" fmla="*/ 408 w 560"/>
                <a:gd name="T13" fmla="*/ 816 h 852"/>
                <a:gd name="T14" fmla="*/ 552 w 560"/>
                <a:gd name="T15" fmla="*/ 780 h 852"/>
                <a:gd name="T16" fmla="*/ 0 60000 65536"/>
                <a:gd name="T17" fmla="*/ 0 60000 65536"/>
                <a:gd name="T18" fmla="*/ 0 60000 65536"/>
                <a:gd name="T19" fmla="*/ 0 60000 65536"/>
                <a:gd name="T20" fmla="*/ 0 60000 65536"/>
                <a:gd name="T21" fmla="*/ 0 60000 65536"/>
                <a:gd name="T22" fmla="*/ 0 60000 65536"/>
                <a:gd name="T23" fmla="*/ 0 60000 65536"/>
                <a:gd name="T24" fmla="*/ 0 w 560"/>
                <a:gd name="T25" fmla="*/ 0 h 852"/>
                <a:gd name="T26" fmla="*/ 560 w 560"/>
                <a:gd name="T27" fmla="*/ 852 h 8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0" h="852">
                  <a:moveTo>
                    <a:pt x="0" y="0"/>
                  </a:moveTo>
                  <a:cubicBezTo>
                    <a:pt x="4" y="172"/>
                    <a:pt x="1" y="344"/>
                    <a:pt x="12" y="516"/>
                  </a:cubicBezTo>
                  <a:cubicBezTo>
                    <a:pt x="14" y="541"/>
                    <a:pt x="22" y="567"/>
                    <a:pt x="36" y="588"/>
                  </a:cubicBezTo>
                  <a:cubicBezTo>
                    <a:pt x="84" y="661"/>
                    <a:pt x="113" y="685"/>
                    <a:pt x="192" y="720"/>
                  </a:cubicBezTo>
                  <a:cubicBezTo>
                    <a:pt x="215" y="730"/>
                    <a:pt x="243" y="730"/>
                    <a:pt x="264" y="744"/>
                  </a:cubicBezTo>
                  <a:cubicBezTo>
                    <a:pt x="288" y="760"/>
                    <a:pt x="309" y="783"/>
                    <a:pt x="336" y="792"/>
                  </a:cubicBezTo>
                  <a:cubicBezTo>
                    <a:pt x="360" y="800"/>
                    <a:pt x="408" y="816"/>
                    <a:pt x="408" y="816"/>
                  </a:cubicBezTo>
                  <a:cubicBezTo>
                    <a:pt x="560" y="803"/>
                    <a:pt x="552" y="852"/>
                    <a:pt x="552" y="780"/>
                  </a:cubicBezTo>
                </a:path>
              </a:pathLst>
            </a:custGeom>
            <a:noFill/>
            <a:ln w="38100">
              <a:solidFill>
                <a:schemeClr val="tx1"/>
              </a:solidFill>
              <a:round/>
              <a:headEnd/>
              <a:tailEnd type="triangle" w="med" len="med"/>
            </a:ln>
          </p:spPr>
          <p:txBody>
            <a:bodyPr/>
            <a:lstStyle/>
            <a:p>
              <a:endParaRPr lang="en-US" sz="1600"/>
            </a:p>
          </p:txBody>
        </p:sp>
      </p:grpSp>
      <p:grpSp>
        <p:nvGrpSpPr>
          <p:cNvPr id="6" name="Group 60"/>
          <p:cNvGrpSpPr>
            <a:grpSpLocks/>
          </p:cNvGrpSpPr>
          <p:nvPr/>
        </p:nvGrpSpPr>
        <p:grpSpPr bwMode="auto">
          <a:xfrm>
            <a:off x="4953000" y="720626"/>
            <a:ext cx="3905250" cy="620142"/>
            <a:chOff x="3120" y="140"/>
            <a:chExt cx="2460" cy="436"/>
          </a:xfrm>
          <a:solidFill>
            <a:schemeClr val="accent5">
              <a:lumMod val="40000"/>
              <a:lumOff val="60000"/>
            </a:schemeClr>
          </a:solidFill>
        </p:grpSpPr>
        <p:sp>
          <p:nvSpPr>
            <p:cNvPr id="252989" name="AutoShape 61"/>
            <p:cNvSpPr>
              <a:spLocks noChangeArrowheads="1"/>
            </p:cNvSpPr>
            <p:nvPr/>
          </p:nvSpPr>
          <p:spPr bwMode="auto">
            <a:xfrm>
              <a:off x="4380" y="140"/>
              <a:ext cx="1200" cy="432"/>
            </a:xfrm>
            <a:prstGeom prst="cloudCallout">
              <a:avLst>
                <a:gd name="adj1" fmla="val -30917"/>
                <a:gd name="adj2" fmla="val 115741"/>
              </a:avLst>
            </a:prstGeom>
            <a:grpFill/>
            <a:ln w="9525">
              <a:noFill/>
              <a:round/>
              <a:headEnd/>
              <a:tailEnd/>
            </a:ln>
            <a:effectLst/>
          </p:spPr>
          <p:txBody>
            <a:bodyPr anchor="ctr" anchorCtr="1"/>
            <a:lstStyle/>
            <a:p>
              <a:pPr algn="ctr">
                <a:defRPr/>
              </a:pPr>
              <a:r>
                <a:rPr lang="en-US" sz="2000">
                  <a:effectLst>
                    <a:outerShdw blurRad="38100" dist="38100" dir="2700000" algn="tl">
                      <a:srgbClr val="FFFFFF"/>
                    </a:outerShdw>
                  </a:effectLst>
                  <a:latin typeface="Arial" charset="0"/>
                  <a:cs typeface="Arial" charset="0"/>
                </a:rPr>
                <a:t>Domain</a:t>
              </a:r>
            </a:p>
          </p:txBody>
        </p:sp>
        <p:sp>
          <p:nvSpPr>
            <p:cNvPr id="252990" name="AutoShape 62"/>
            <p:cNvSpPr>
              <a:spLocks noChangeArrowheads="1"/>
            </p:cNvSpPr>
            <p:nvPr/>
          </p:nvSpPr>
          <p:spPr bwMode="auto">
            <a:xfrm>
              <a:off x="3120" y="144"/>
              <a:ext cx="1200" cy="432"/>
            </a:xfrm>
            <a:prstGeom prst="cloudCallout">
              <a:avLst>
                <a:gd name="adj1" fmla="val -30917"/>
                <a:gd name="adj2" fmla="val 115741"/>
              </a:avLst>
            </a:prstGeom>
            <a:grpFill/>
            <a:ln w="9525">
              <a:noFill/>
              <a:round/>
              <a:headEnd/>
              <a:tailEnd/>
            </a:ln>
            <a:effectLst/>
          </p:spPr>
          <p:txBody>
            <a:bodyPr anchor="ctr" anchorCtr="1"/>
            <a:lstStyle/>
            <a:p>
              <a:pPr algn="ctr">
                <a:defRPr/>
              </a:pPr>
              <a:r>
                <a:rPr lang="en-US" sz="2000">
                  <a:effectLst>
                    <a:outerShdw blurRad="38100" dist="38100" dir="2700000" algn="tl">
                      <a:srgbClr val="FFFFFF"/>
                    </a:outerShdw>
                  </a:effectLst>
                  <a:latin typeface="Arial" charset="0"/>
                  <a:cs typeface="Arial" charset="0"/>
                </a:rPr>
                <a:t>Domain</a:t>
              </a:r>
            </a:p>
          </p:txBody>
        </p:sp>
      </p:grpSp>
      <p:sp>
        <p:nvSpPr>
          <p:cNvPr id="19466" name="Line 63"/>
          <p:cNvSpPr>
            <a:spLocks noChangeShapeType="1"/>
          </p:cNvSpPr>
          <p:nvPr/>
        </p:nvSpPr>
        <p:spPr bwMode="auto">
          <a:xfrm>
            <a:off x="1870075" y="1955800"/>
            <a:ext cx="914400" cy="0"/>
          </a:xfrm>
          <a:prstGeom prst="line">
            <a:avLst/>
          </a:prstGeom>
          <a:noFill/>
          <a:ln w="47625">
            <a:solidFill>
              <a:schemeClr val="tx1"/>
            </a:solidFill>
            <a:round/>
            <a:headEnd/>
            <a:tailEnd/>
          </a:ln>
        </p:spPr>
        <p:txBody>
          <a:bodyPr wrap="none" anchor="ctr"/>
          <a:lstStyle/>
          <a:p>
            <a:endParaRPr lang="en-US" sz="1600"/>
          </a:p>
        </p:txBody>
      </p:sp>
      <p:graphicFrame>
        <p:nvGraphicFramePr>
          <p:cNvPr id="252954" name="Group 26"/>
          <p:cNvGraphicFramePr>
            <a:graphicFrameLocks noGrp="1"/>
          </p:cNvGraphicFramePr>
          <p:nvPr>
            <p:extLst>
              <p:ext uri="{D42A27DB-BD31-4B8C-83A1-F6EECF244321}">
                <p14:modId xmlns:p14="http://schemas.microsoft.com/office/powerpoint/2010/main" val="3650247382"/>
              </p:ext>
            </p:extLst>
          </p:nvPr>
        </p:nvGraphicFramePr>
        <p:xfrm>
          <a:off x="1514475" y="1550988"/>
          <a:ext cx="6248400" cy="3937000"/>
        </p:xfrm>
        <a:graphic>
          <a:graphicData uri="http://schemas.openxmlformats.org/drawingml/2006/table">
            <a:tbl>
              <a:tblPr/>
              <a:tblGrid>
                <a:gridCol w="1562100"/>
                <a:gridCol w="1562100"/>
                <a:gridCol w="1433513"/>
                <a:gridCol w="1690687"/>
              </a:tblGrid>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sng"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SCode</a:t>
                      </a:r>
                      <a:endParaRPr kumimoji="0" lang="en-US" sz="2400" b="1" i="0" u="sng"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SName</a:t>
                      </a:r>
                      <a:endParaRPr kumimoji="0" 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Quantity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654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chemeClr val="tx1"/>
                          </a:solidFill>
                          <a:effectLst>
                            <a:outerShdw blurRad="38100" dist="38100" dir="2700000" algn="tl">
                              <a:srgbClr val="FFFFFF"/>
                            </a:outerShdw>
                          </a:effectLst>
                          <a:latin typeface="Times New Roman" pitchFamily="18" charset="0"/>
                        </a:rPr>
                        <a:t>Kamran</a:t>
                      </a:r>
                      <a:endPar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Lahore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Zafar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Islamabad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Azmat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Karachi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4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Abdul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Lahore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Nasir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Islamabad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 name="AutoShape 32"/>
          <p:cNvSpPr>
            <a:spLocks/>
          </p:cNvSpPr>
          <p:nvPr/>
        </p:nvSpPr>
        <p:spPr bwMode="auto">
          <a:xfrm>
            <a:off x="67354" y="642940"/>
            <a:ext cx="1624326" cy="609600"/>
          </a:xfrm>
          <a:prstGeom prst="borderCallout2">
            <a:avLst>
              <a:gd name="adj1" fmla="val 18750"/>
              <a:gd name="adj2" fmla="val 107694"/>
              <a:gd name="adj3" fmla="val 28274"/>
              <a:gd name="adj4" fmla="val 123430"/>
              <a:gd name="adj5" fmla="val 140365"/>
              <a:gd name="adj6" fmla="val 134868"/>
            </a:avLst>
          </a:prstGeom>
          <a:solidFill>
            <a:schemeClr val="accent6"/>
          </a:solidFill>
          <a:ln w="12700">
            <a:solidFill>
              <a:schemeClr val="tx1"/>
            </a:solidFill>
            <a:miter lim="800000"/>
            <a:headEnd/>
            <a:tailEnd/>
          </a:ln>
          <a:effectLst/>
        </p:spPr>
        <p:txBody>
          <a:bodyPr anchor="ctr"/>
          <a:lstStyle/>
          <a:p>
            <a:pPr lvl="0" algn="ctr">
              <a:spcBef>
                <a:spcPct val="50000"/>
              </a:spcBef>
              <a:defRPr/>
            </a:pPr>
            <a:r>
              <a:rPr lang="en-US" sz="2000">
                <a:effectLst>
                  <a:outerShdw blurRad="38100" dist="38100" dir="2700000" algn="tl">
                    <a:srgbClr val="000000"/>
                  </a:outerShdw>
                </a:effectLst>
                <a:cs typeface="Arial" charset="0"/>
              </a:rPr>
              <a:t>Supplier</a:t>
            </a:r>
            <a:endParaRPr lang="en-US" sz="2000" dirty="0">
              <a:effectLst>
                <a:outerShdw blurRad="38100" dist="38100" dir="2700000" algn="tl">
                  <a:srgbClr val="000000"/>
                </a:outerShdw>
              </a:effectLst>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98796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52945"/>
                                        </p:tgtEl>
                                        <p:attrNameLst>
                                          <p:attrName>style.visibility</p:attrName>
                                        </p:attrNameLst>
                                      </p:cBhvr>
                                      <p:to>
                                        <p:strVal val="visible"/>
                                      </p:to>
                                    </p:set>
                                    <p:anim calcmode="lin" valueType="num">
                                      <p:cBhvr>
                                        <p:cTn id="7" dur="1000" fill="hold"/>
                                        <p:tgtEl>
                                          <p:spTgt spid="252945"/>
                                        </p:tgtEl>
                                        <p:attrNameLst>
                                          <p:attrName>ppt_w</p:attrName>
                                        </p:attrNameLst>
                                      </p:cBhvr>
                                      <p:tavLst>
                                        <p:tav tm="0">
                                          <p:val>
                                            <p:strVal val="#ppt_w+.3"/>
                                          </p:val>
                                        </p:tav>
                                        <p:tav tm="100000">
                                          <p:val>
                                            <p:strVal val="#ppt_w"/>
                                          </p:val>
                                        </p:tav>
                                      </p:tavLst>
                                    </p:anim>
                                    <p:anim calcmode="lin" valueType="num">
                                      <p:cBhvr>
                                        <p:cTn id="8" dur="1000" fill="hold"/>
                                        <p:tgtEl>
                                          <p:spTgt spid="252945"/>
                                        </p:tgtEl>
                                        <p:attrNameLst>
                                          <p:attrName>ppt_h</p:attrName>
                                        </p:attrNameLst>
                                      </p:cBhvr>
                                      <p:tavLst>
                                        <p:tav tm="0">
                                          <p:val>
                                            <p:strVal val="#ppt_h"/>
                                          </p:val>
                                        </p:tav>
                                        <p:tav tm="100000">
                                          <p:val>
                                            <p:strVal val="#ppt_h"/>
                                          </p:val>
                                        </p:tav>
                                      </p:tavLst>
                                    </p:anim>
                                    <p:animEffect transition="in" filter="fade">
                                      <p:cBhvr>
                                        <p:cTn id="9" dur="1000"/>
                                        <p:tgtEl>
                                          <p:spTgt spid="252945"/>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458" y="-7414"/>
            <a:ext cx="8643998" cy="700110"/>
          </a:xfrm>
        </p:spPr>
        <p:txBody>
          <a:bodyPr>
            <a:normAutofit/>
          </a:bodyPr>
          <a:lstStyle/>
          <a:p>
            <a:pPr algn="l"/>
            <a:r>
              <a:rPr lang="en-US" smtClean="0"/>
              <a:t>Schema </a:t>
            </a:r>
            <a:r>
              <a:rPr lang="en-US" sz="1800" smtClean="0"/>
              <a:t>(1/2)</a:t>
            </a:r>
            <a:endParaRPr lang="en-US" sz="1800" dirty="0"/>
          </a:p>
        </p:txBody>
      </p:sp>
      <p:sp>
        <p:nvSpPr>
          <p:cNvPr id="17411" name="Rectangle 3"/>
          <p:cNvSpPr>
            <a:spLocks noGrp="1" noChangeArrowheads="1"/>
          </p:cNvSpPr>
          <p:nvPr>
            <p:ph type="body" idx="1"/>
          </p:nvPr>
        </p:nvSpPr>
        <p:spPr>
          <a:xfrm>
            <a:off x="32458" y="908720"/>
            <a:ext cx="9111542" cy="5520676"/>
          </a:xfrm>
        </p:spPr>
        <p:txBody>
          <a:bodyPr/>
          <a:lstStyle/>
          <a:p>
            <a:pPr marL="400050" lvl="1" indent="0" algn="just">
              <a:lnSpc>
                <a:spcPct val="120000"/>
              </a:lnSpc>
              <a:spcBef>
                <a:spcPts val="600"/>
              </a:spcBef>
              <a:spcAft>
                <a:spcPts val="0"/>
              </a:spcAft>
              <a:buNone/>
            </a:pPr>
            <a:r>
              <a:rPr lang="en-US" sz="2200" dirty="0" smtClean="0"/>
              <a:t>The </a:t>
            </a:r>
            <a:r>
              <a:rPr lang="en-US" sz="2200" dirty="0"/>
              <a:t>name of a relation and the set of attributes for a relation is called a </a:t>
            </a:r>
            <a:r>
              <a:rPr lang="en-US" sz="2200" b="1" dirty="0"/>
              <a:t>schema</a:t>
            </a:r>
            <a:r>
              <a:rPr lang="en-US" sz="2200" dirty="0" smtClean="0"/>
              <a:t>.</a:t>
            </a:r>
          </a:p>
          <a:p>
            <a:pPr lvl="1" algn="just">
              <a:lnSpc>
                <a:spcPct val="120000"/>
              </a:lnSpc>
              <a:spcBef>
                <a:spcPts val="600"/>
              </a:spcBef>
              <a:spcAft>
                <a:spcPts val="0"/>
              </a:spcAft>
            </a:pPr>
            <a:r>
              <a:rPr lang="en-US" sz="2400" dirty="0" smtClean="0"/>
              <a:t>Example: the schema for previous slide is</a:t>
            </a:r>
          </a:p>
          <a:p>
            <a:pPr algn="ctr">
              <a:lnSpc>
                <a:spcPct val="120000"/>
              </a:lnSpc>
              <a:spcBef>
                <a:spcPts val="600"/>
              </a:spcBef>
              <a:spcAft>
                <a:spcPts val="0"/>
              </a:spcAft>
              <a:buNone/>
            </a:pPr>
            <a:r>
              <a:rPr lang="en-US" sz="2400" b="1" smtClean="0">
                <a:solidFill>
                  <a:srgbClr val="240AE6"/>
                </a:solidFill>
              </a:rPr>
              <a:t>Supplier</a:t>
            </a:r>
            <a:r>
              <a:rPr lang="en-US" sz="2400">
                <a:solidFill>
                  <a:srgbClr val="240AE6"/>
                </a:solidFill>
              </a:rPr>
              <a:t> (</a:t>
            </a:r>
            <a:r>
              <a:rPr lang="en-US" sz="2400" u="sng">
                <a:solidFill>
                  <a:srgbClr val="240AE6"/>
                </a:solidFill>
              </a:rPr>
              <a:t>SCode</a:t>
            </a:r>
            <a:r>
              <a:rPr lang="en-US" sz="2400">
                <a:solidFill>
                  <a:srgbClr val="240AE6"/>
                </a:solidFill>
              </a:rPr>
              <a:t>, SName, </a:t>
            </a:r>
            <a:r>
              <a:rPr lang="en-US" sz="2400" smtClean="0">
                <a:solidFill>
                  <a:srgbClr val="240AE6"/>
                </a:solidFill>
              </a:rPr>
              <a:t>Quantity, City)</a:t>
            </a:r>
            <a:endParaRPr lang="en-US" sz="2400" dirty="0">
              <a:solidFill>
                <a:srgbClr val="240AE6"/>
              </a:solidFill>
            </a:endParaRPr>
          </a:p>
          <a:p>
            <a:pPr marL="400050" lvl="1" indent="0" algn="just">
              <a:lnSpc>
                <a:spcPct val="120000"/>
              </a:lnSpc>
              <a:spcBef>
                <a:spcPts val="600"/>
              </a:spcBef>
              <a:spcAft>
                <a:spcPts val="0"/>
              </a:spcAft>
              <a:buNone/>
            </a:pPr>
            <a:r>
              <a:rPr lang="en-US" sz="2200" b="1" dirty="0" smtClean="0"/>
              <a:t>Relation </a:t>
            </a:r>
            <a:r>
              <a:rPr lang="en-US" sz="2200" b="1" dirty="0"/>
              <a:t>schema </a:t>
            </a:r>
            <a:r>
              <a:rPr lang="en-US" sz="2200" dirty="0"/>
              <a:t>= name(attributes) + other structure info., e.g., keys, other constraints. </a:t>
            </a:r>
            <a:endParaRPr lang="en-US" sz="2200" b="1" dirty="0">
              <a:latin typeface="Courier New" pitchFamily="49" charset="0"/>
            </a:endParaRPr>
          </a:p>
          <a:p>
            <a:pPr marL="400050" lvl="1" indent="0" algn="just">
              <a:lnSpc>
                <a:spcPct val="120000"/>
              </a:lnSpc>
              <a:spcBef>
                <a:spcPts val="600"/>
              </a:spcBef>
              <a:spcAft>
                <a:spcPts val="0"/>
              </a:spcAft>
              <a:buNone/>
            </a:pPr>
            <a:r>
              <a:rPr lang="en-US" sz="2200" dirty="0"/>
              <a:t>Order of attributes is arbitrary, but in practice we need to assume the (</a:t>
            </a:r>
            <a:r>
              <a:rPr lang="en-US" sz="2200" i="1" dirty="0"/>
              <a:t>standard</a:t>
            </a:r>
            <a:r>
              <a:rPr lang="en-US" sz="2200" dirty="0"/>
              <a:t>) order given in the relation schema.</a:t>
            </a:r>
          </a:p>
          <a:p>
            <a:pPr marL="400050" lvl="1" indent="0" algn="just">
              <a:lnSpc>
                <a:spcPct val="120000"/>
              </a:lnSpc>
              <a:spcBef>
                <a:spcPts val="600"/>
              </a:spcBef>
              <a:spcAft>
                <a:spcPts val="0"/>
              </a:spcAft>
              <a:buNone/>
            </a:pPr>
            <a:r>
              <a:rPr lang="en-US" sz="2200" b="1" dirty="0"/>
              <a:t>Relational database schema </a:t>
            </a:r>
            <a:r>
              <a:rPr lang="en-US" sz="2200" dirty="0"/>
              <a:t>= collection of relation schemas</a:t>
            </a:r>
            <a:r>
              <a:rPr lang="en-US" sz="2200" dirty="0" smtClean="0"/>
              <a:t>.</a:t>
            </a:r>
            <a:endParaRPr lang="en-US" sz="2200" dirty="0"/>
          </a:p>
        </p:txBody>
      </p:sp>
      <p:pic>
        <p:nvPicPr>
          <p:cNvPr id="4" name="Picture 2" descr="http://icons.iconarchive.com/icons/icontexto/webdev/128/webdev-bullet-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7" y="1024270"/>
            <a:ext cx="303673" cy="3036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icontexto/webdev/128/webdev-bullet-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7" y="2896206"/>
            <a:ext cx="303673" cy="3036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cons.iconarchive.com/icons/icontexto/webdev/128/webdev-bullet-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7" y="3789040"/>
            <a:ext cx="303673" cy="3036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cons.iconarchive.com/icons/icontexto/webdev/128/webdev-bullet-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54" y="4667044"/>
            <a:ext cx="303673" cy="3036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294967295"/>
          </p:nvPr>
        </p:nvSpPr>
        <p:spPr>
          <a:xfrm>
            <a:off x="6902536" y="6357958"/>
            <a:ext cx="2133600" cy="304800"/>
          </a:xfrm>
          <a:prstGeom prst="rect">
            <a:avLst/>
          </a:prstGeom>
        </p:spPr>
        <p:txBody>
          <a:bodyPr/>
          <a:lstStyle/>
          <a:p>
            <a:pPr algn="r">
              <a:defRPr/>
            </a:pPr>
            <a:fld id="{55A43596-7FAD-497D-92FC-7BF2A613BA8F}" type="slidenum">
              <a:rPr lang="vi-VN" sz="1200" smtClean="0"/>
              <a:pPr algn="r">
                <a:defRPr/>
              </a:pPr>
              <a:t>12</a:t>
            </a:fld>
            <a:endParaRPr lang="vi-VN" sz="1200"/>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337513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27384"/>
            <a:ext cx="9001156" cy="700110"/>
          </a:xfrm>
        </p:spPr>
        <p:txBody>
          <a:bodyPr>
            <a:normAutofit fontScale="90000"/>
          </a:bodyPr>
          <a:lstStyle/>
          <a:p>
            <a:pPr algn="l"/>
            <a:r>
              <a:rPr lang="en-US" sz="4000" smtClean="0"/>
              <a:t>Schema</a:t>
            </a:r>
            <a:r>
              <a:rPr lang="en-US" sz="4900" smtClean="0"/>
              <a:t> </a:t>
            </a:r>
            <a:r>
              <a:rPr lang="en-US" sz="1800" smtClean="0"/>
              <a:t>(2/2</a:t>
            </a:r>
            <a:r>
              <a:rPr lang="en-US" sz="1800"/>
              <a:t>)</a:t>
            </a:r>
            <a:endParaRPr lang="en-US" sz="3600" dirty="0"/>
          </a:p>
        </p:txBody>
      </p:sp>
      <p:sp>
        <p:nvSpPr>
          <p:cNvPr id="17411" name="Rectangle 3"/>
          <p:cNvSpPr>
            <a:spLocks noGrp="1" noChangeArrowheads="1"/>
          </p:cNvSpPr>
          <p:nvPr>
            <p:ph type="body" idx="1"/>
          </p:nvPr>
        </p:nvSpPr>
        <p:spPr>
          <a:xfrm>
            <a:off x="457200" y="857232"/>
            <a:ext cx="8401080" cy="5572164"/>
          </a:xfrm>
        </p:spPr>
        <p:txBody>
          <a:bodyPr/>
          <a:lstStyle/>
          <a:p>
            <a:pPr algn="just">
              <a:lnSpc>
                <a:spcPct val="120000"/>
              </a:lnSpc>
              <a:spcBef>
                <a:spcPts val="600"/>
              </a:spcBef>
              <a:spcAft>
                <a:spcPts val="0"/>
              </a:spcAft>
            </a:pPr>
            <a:r>
              <a:rPr lang="en-US" sz="2600" b="1" smtClean="0"/>
              <a:t>Relation schema example:</a:t>
            </a:r>
            <a:endParaRPr lang="en-US" sz="2600" b="1">
              <a:latin typeface="Courier New" pitchFamily="49" charset="0"/>
            </a:endParaRPr>
          </a:p>
        </p:txBody>
      </p:sp>
      <p:pic>
        <p:nvPicPr>
          <p:cNvPr id="82947" name="Picture 3"/>
          <p:cNvPicPr>
            <a:picLocks noChangeAspect="1" noChangeArrowheads="1"/>
          </p:cNvPicPr>
          <p:nvPr/>
        </p:nvPicPr>
        <p:blipFill>
          <a:blip r:embed="rId3"/>
          <a:srcRect l="7174" t="8984" r="7174" b="15820"/>
          <a:stretch>
            <a:fillRect/>
          </a:stretch>
        </p:blipFill>
        <p:spPr bwMode="auto">
          <a:xfrm>
            <a:off x="0" y="857232"/>
            <a:ext cx="9144000" cy="5877272"/>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13</a:t>
            </a:fld>
            <a:endParaRPr lang="en-US"/>
          </a:p>
        </p:txBody>
      </p:sp>
    </p:spTree>
    <p:extLst>
      <p:ext uri="{BB962C8B-B14F-4D97-AF65-F5344CB8AC3E}">
        <p14:creationId xmlns:p14="http://schemas.microsoft.com/office/powerpoint/2010/main" val="1269697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5496" y="44624"/>
            <a:ext cx="8572560" cy="684213"/>
          </a:xfrm>
        </p:spPr>
        <p:txBody>
          <a:bodyPr>
            <a:normAutofit/>
          </a:bodyPr>
          <a:lstStyle/>
          <a:p>
            <a:pPr algn="l"/>
            <a:r>
              <a:rPr lang="en-US" dirty="0" smtClean="0"/>
              <a:t>Schema versus Instance</a:t>
            </a:r>
          </a:p>
        </p:txBody>
      </p:sp>
      <p:sp>
        <p:nvSpPr>
          <p:cNvPr id="21507" name="Rectangle 3"/>
          <p:cNvSpPr>
            <a:spLocks noGrp="1" noChangeArrowheads="1"/>
          </p:cNvSpPr>
          <p:nvPr>
            <p:ph type="body" idx="1"/>
          </p:nvPr>
        </p:nvSpPr>
        <p:spPr>
          <a:xfrm>
            <a:off x="685800" y="1295400"/>
            <a:ext cx="7772400" cy="4648200"/>
          </a:xfrm>
        </p:spPr>
        <p:txBody>
          <a:bodyPr/>
          <a:lstStyle/>
          <a:p>
            <a:pPr>
              <a:buFontTx/>
              <a:buNone/>
            </a:pPr>
            <a:endParaRPr lang="en-US" smtClean="0">
              <a:solidFill>
                <a:srgbClr val="000000"/>
              </a:solidFill>
              <a:latin typeface="BookAntiqua"/>
            </a:endParaRPr>
          </a:p>
          <a:p>
            <a:pPr>
              <a:buFontTx/>
              <a:buNone/>
            </a:pPr>
            <a:endParaRPr lang="en-US" smtClean="0">
              <a:solidFill>
                <a:srgbClr val="000000"/>
              </a:solidFill>
              <a:latin typeface="BookAntiqua"/>
            </a:endParaRPr>
          </a:p>
          <a:p>
            <a:pPr>
              <a:buFontTx/>
              <a:buNone/>
            </a:pPr>
            <a:endParaRPr lang="en-US" smtClean="0">
              <a:solidFill>
                <a:srgbClr val="000000"/>
              </a:solidFill>
              <a:latin typeface="BookAntiqua"/>
            </a:endParaRPr>
          </a:p>
          <a:p>
            <a:pPr>
              <a:buFontTx/>
              <a:buNone/>
            </a:pPr>
            <a:endParaRPr lang="en-US" smtClean="0">
              <a:solidFill>
                <a:srgbClr val="000000"/>
              </a:solidFill>
              <a:latin typeface="BookAntiqua"/>
            </a:endParaRPr>
          </a:p>
          <a:p>
            <a:pPr>
              <a:buFontTx/>
              <a:buNone/>
            </a:pPr>
            <a:endParaRPr lang="en-US" smtClean="0">
              <a:solidFill>
                <a:srgbClr val="000000"/>
              </a:solidFill>
              <a:latin typeface="BookAntiqua"/>
            </a:endParaRPr>
          </a:p>
          <a:p>
            <a:pPr>
              <a:buFontTx/>
              <a:buNone/>
            </a:pPr>
            <a:endParaRPr lang="en-US" smtClean="0">
              <a:solidFill>
                <a:srgbClr val="000000"/>
              </a:solidFill>
              <a:latin typeface="BookAntiqua"/>
            </a:endParaRPr>
          </a:p>
          <a:p>
            <a:endParaRPr lang="en-US" smtClean="0"/>
          </a:p>
        </p:txBody>
      </p:sp>
      <p:graphicFrame>
        <p:nvGraphicFramePr>
          <p:cNvPr id="228356" name="Group 4"/>
          <p:cNvGraphicFramePr>
            <a:graphicFrameLocks noGrp="1"/>
          </p:cNvGraphicFramePr>
          <p:nvPr>
            <p:extLst/>
          </p:nvPr>
        </p:nvGraphicFramePr>
        <p:xfrm>
          <a:off x="350281" y="3051269"/>
          <a:ext cx="8470190" cy="1552347"/>
        </p:xfrm>
        <a:graphic>
          <a:graphicData uri="http://schemas.openxmlformats.org/drawingml/2006/table">
            <a:tbl>
              <a:tblPr/>
              <a:tblGrid>
                <a:gridCol w="1125375"/>
                <a:gridCol w="2262701"/>
                <a:gridCol w="1694038"/>
                <a:gridCol w="1694038"/>
                <a:gridCol w="1694038"/>
              </a:tblGrid>
              <a:tr h="449739">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sid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Login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age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itchFamily="18" charset="0"/>
                        </a:rPr>
                        <a:t>GPA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r>
              <a:tr h="36753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53666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Jones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hlinkClick r:id="rId2"/>
                        </a:rPr>
                        <a:t>Jones@ca</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753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53444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smith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hlinkClick r:id="rId3"/>
                        </a:rPr>
                        <a:t>Smith@ecs</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753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53777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Blake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hlinkClick r:id="rId4"/>
                        </a:rPr>
                        <a:t>Blake@aa</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itchFamily="18" charset="0"/>
                        </a:rPr>
                        <a:t>3.8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540" name="Text Box 36"/>
          <p:cNvSpPr txBox="1">
            <a:spLocks noChangeArrowheads="1"/>
          </p:cNvSpPr>
          <p:nvPr/>
        </p:nvSpPr>
        <p:spPr bwMode="auto">
          <a:xfrm>
            <a:off x="35496" y="4839707"/>
            <a:ext cx="9108504" cy="784830"/>
          </a:xfrm>
          <a:prstGeom prst="rect">
            <a:avLst/>
          </a:prstGeom>
          <a:noFill/>
          <a:ln w="12700">
            <a:noFill/>
            <a:miter lim="800000"/>
            <a:headEnd type="none" w="sm" len="sm"/>
            <a:tailEnd type="none" w="sm" len="sm"/>
          </a:ln>
        </p:spPr>
        <p:txBody>
          <a:bodyPr wrap="square">
            <a:spAutoFit/>
          </a:bodyPr>
          <a:lstStyle/>
          <a:p>
            <a:pPr>
              <a:spcBef>
                <a:spcPct val="50000"/>
              </a:spcBef>
            </a:pPr>
            <a:r>
              <a:rPr lang="en-US" smtClean="0">
                <a:sym typeface="Wingdings" panose="05000000000000000000" pitchFamily="2" charset="2"/>
              </a:rPr>
              <a:t> </a:t>
            </a:r>
            <a:r>
              <a:rPr lang="en-US" smtClean="0"/>
              <a:t>Cardinality </a:t>
            </a:r>
            <a:r>
              <a:rPr lang="en-US"/>
              <a:t>= 3, arity = 5 , all rows </a:t>
            </a:r>
            <a:r>
              <a:rPr lang="en-US" smtClean="0"/>
              <a:t>distinct</a:t>
            </a:r>
          </a:p>
          <a:p>
            <a:pPr>
              <a:spcBef>
                <a:spcPct val="50000"/>
              </a:spcBef>
            </a:pPr>
            <a:r>
              <a:rPr lang="en-US" smtClean="0">
                <a:sym typeface="Wingdings" panose="05000000000000000000" pitchFamily="2" charset="2"/>
              </a:rPr>
              <a:t> </a:t>
            </a:r>
            <a:r>
              <a:rPr lang="en-US" smtClean="0"/>
              <a:t>Do </a:t>
            </a:r>
            <a:r>
              <a:rPr lang="en-US"/>
              <a:t>all values in each column of a relation instance have to be distinct</a:t>
            </a:r>
            <a:r>
              <a:rPr lang="en-US" smtClean="0"/>
              <a:t>?</a:t>
            </a:r>
            <a:endParaRPr lang="en-US"/>
          </a:p>
        </p:txBody>
      </p:sp>
      <p:sp>
        <p:nvSpPr>
          <p:cNvPr id="21542" name="Rectangle 38"/>
          <p:cNvSpPr>
            <a:spLocks noChangeArrowheads="1"/>
          </p:cNvSpPr>
          <p:nvPr/>
        </p:nvSpPr>
        <p:spPr bwMode="auto">
          <a:xfrm>
            <a:off x="-7484" y="888189"/>
            <a:ext cx="4695828" cy="1874872"/>
          </a:xfrm>
          <a:prstGeom prst="rect">
            <a:avLst/>
          </a:prstGeom>
          <a:noFill/>
          <a:ln w="12700">
            <a:noFill/>
            <a:miter lim="800000"/>
            <a:headEnd/>
            <a:tailEnd/>
          </a:ln>
        </p:spPr>
        <p:txBody>
          <a:bodyPr wrap="square" lIns="90488" tIns="44450" rIns="90488" bIns="44450">
            <a:spAutoFit/>
          </a:bodyPr>
          <a:lstStyle/>
          <a:p>
            <a:pPr>
              <a:spcBef>
                <a:spcPct val="20000"/>
              </a:spcBef>
            </a:pPr>
            <a:r>
              <a:rPr lang="en-US" sz="2000" b="1">
                <a:latin typeface="Courier New" pitchFamily="49" charset="0"/>
              </a:rPr>
              <a:t>Student</a:t>
            </a:r>
            <a:r>
              <a:rPr lang="en-US" sz="2000">
                <a:latin typeface="Courier New" pitchFamily="49" charset="0"/>
              </a:rPr>
              <a:t>(studno,name,address)</a:t>
            </a:r>
          </a:p>
          <a:p>
            <a:pPr>
              <a:spcBef>
                <a:spcPct val="20000"/>
              </a:spcBef>
            </a:pPr>
            <a:r>
              <a:rPr lang="en-US" sz="2000" b="1">
                <a:latin typeface="Courier New" pitchFamily="49" charset="0"/>
              </a:rPr>
              <a:t>Course</a:t>
            </a:r>
            <a:r>
              <a:rPr lang="en-US" sz="2000">
                <a:latin typeface="Courier New" pitchFamily="49" charset="0"/>
              </a:rPr>
              <a:t>(courseno,lecturer)</a:t>
            </a:r>
          </a:p>
          <a:p>
            <a:pPr>
              <a:spcBef>
                <a:spcPct val="20000"/>
              </a:spcBef>
            </a:pPr>
            <a:endParaRPr lang="en-US" sz="2000"/>
          </a:p>
          <a:p>
            <a:pPr>
              <a:spcBef>
                <a:spcPct val="20000"/>
              </a:spcBef>
            </a:pPr>
            <a:r>
              <a:rPr lang="en-US" sz="2000" b="1">
                <a:latin typeface="Courier New" pitchFamily="49" charset="0"/>
              </a:rPr>
              <a:t>Student</a:t>
            </a:r>
            <a:r>
              <a:rPr lang="en-US" sz="2000">
                <a:latin typeface="Courier New" pitchFamily="49" charset="0"/>
              </a:rPr>
              <a:t>(</a:t>
            </a:r>
            <a:r>
              <a:rPr lang="en-US" sz="2000" u="sng">
                <a:latin typeface="Courier New" pitchFamily="49" charset="0"/>
              </a:rPr>
              <a:t>123,Bloggs,Woolton</a:t>
            </a:r>
            <a:r>
              <a:rPr lang="en-US" sz="2000">
                <a:latin typeface="Courier New" pitchFamily="49" charset="0"/>
              </a:rPr>
              <a:t>)</a:t>
            </a:r>
          </a:p>
          <a:p>
            <a:pPr>
              <a:spcBef>
                <a:spcPct val="20000"/>
              </a:spcBef>
            </a:pPr>
            <a:r>
              <a:rPr lang="en-US" sz="2000">
                <a:latin typeface="Courier New" pitchFamily="49" charset="0"/>
              </a:rPr>
              <a:t>       (</a:t>
            </a:r>
            <a:r>
              <a:rPr lang="en-US" sz="2000" u="sng">
                <a:latin typeface="Courier New" pitchFamily="49" charset="0"/>
              </a:rPr>
              <a:t>321,Jones,Owens</a:t>
            </a:r>
            <a:r>
              <a:rPr lang="en-US" sz="2000">
                <a:latin typeface="Courier New" pitchFamily="49" charset="0"/>
              </a:rPr>
              <a:t>)</a:t>
            </a:r>
          </a:p>
        </p:txBody>
      </p:sp>
      <p:sp>
        <p:nvSpPr>
          <p:cNvPr id="21543" name="AutoShape 39"/>
          <p:cNvSpPr>
            <a:spLocks noChangeArrowheads="1"/>
          </p:cNvSpPr>
          <p:nvPr/>
        </p:nvSpPr>
        <p:spPr bwMode="auto">
          <a:xfrm rot="660000" flipH="1">
            <a:off x="4333292" y="1279613"/>
            <a:ext cx="1341108" cy="294014"/>
          </a:xfrm>
          <a:prstGeom prst="rightArrow">
            <a:avLst>
              <a:gd name="adj1" fmla="val 50000"/>
              <a:gd name="adj2" fmla="val 141317"/>
            </a:avLst>
          </a:prstGeom>
          <a:solidFill>
            <a:schemeClr val="accent1"/>
          </a:solidFill>
          <a:ln w="12700">
            <a:solidFill>
              <a:schemeClr val="tx1"/>
            </a:solidFill>
            <a:miter lim="800000"/>
            <a:headEnd/>
            <a:tailEnd/>
          </a:ln>
        </p:spPr>
        <p:txBody>
          <a:bodyPr wrap="none" anchor="ctr"/>
          <a:lstStyle/>
          <a:p>
            <a:endParaRPr lang="en-US"/>
          </a:p>
        </p:txBody>
      </p:sp>
      <p:sp>
        <p:nvSpPr>
          <p:cNvPr id="21544" name="AutoShape 40"/>
          <p:cNvSpPr>
            <a:spLocks noChangeArrowheads="1"/>
          </p:cNvSpPr>
          <p:nvPr/>
        </p:nvSpPr>
        <p:spPr bwMode="auto">
          <a:xfrm rot="467894" flipH="1">
            <a:off x="4258707" y="2206971"/>
            <a:ext cx="1404626" cy="336201"/>
          </a:xfrm>
          <a:prstGeom prst="rightArrow">
            <a:avLst>
              <a:gd name="adj1" fmla="val 50000"/>
              <a:gd name="adj2" fmla="val 154362"/>
            </a:avLst>
          </a:prstGeom>
          <a:solidFill>
            <a:schemeClr val="accent1"/>
          </a:solidFill>
          <a:ln w="12700">
            <a:solidFill>
              <a:schemeClr val="tx1"/>
            </a:solidFill>
            <a:miter lim="800000"/>
            <a:headEnd/>
            <a:tailEnd/>
          </a:ln>
        </p:spPr>
        <p:txBody>
          <a:bodyPr wrap="none" anchor="ctr"/>
          <a:lstStyle/>
          <a:p>
            <a:endParaRPr lang="en-US"/>
          </a:p>
        </p:txBody>
      </p:sp>
      <p:sp>
        <p:nvSpPr>
          <p:cNvPr id="21545" name="Rectangle 41"/>
          <p:cNvSpPr>
            <a:spLocks noChangeArrowheads="1"/>
          </p:cNvSpPr>
          <p:nvPr/>
        </p:nvSpPr>
        <p:spPr bwMode="auto">
          <a:xfrm>
            <a:off x="5796316" y="1426620"/>
            <a:ext cx="1284288" cy="454025"/>
          </a:xfrm>
          <a:prstGeom prst="rect">
            <a:avLst/>
          </a:prstGeom>
          <a:noFill/>
          <a:ln w="12700">
            <a:noFill/>
            <a:miter lim="800000"/>
            <a:headEnd/>
            <a:tailEnd/>
          </a:ln>
        </p:spPr>
        <p:txBody>
          <a:bodyPr wrap="none" lIns="90488" tIns="44450" rIns="90488" bIns="44450">
            <a:spAutoFit/>
          </a:bodyPr>
          <a:lstStyle/>
          <a:p>
            <a:r>
              <a:rPr lang="en-US" sz="2400">
                <a:latin typeface="Comic Sans MS" pitchFamily="66" charset="0"/>
              </a:rPr>
              <a:t>Schema</a:t>
            </a:r>
            <a:endParaRPr lang="en-US" sz="2400">
              <a:latin typeface="Hobo"/>
            </a:endParaRPr>
          </a:p>
        </p:txBody>
      </p:sp>
      <p:sp>
        <p:nvSpPr>
          <p:cNvPr id="21546" name="Rectangle 42"/>
          <p:cNvSpPr>
            <a:spLocks noChangeArrowheads="1"/>
          </p:cNvSpPr>
          <p:nvPr/>
        </p:nvSpPr>
        <p:spPr bwMode="auto">
          <a:xfrm>
            <a:off x="5796316" y="2232836"/>
            <a:ext cx="1438275" cy="454025"/>
          </a:xfrm>
          <a:prstGeom prst="rect">
            <a:avLst/>
          </a:prstGeom>
          <a:noFill/>
          <a:ln w="12700">
            <a:noFill/>
            <a:miter lim="800000"/>
            <a:headEnd/>
            <a:tailEnd/>
          </a:ln>
        </p:spPr>
        <p:txBody>
          <a:bodyPr wrap="none" lIns="90488" tIns="44450" rIns="90488" bIns="44450">
            <a:spAutoFit/>
          </a:bodyPr>
          <a:lstStyle/>
          <a:p>
            <a:r>
              <a:rPr lang="en-US" sz="2400">
                <a:latin typeface="Comic Sans MS" pitchFamily="66" charset="0"/>
              </a:rPr>
              <a:t>Instance</a:t>
            </a:r>
            <a:endParaRPr lang="en-US" sz="2400">
              <a:latin typeface="Hobo"/>
            </a:endParaRPr>
          </a:p>
        </p:txBody>
      </p:sp>
      <p:sp>
        <p:nvSpPr>
          <p:cNvPr id="21547" name="Slide Number Placeholder 11"/>
          <p:cNvSpPr>
            <a:spLocks noGrp="1"/>
          </p:cNvSpPr>
          <p:nvPr>
            <p:ph type="sldNum" sz="quarter" idx="4294967295"/>
          </p:nvPr>
        </p:nvSpPr>
        <p:spPr bwMode="auto">
          <a:xfrm>
            <a:off x="6867744" y="6371565"/>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r"/>
            <a:fld id="{A6836852-F9BC-4816-B909-6B6E5FDB803C}" type="slidenum">
              <a:rPr lang="vi-VN" sz="1200" smtClean="0"/>
              <a:pPr algn="r"/>
              <a:t>14</a:t>
            </a:fld>
            <a:endParaRPr lang="vi-VN" sz="12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3823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1542">
                                            <p:txEl>
                                              <p:pRg st="0" end="0"/>
                                            </p:txEl>
                                          </p:spTgt>
                                        </p:tgtEl>
                                        <p:attrNameLst>
                                          <p:attrName>style.visibility</p:attrName>
                                        </p:attrNameLst>
                                      </p:cBhvr>
                                      <p:to>
                                        <p:strVal val="visible"/>
                                      </p:to>
                                    </p:set>
                                    <p:anim calcmode="lin" valueType="num">
                                      <p:cBhvr>
                                        <p:cTn id="7" dur="1000" fill="hold"/>
                                        <p:tgtEl>
                                          <p:spTgt spid="2154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154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1542">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1542">
                                            <p:txEl>
                                              <p:pRg st="1" end="1"/>
                                            </p:txEl>
                                          </p:spTgt>
                                        </p:tgtEl>
                                        <p:attrNameLst>
                                          <p:attrName>style.visibility</p:attrName>
                                        </p:attrNameLst>
                                      </p:cBhvr>
                                      <p:to>
                                        <p:strVal val="visible"/>
                                      </p:to>
                                    </p:set>
                                    <p:anim calcmode="lin" valueType="num">
                                      <p:cBhvr>
                                        <p:cTn id="12" dur="1000" fill="hold"/>
                                        <p:tgtEl>
                                          <p:spTgt spid="21542">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2154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1542">
                                            <p:txEl>
                                              <p:pRg st="1" end="1"/>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21545"/>
                                        </p:tgtEl>
                                        <p:attrNameLst>
                                          <p:attrName>style.visibility</p:attrName>
                                        </p:attrNameLst>
                                      </p:cBhvr>
                                      <p:to>
                                        <p:strVal val="visible"/>
                                      </p:to>
                                    </p:set>
                                    <p:anim calcmode="lin" valueType="num">
                                      <p:cBhvr>
                                        <p:cTn id="17" dur="1000" fill="hold"/>
                                        <p:tgtEl>
                                          <p:spTgt spid="21545"/>
                                        </p:tgtEl>
                                        <p:attrNameLst>
                                          <p:attrName>ppt_w</p:attrName>
                                        </p:attrNameLst>
                                      </p:cBhvr>
                                      <p:tavLst>
                                        <p:tav tm="0">
                                          <p:val>
                                            <p:strVal val="#ppt_w+.3"/>
                                          </p:val>
                                        </p:tav>
                                        <p:tav tm="100000">
                                          <p:val>
                                            <p:strVal val="#ppt_w"/>
                                          </p:val>
                                        </p:tav>
                                      </p:tavLst>
                                    </p:anim>
                                    <p:anim calcmode="lin" valueType="num">
                                      <p:cBhvr>
                                        <p:cTn id="18" dur="1000" fill="hold"/>
                                        <p:tgtEl>
                                          <p:spTgt spid="21545"/>
                                        </p:tgtEl>
                                        <p:attrNameLst>
                                          <p:attrName>ppt_h</p:attrName>
                                        </p:attrNameLst>
                                      </p:cBhvr>
                                      <p:tavLst>
                                        <p:tav tm="0">
                                          <p:val>
                                            <p:strVal val="#ppt_h"/>
                                          </p:val>
                                        </p:tav>
                                        <p:tav tm="100000">
                                          <p:val>
                                            <p:strVal val="#ppt_h"/>
                                          </p:val>
                                        </p:tav>
                                      </p:tavLst>
                                    </p:anim>
                                    <p:animEffect transition="in" filter="fade">
                                      <p:cBhvr>
                                        <p:cTn id="19" dur="1000"/>
                                        <p:tgtEl>
                                          <p:spTgt spid="21545"/>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1543"/>
                                        </p:tgtEl>
                                        <p:attrNameLst>
                                          <p:attrName>style.visibility</p:attrName>
                                        </p:attrNameLst>
                                      </p:cBhvr>
                                      <p:to>
                                        <p:strVal val="visible"/>
                                      </p:to>
                                    </p:set>
                                    <p:anim calcmode="lin" valueType="num">
                                      <p:cBhvr>
                                        <p:cTn id="22" dur="1000" fill="hold"/>
                                        <p:tgtEl>
                                          <p:spTgt spid="21543"/>
                                        </p:tgtEl>
                                        <p:attrNameLst>
                                          <p:attrName>ppt_w</p:attrName>
                                        </p:attrNameLst>
                                      </p:cBhvr>
                                      <p:tavLst>
                                        <p:tav tm="0">
                                          <p:val>
                                            <p:strVal val="#ppt_w+.3"/>
                                          </p:val>
                                        </p:tav>
                                        <p:tav tm="100000">
                                          <p:val>
                                            <p:strVal val="#ppt_w"/>
                                          </p:val>
                                        </p:tav>
                                      </p:tavLst>
                                    </p:anim>
                                    <p:anim calcmode="lin" valueType="num">
                                      <p:cBhvr>
                                        <p:cTn id="23" dur="1000" fill="hold"/>
                                        <p:tgtEl>
                                          <p:spTgt spid="21543"/>
                                        </p:tgtEl>
                                        <p:attrNameLst>
                                          <p:attrName>ppt_h</p:attrName>
                                        </p:attrNameLst>
                                      </p:cBhvr>
                                      <p:tavLst>
                                        <p:tav tm="0">
                                          <p:val>
                                            <p:strVal val="#ppt_h"/>
                                          </p:val>
                                        </p:tav>
                                        <p:tav tm="100000">
                                          <p:val>
                                            <p:strVal val="#ppt_h"/>
                                          </p:val>
                                        </p:tav>
                                      </p:tavLst>
                                    </p:anim>
                                    <p:animEffect transition="in" filter="fade">
                                      <p:cBhvr>
                                        <p:cTn id="24" dur="1000"/>
                                        <p:tgtEl>
                                          <p:spTgt spid="21543"/>
                                        </p:tgtEl>
                                      </p:cBhvr>
                                    </p:animEffect>
                                  </p:childTnLst>
                                </p:cTn>
                              </p:par>
                            </p:childTnLst>
                          </p:cTn>
                        </p:par>
                      </p:childTnLst>
                    </p:cTn>
                  </p:par>
                  <p:par>
                    <p:cTn id="25" fill="hold">
                      <p:stCondLst>
                        <p:cond delay="indefinite"/>
                      </p:stCondLst>
                      <p:childTnLst>
                        <p:par>
                          <p:cTn id="26" fill="hold">
                            <p:stCondLst>
                              <p:cond delay="0"/>
                            </p:stCondLst>
                            <p:childTnLst>
                              <p:par>
                                <p:cTn id="27" presetID="50" presetClass="entr" presetSubtype="0" decel="100000" fill="hold" nodeType="clickEffect">
                                  <p:stCondLst>
                                    <p:cond delay="0"/>
                                  </p:stCondLst>
                                  <p:childTnLst>
                                    <p:set>
                                      <p:cBhvr>
                                        <p:cTn id="28" dur="1" fill="hold">
                                          <p:stCondLst>
                                            <p:cond delay="0"/>
                                          </p:stCondLst>
                                        </p:cTn>
                                        <p:tgtEl>
                                          <p:spTgt spid="21542">
                                            <p:txEl>
                                              <p:pRg st="3" end="3"/>
                                            </p:txEl>
                                          </p:spTgt>
                                        </p:tgtEl>
                                        <p:attrNameLst>
                                          <p:attrName>style.visibility</p:attrName>
                                        </p:attrNameLst>
                                      </p:cBhvr>
                                      <p:to>
                                        <p:strVal val="visible"/>
                                      </p:to>
                                    </p:set>
                                    <p:anim calcmode="lin" valueType="num">
                                      <p:cBhvr>
                                        <p:cTn id="29" dur="1000" fill="hold"/>
                                        <p:tgtEl>
                                          <p:spTgt spid="21542">
                                            <p:txEl>
                                              <p:pRg st="3" end="3"/>
                                            </p:txEl>
                                          </p:spTgt>
                                        </p:tgtEl>
                                        <p:attrNameLst>
                                          <p:attrName>ppt_w</p:attrName>
                                        </p:attrNameLst>
                                      </p:cBhvr>
                                      <p:tavLst>
                                        <p:tav tm="0">
                                          <p:val>
                                            <p:strVal val="#ppt_w+.3"/>
                                          </p:val>
                                        </p:tav>
                                        <p:tav tm="100000">
                                          <p:val>
                                            <p:strVal val="#ppt_w"/>
                                          </p:val>
                                        </p:tav>
                                      </p:tavLst>
                                    </p:anim>
                                    <p:anim calcmode="lin" valueType="num">
                                      <p:cBhvr>
                                        <p:cTn id="30" dur="1000" fill="hold"/>
                                        <p:tgtEl>
                                          <p:spTgt spid="21542">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21542">
                                            <p:txEl>
                                              <p:pRg st="3" end="3"/>
                                            </p:txEl>
                                          </p:spTgt>
                                        </p:tgtEl>
                                      </p:cBhvr>
                                    </p:animEffect>
                                  </p:childTnLst>
                                </p:cTn>
                              </p:par>
                              <p:par>
                                <p:cTn id="32" presetID="50" presetClass="entr" presetSubtype="0" decel="100000" fill="hold" nodeType="withEffect">
                                  <p:stCondLst>
                                    <p:cond delay="0"/>
                                  </p:stCondLst>
                                  <p:childTnLst>
                                    <p:set>
                                      <p:cBhvr>
                                        <p:cTn id="33" dur="1" fill="hold">
                                          <p:stCondLst>
                                            <p:cond delay="0"/>
                                          </p:stCondLst>
                                        </p:cTn>
                                        <p:tgtEl>
                                          <p:spTgt spid="21542">
                                            <p:txEl>
                                              <p:pRg st="4" end="4"/>
                                            </p:txEl>
                                          </p:spTgt>
                                        </p:tgtEl>
                                        <p:attrNameLst>
                                          <p:attrName>style.visibility</p:attrName>
                                        </p:attrNameLst>
                                      </p:cBhvr>
                                      <p:to>
                                        <p:strVal val="visible"/>
                                      </p:to>
                                    </p:set>
                                    <p:anim calcmode="lin" valueType="num">
                                      <p:cBhvr>
                                        <p:cTn id="34" dur="1000" fill="hold"/>
                                        <p:tgtEl>
                                          <p:spTgt spid="21542">
                                            <p:txEl>
                                              <p:pRg st="4" end="4"/>
                                            </p:txEl>
                                          </p:spTgt>
                                        </p:tgtEl>
                                        <p:attrNameLst>
                                          <p:attrName>ppt_w</p:attrName>
                                        </p:attrNameLst>
                                      </p:cBhvr>
                                      <p:tavLst>
                                        <p:tav tm="0">
                                          <p:val>
                                            <p:strVal val="#ppt_w+.3"/>
                                          </p:val>
                                        </p:tav>
                                        <p:tav tm="100000">
                                          <p:val>
                                            <p:strVal val="#ppt_w"/>
                                          </p:val>
                                        </p:tav>
                                      </p:tavLst>
                                    </p:anim>
                                    <p:anim calcmode="lin" valueType="num">
                                      <p:cBhvr>
                                        <p:cTn id="35" dur="1000" fill="hold"/>
                                        <p:tgtEl>
                                          <p:spTgt spid="21542">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21542">
                                            <p:txEl>
                                              <p:pRg st="4" end="4"/>
                                            </p:txEl>
                                          </p:spTgt>
                                        </p:tgtEl>
                                      </p:cBhvr>
                                    </p:animEffect>
                                  </p:childTnLst>
                                </p:cTn>
                              </p:par>
                              <p:par>
                                <p:cTn id="37" presetID="50" presetClass="entr" presetSubtype="0" decel="100000" fill="hold" grpId="0" nodeType="withEffect">
                                  <p:stCondLst>
                                    <p:cond delay="0"/>
                                  </p:stCondLst>
                                  <p:childTnLst>
                                    <p:set>
                                      <p:cBhvr>
                                        <p:cTn id="38" dur="1" fill="hold">
                                          <p:stCondLst>
                                            <p:cond delay="0"/>
                                          </p:stCondLst>
                                        </p:cTn>
                                        <p:tgtEl>
                                          <p:spTgt spid="21546"/>
                                        </p:tgtEl>
                                        <p:attrNameLst>
                                          <p:attrName>style.visibility</p:attrName>
                                        </p:attrNameLst>
                                      </p:cBhvr>
                                      <p:to>
                                        <p:strVal val="visible"/>
                                      </p:to>
                                    </p:set>
                                    <p:anim calcmode="lin" valueType="num">
                                      <p:cBhvr>
                                        <p:cTn id="39" dur="1000" fill="hold"/>
                                        <p:tgtEl>
                                          <p:spTgt spid="21546"/>
                                        </p:tgtEl>
                                        <p:attrNameLst>
                                          <p:attrName>ppt_w</p:attrName>
                                        </p:attrNameLst>
                                      </p:cBhvr>
                                      <p:tavLst>
                                        <p:tav tm="0">
                                          <p:val>
                                            <p:strVal val="#ppt_w+.3"/>
                                          </p:val>
                                        </p:tav>
                                        <p:tav tm="100000">
                                          <p:val>
                                            <p:strVal val="#ppt_w"/>
                                          </p:val>
                                        </p:tav>
                                      </p:tavLst>
                                    </p:anim>
                                    <p:anim calcmode="lin" valueType="num">
                                      <p:cBhvr>
                                        <p:cTn id="40" dur="1000" fill="hold"/>
                                        <p:tgtEl>
                                          <p:spTgt spid="21546"/>
                                        </p:tgtEl>
                                        <p:attrNameLst>
                                          <p:attrName>ppt_h</p:attrName>
                                        </p:attrNameLst>
                                      </p:cBhvr>
                                      <p:tavLst>
                                        <p:tav tm="0">
                                          <p:val>
                                            <p:strVal val="#ppt_h"/>
                                          </p:val>
                                        </p:tav>
                                        <p:tav tm="100000">
                                          <p:val>
                                            <p:strVal val="#ppt_h"/>
                                          </p:val>
                                        </p:tav>
                                      </p:tavLst>
                                    </p:anim>
                                    <p:animEffect transition="in" filter="fade">
                                      <p:cBhvr>
                                        <p:cTn id="41" dur="1000"/>
                                        <p:tgtEl>
                                          <p:spTgt spid="21546"/>
                                        </p:tgtEl>
                                      </p:cBhvr>
                                    </p:animEffect>
                                  </p:childTnLst>
                                </p:cTn>
                              </p:par>
                              <p:par>
                                <p:cTn id="42" presetID="50" presetClass="entr" presetSubtype="0" decel="100000" fill="hold" grpId="0" nodeType="withEffect">
                                  <p:stCondLst>
                                    <p:cond delay="0"/>
                                  </p:stCondLst>
                                  <p:childTnLst>
                                    <p:set>
                                      <p:cBhvr>
                                        <p:cTn id="43" dur="1" fill="hold">
                                          <p:stCondLst>
                                            <p:cond delay="0"/>
                                          </p:stCondLst>
                                        </p:cTn>
                                        <p:tgtEl>
                                          <p:spTgt spid="21544"/>
                                        </p:tgtEl>
                                        <p:attrNameLst>
                                          <p:attrName>style.visibility</p:attrName>
                                        </p:attrNameLst>
                                      </p:cBhvr>
                                      <p:to>
                                        <p:strVal val="visible"/>
                                      </p:to>
                                    </p:set>
                                    <p:anim calcmode="lin" valueType="num">
                                      <p:cBhvr>
                                        <p:cTn id="44" dur="1000" fill="hold"/>
                                        <p:tgtEl>
                                          <p:spTgt spid="21544"/>
                                        </p:tgtEl>
                                        <p:attrNameLst>
                                          <p:attrName>ppt_w</p:attrName>
                                        </p:attrNameLst>
                                      </p:cBhvr>
                                      <p:tavLst>
                                        <p:tav tm="0">
                                          <p:val>
                                            <p:strVal val="#ppt_w+.3"/>
                                          </p:val>
                                        </p:tav>
                                        <p:tav tm="100000">
                                          <p:val>
                                            <p:strVal val="#ppt_w"/>
                                          </p:val>
                                        </p:tav>
                                      </p:tavLst>
                                    </p:anim>
                                    <p:anim calcmode="lin" valueType="num">
                                      <p:cBhvr>
                                        <p:cTn id="45" dur="1000" fill="hold"/>
                                        <p:tgtEl>
                                          <p:spTgt spid="21544"/>
                                        </p:tgtEl>
                                        <p:attrNameLst>
                                          <p:attrName>ppt_h</p:attrName>
                                        </p:attrNameLst>
                                      </p:cBhvr>
                                      <p:tavLst>
                                        <p:tav tm="0">
                                          <p:val>
                                            <p:strVal val="#ppt_h"/>
                                          </p:val>
                                        </p:tav>
                                        <p:tav tm="100000">
                                          <p:val>
                                            <p:strVal val="#ppt_h"/>
                                          </p:val>
                                        </p:tav>
                                      </p:tavLst>
                                    </p:anim>
                                    <p:animEffect transition="in" filter="fade">
                                      <p:cBhvr>
                                        <p:cTn id="46" dur="1000"/>
                                        <p:tgtEl>
                                          <p:spTgt spid="21544"/>
                                        </p:tgtEl>
                                      </p:cBhvr>
                                    </p:animEffect>
                                  </p:childTnLst>
                                </p:cTn>
                              </p:par>
                            </p:childTnLst>
                          </p:cTn>
                        </p:par>
                      </p:childTnLst>
                    </p:cTn>
                  </p:par>
                  <p:par>
                    <p:cTn id="47" fill="hold">
                      <p:stCondLst>
                        <p:cond delay="indefinite"/>
                      </p:stCondLst>
                      <p:childTnLst>
                        <p:par>
                          <p:cTn id="48" fill="hold">
                            <p:stCondLst>
                              <p:cond delay="0"/>
                            </p:stCondLst>
                            <p:childTnLst>
                              <p:par>
                                <p:cTn id="49" presetID="50" presetClass="entr" presetSubtype="0" decel="100000" fill="hold" nodeType="clickEffect">
                                  <p:stCondLst>
                                    <p:cond delay="0"/>
                                  </p:stCondLst>
                                  <p:childTnLst>
                                    <p:set>
                                      <p:cBhvr>
                                        <p:cTn id="50" dur="1" fill="hold">
                                          <p:stCondLst>
                                            <p:cond delay="0"/>
                                          </p:stCondLst>
                                        </p:cTn>
                                        <p:tgtEl>
                                          <p:spTgt spid="228356"/>
                                        </p:tgtEl>
                                        <p:attrNameLst>
                                          <p:attrName>style.visibility</p:attrName>
                                        </p:attrNameLst>
                                      </p:cBhvr>
                                      <p:to>
                                        <p:strVal val="visible"/>
                                      </p:to>
                                    </p:set>
                                    <p:anim calcmode="lin" valueType="num">
                                      <p:cBhvr>
                                        <p:cTn id="51" dur="1000" fill="hold"/>
                                        <p:tgtEl>
                                          <p:spTgt spid="228356"/>
                                        </p:tgtEl>
                                        <p:attrNameLst>
                                          <p:attrName>ppt_w</p:attrName>
                                        </p:attrNameLst>
                                      </p:cBhvr>
                                      <p:tavLst>
                                        <p:tav tm="0">
                                          <p:val>
                                            <p:strVal val="#ppt_w+.3"/>
                                          </p:val>
                                        </p:tav>
                                        <p:tav tm="100000">
                                          <p:val>
                                            <p:strVal val="#ppt_w"/>
                                          </p:val>
                                        </p:tav>
                                      </p:tavLst>
                                    </p:anim>
                                    <p:anim calcmode="lin" valueType="num">
                                      <p:cBhvr>
                                        <p:cTn id="52" dur="1000" fill="hold"/>
                                        <p:tgtEl>
                                          <p:spTgt spid="228356"/>
                                        </p:tgtEl>
                                        <p:attrNameLst>
                                          <p:attrName>ppt_h</p:attrName>
                                        </p:attrNameLst>
                                      </p:cBhvr>
                                      <p:tavLst>
                                        <p:tav tm="0">
                                          <p:val>
                                            <p:strVal val="#ppt_h"/>
                                          </p:val>
                                        </p:tav>
                                        <p:tav tm="100000">
                                          <p:val>
                                            <p:strVal val="#ppt_h"/>
                                          </p:val>
                                        </p:tav>
                                      </p:tavLst>
                                    </p:anim>
                                    <p:animEffect transition="in" filter="fade">
                                      <p:cBhvr>
                                        <p:cTn id="53" dur="1000"/>
                                        <p:tgtEl>
                                          <p:spTgt spid="228356"/>
                                        </p:tgtEl>
                                      </p:cBhvr>
                                    </p:animEffect>
                                  </p:childTnLst>
                                </p:cTn>
                              </p:par>
                            </p:childTnLst>
                          </p:cTn>
                        </p:par>
                      </p:childTnLst>
                    </p:cTn>
                  </p:par>
                  <p:par>
                    <p:cTn id="54" fill="hold">
                      <p:stCondLst>
                        <p:cond delay="indefinite"/>
                      </p:stCondLst>
                      <p:childTnLst>
                        <p:par>
                          <p:cTn id="55" fill="hold">
                            <p:stCondLst>
                              <p:cond delay="0"/>
                            </p:stCondLst>
                            <p:childTnLst>
                              <p:par>
                                <p:cTn id="56" presetID="50" presetClass="entr" presetSubtype="0" decel="100000" fill="hold" nodeType="clickEffect">
                                  <p:stCondLst>
                                    <p:cond delay="0"/>
                                  </p:stCondLst>
                                  <p:childTnLst>
                                    <p:set>
                                      <p:cBhvr>
                                        <p:cTn id="57" dur="1" fill="hold">
                                          <p:stCondLst>
                                            <p:cond delay="0"/>
                                          </p:stCondLst>
                                        </p:cTn>
                                        <p:tgtEl>
                                          <p:spTgt spid="21540">
                                            <p:txEl>
                                              <p:pRg st="0" end="0"/>
                                            </p:txEl>
                                          </p:spTgt>
                                        </p:tgtEl>
                                        <p:attrNameLst>
                                          <p:attrName>style.visibility</p:attrName>
                                        </p:attrNameLst>
                                      </p:cBhvr>
                                      <p:to>
                                        <p:strVal val="visible"/>
                                      </p:to>
                                    </p:set>
                                    <p:anim calcmode="lin" valueType="num">
                                      <p:cBhvr>
                                        <p:cTn id="58" dur="1000" fill="hold"/>
                                        <p:tgtEl>
                                          <p:spTgt spid="21540">
                                            <p:txEl>
                                              <p:pRg st="0" end="0"/>
                                            </p:txEl>
                                          </p:spTgt>
                                        </p:tgtEl>
                                        <p:attrNameLst>
                                          <p:attrName>ppt_w</p:attrName>
                                        </p:attrNameLst>
                                      </p:cBhvr>
                                      <p:tavLst>
                                        <p:tav tm="0">
                                          <p:val>
                                            <p:strVal val="#ppt_w+.3"/>
                                          </p:val>
                                        </p:tav>
                                        <p:tav tm="100000">
                                          <p:val>
                                            <p:strVal val="#ppt_w"/>
                                          </p:val>
                                        </p:tav>
                                      </p:tavLst>
                                    </p:anim>
                                    <p:anim calcmode="lin" valueType="num">
                                      <p:cBhvr>
                                        <p:cTn id="59" dur="1000" fill="hold"/>
                                        <p:tgtEl>
                                          <p:spTgt spid="21540">
                                            <p:txEl>
                                              <p:pRg st="0" end="0"/>
                                            </p:txEl>
                                          </p:spTgt>
                                        </p:tgtEl>
                                        <p:attrNameLst>
                                          <p:attrName>ppt_h</p:attrName>
                                        </p:attrNameLst>
                                      </p:cBhvr>
                                      <p:tavLst>
                                        <p:tav tm="0">
                                          <p:val>
                                            <p:strVal val="#ppt_h"/>
                                          </p:val>
                                        </p:tav>
                                        <p:tav tm="100000">
                                          <p:val>
                                            <p:strVal val="#ppt_h"/>
                                          </p:val>
                                        </p:tav>
                                      </p:tavLst>
                                    </p:anim>
                                    <p:animEffect transition="in" filter="fade">
                                      <p:cBhvr>
                                        <p:cTn id="60" dur="1000"/>
                                        <p:tgtEl>
                                          <p:spTgt spid="21540">
                                            <p:txEl>
                                              <p:pRg st="0" end="0"/>
                                            </p:txEl>
                                          </p:spTgt>
                                        </p:tgtEl>
                                      </p:cBhvr>
                                    </p:animEffect>
                                  </p:childTnLst>
                                </p:cTn>
                              </p:par>
                              <p:par>
                                <p:cTn id="61" presetID="50" presetClass="entr" presetSubtype="0" decel="100000" fill="hold" nodeType="withEffect">
                                  <p:stCondLst>
                                    <p:cond delay="0"/>
                                  </p:stCondLst>
                                  <p:childTnLst>
                                    <p:set>
                                      <p:cBhvr>
                                        <p:cTn id="62" dur="1" fill="hold">
                                          <p:stCondLst>
                                            <p:cond delay="0"/>
                                          </p:stCondLst>
                                        </p:cTn>
                                        <p:tgtEl>
                                          <p:spTgt spid="21540">
                                            <p:txEl>
                                              <p:pRg st="1" end="1"/>
                                            </p:txEl>
                                          </p:spTgt>
                                        </p:tgtEl>
                                        <p:attrNameLst>
                                          <p:attrName>style.visibility</p:attrName>
                                        </p:attrNameLst>
                                      </p:cBhvr>
                                      <p:to>
                                        <p:strVal val="visible"/>
                                      </p:to>
                                    </p:set>
                                    <p:anim calcmode="lin" valueType="num">
                                      <p:cBhvr>
                                        <p:cTn id="63" dur="1000" fill="hold"/>
                                        <p:tgtEl>
                                          <p:spTgt spid="21540">
                                            <p:txEl>
                                              <p:pRg st="1" end="1"/>
                                            </p:txEl>
                                          </p:spTgt>
                                        </p:tgtEl>
                                        <p:attrNameLst>
                                          <p:attrName>ppt_w</p:attrName>
                                        </p:attrNameLst>
                                      </p:cBhvr>
                                      <p:tavLst>
                                        <p:tav tm="0">
                                          <p:val>
                                            <p:strVal val="#ppt_w+.3"/>
                                          </p:val>
                                        </p:tav>
                                        <p:tav tm="100000">
                                          <p:val>
                                            <p:strVal val="#ppt_w"/>
                                          </p:val>
                                        </p:tav>
                                      </p:tavLst>
                                    </p:anim>
                                    <p:anim calcmode="lin" valueType="num">
                                      <p:cBhvr>
                                        <p:cTn id="64" dur="1000" fill="hold"/>
                                        <p:tgtEl>
                                          <p:spTgt spid="21540">
                                            <p:txEl>
                                              <p:pRg st="1" end="1"/>
                                            </p:txEl>
                                          </p:spTgt>
                                        </p:tgtEl>
                                        <p:attrNameLst>
                                          <p:attrName>ppt_h</p:attrName>
                                        </p:attrNameLst>
                                      </p:cBhvr>
                                      <p:tavLst>
                                        <p:tav tm="0">
                                          <p:val>
                                            <p:strVal val="#ppt_h"/>
                                          </p:val>
                                        </p:tav>
                                        <p:tav tm="100000">
                                          <p:val>
                                            <p:strVal val="#ppt_h"/>
                                          </p:val>
                                        </p:tav>
                                      </p:tavLst>
                                    </p:anim>
                                    <p:animEffect transition="in" filter="fade">
                                      <p:cBhvr>
                                        <p:cTn id="65" dur="1000"/>
                                        <p:tgtEl>
                                          <p:spTgt spid="215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3" grpId="0" animBg="1"/>
      <p:bldP spid="21544" grpId="0" animBg="1"/>
      <p:bldP spid="21545" grpId="0"/>
      <p:bldP spid="215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 name="Rectangle 1026"/>
          <p:cNvSpPr>
            <a:spLocks noGrp="1" noChangeArrowheads="1"/>
          </p:cNvSpPr>
          <p:nvPr>
            <p:ph type="title"/>
          </p:nvPr>
        </p:nvSpPr>
        <p:spPr>
          <a:xfrm>
            <a:off x="0" y="0"/>
            <a:ext cx="8929718" cy="747936"/>
          </a:xfrm>
        </p:spPr>
        <p:txBody>
          <a:bodyPr anchor="ctr" anchorCtr="0">
            <a:noAutofit/>
          </a:bodyPr>
          <a:lstStyle/>
          <a:p>
            <a:pPr algn="l"/>
            <a:r>
              <a:rPr lang="en-US"/>
              <a:t>What is RDBMS?</a:t>
            </a:r>
            <a:endParaRPr lang="en-US" dirty="0" smtClean="0"/>
          </a:p>
        </p:txBody>
      </p:sp>
      <p:sp>
        <p:nvSpPr>
          <p:cNvPr id="2" name="Content Placeholder 1"/>
          <p:cNvSpPr>
            <a:spLocks noGrp="1"/>
          </p:cNvSpPr>
          <p:nvPr>
            <p:ph idx="1"/>
          </p:nvPr>
        </p:nvSpPr>
        <p:spPr>
          <a:xfrm>
            <a:off x="80776" y="856343"/>
            <a:ext cx="8848941" cy="5501615"/>
          </a:xfrm>
        </p:spPr>
        <p:txBody>
          <a:bodyPr>
            <a:normAutofit fontScale="92500"/>
          </a:bodyPr>
          <a:lstStyle/>
          <a:p>
            <a:pPr marL="457200" indent="-457200" algn="just">
              <a:lnSpc>
                <a:spcPct val="120000"/>
              </a:lnSpc>
              <a:spcBef>
                <a:spcPts val="600"/>
              </a:spcBef>
              <a:spcAft>
                <a:spcPts val="600"/>
              </a:spcAft>
              <a:buClr>
                <a:schemeClr val="accent6">
                  <a:lumMod val="75000"/>
                </a:schemeClr>
              </a:buClr>
              <a:buFont typeface="Wingdings" panose="05000000000000000000" pitchFamily="2" charset="2"/>
              <a:buChar char="Ø"/>
            </a:pPr>
            <a:r>
              <a:rPr lang="en-US" sz="2400" b="1" smtClean="0"/>
              <a:t>RDBMS</a:t>
            </a:r>
            <a:r>
              <a:rPr lang="en-US" sz="2400" smtClean="0"/>
              <a:t> stands for:</a:t>
            </a:r>
          </a:p>
          <a:p>
            <a:pPr marL="400050" lvl="1" indent="0" algn="ctr">
              <a:lnSpc>
                <a:spcPct val="120000"/>
              </a:lnSpc>
              <a:spcBef>
                <a:spcPts val="600"/>
              </a:spcBef>
              <a:spcAft>
                <a:spcPts val="600"/>
              </a:spcAft>
              <a:buNone/>
            </a:pPr>
            <a:r>
              <a:rPr lang="en-US" sz="2600" b="1" u="sng" smtClean="0">
                <a:solidFill>
                  <a:schemeClr val="accent6"/>
                </a:solidFill>
              </a:rPr>
              <a:t>R</a:t>
            </a:r>
            <a:r>
              <a:rPr lang="en-US" sz="2600" smtClean="0"/>
              <a:t>elational </a:t>
            </a:r>
            <a:r>
              <a:rPr lang="en-US" sz="2600" b="1" u="sng" smtClean="0">
                <a:solidFill>
                  <a:schemeClr val="accent6"/>
                </a:solidFill>
              </a:rPr>
              <a:t>D</a:t>
            </a:r>
            <a:r>
              <a:rPr lang="en-US" sz="2600" smtClean="0"/>
              <a:t>atabase </a:t>
            </a:r>
            <a:r>
              <a:rPr lang="en-US" sz="2600" b="1" u="sng" smtClean="0">
                <a:solidFill>
                  <a:schemeClr val="accent6"/>
                </a:solidFill>
              </a:rPr>
              <a:t>M</a:t>
            </a:r>
            <a:r>
              <a:rPr lang="en-US" sz="2600" smtClean="0"/>
              <a:t>anagement </a:t>
            </a:r>
            <a:r>
              <a:rPr lang="en-US" sz="2600" b="1" u="sng" smtClean="0">
                <a:solidFill>
                  <a:schemeClr val="accent6"/>
                </a:solidFill>
              </a:rPr>
              <a:t>S</a:t>
            </a:r>
            <a:r>
              <a:rPr lang="en-US" sz="2600" smtClean="0"/>
              <a:t>ystem</a:t>
            </a:r>
          </a:p>
          <a:p>
            <a:pPr marL="457200" lvl="1" indent="-457200" algn="just">
              <a:lnSpc>
                <a:spcPct val="120000"/>
              </a:lnSpc>
              <a:spcBef>
                <a:spcPts val="600"/>
              </a:spcBef>
              <a:spcAft>
                <a:spcPts val="600"/>
              </a:spcAft>
              <a:buClr>
                <a:schemeClr val="accent6">
                  <a:lumMod val="75000"/>
                </a:schemeClr>
              </a:buClr>
              <a:buFont typeface="Wingdings" panose="05000000000000000000" pitchFamily="2" charset="2"/>
              <a:buChar char="Ø"/>
            </a:pPr>
            <a:r>
              <a:rPr lang="en-US" b="1"/>
              <a:t>RDBMS</a:t>
            </a:r>
            <a:r>
              <a:rPr lang="en-US"/>
              <a:t> is the basis for SQL, and for all modern database systems like:</a:t>
            </a:r>
          </a:p>
          <a:p>
            <a:pPr lvl="2" indent="-342900" algn="just">
              <a:lnSpc>
                <a:spcPct val="120000"/>
              </a:lnSpc>
              <a:spcBef>
                <a:spcPts val="600"/>
              </a:spcBef>
              <a:spcAft>
                <a:spcPts val="600"/>
              </a:spcAft>
              <a:buFont typeface="Wingdings" panose="05000000000000000000" pitchFamily="2" charset="2"/>
              <a:buChar char="ü"/>
            </a:pPr>
            <a:r>
              <a:rPr lang="en-US" sz="2000" smtClean="0"/>
              <a:t>MS </a:t>
            </a:r>
            <a:r>
              <a:rPr lang="en-US" sz="2000"/>
              <a:t>SQL </a:t>
            </a:r>
            <a:r>
              <a:rPr lang="en-US" sz="2000" smtClean="0"/>
              <a:t>Server,</a:t>
            </a:r>
          </a:p>
          <a:p>
            <a:pPr lvl="2" indent="-342900" algn="just">
              <a:lnSpc>
                <a:spcPct val="120000"/>
              </a:lnSpc>
              <a:spcBef>
                <a:spcPts val="600"/>
              </a:spcBef>
              <a:spcAft>
                <a:spcPts val="600"/>
              </a:spcAft>
              <a:buFont typeface="Wingdings" panose="05000000000000000000" pitchFamily="2" charset="2"/>
              <a:buChar char="ü"/>
            </a:pPr>
            <a:r>
              <a:rPr lang="en-US" sz="2000" smtClean="0"/>
              <a:t>IBM DB2,</a:t>
            </a:r>
          </a:p>
          <a:p>
            <a:pPr lvl="2" indent="-342900" algn="just">
              <a:lnSpc>
                <a:spcPct val="120000"/>
              </a:lnSpc>
              <a:spcBef>
                <a:spcPts val="600"/>
              </a:spcBef>
              <a:spcAft>
                <a:spcPts val="600"/>
              </a:spcAft>
              <a:buFont typeface="Wingdings" panose="05000000000000000000" pitchFamily="2" charset="2"/>
              <a:buChar char="ü"/>
            </a:pPr>
            <a:r>
              <a:rPr lang="en-US" sz="2000" smtClean="0"/>
              <a:t>Oracle,</a:t>
            </a:r>
          </a:p>
          <a:p>
            <a:pPr lvl="2" indent="-342900" algn="just">
              <a:lnSpc>
                <a:spcPct val="120000"/>
              </a:lnSpc>
              <a:spcBef>
                <a:spcPts val="600"/>
              </a:spcBef>
              <a:spcAft>
                <a:spcPts val="600"/>
              </a:spcAft>
              <a:buFont typeface="Wingdings" panose="05000000000000000000" pitchFamily="2" charset="2"/>
              <a:buChar char="ü"/>
            </a:pPr>
            <a:r>
              <a:rPr lang="en-US" sz="2000" smtClean="0"/>
              <a:t>MySQL,</a:t>
            </a:r>
          </a:p>
          <a:p>
            <a:pPr lvl="2" indent="-342900" algn="just">
              <a:lnSpc>
                <a:spcPct val="120000"/>
              </a:lnSpc>
              <a:spcBef>
                <a:spcPts val="600"/>
              </a:spcBef>
              <a:spcAft>
                <a:spcPts val="600"/>
              </a:spcAft>
              <a:buFont typeface="Wingdings" panose="05000000000000000000" pitchFamily="2" charset="2"/>
              <a:buChar char="ü"/>
            </a:pPr>
            <a:r>
              <a:rPr lang="en-US" sz="2000" smtClean="0"/>
              <a:t>and </a:t>
            </a:r>
            <a:r>
              <a:rPr lang="en-US" sz="2000"/>
              <a:t>Microsoft Access.</a:t>
            </a:r>
          </a:p>
          <a:p>
            <a:pPr algn="just">
              <a:lnSpc>
                <a:spcPct val="120000"/>
              </a:lnSpc>
              <a:spcBef>
                <a:spcPts val="600"/>
              </a:spcBef>
              <a:spcAft>
                <a:spcPts val="600"/>
              </a:spcAft>
              <a:buClr>
                <a:schemeClr val="accent6">
                  <a:lumMod val="75000"/>
                </a:schemeClr>
              </a:buClr>
              <a:buFont typeface="Wingdings" panose="05000000000000000000" pitchFamily="2" charset="2"/>
              <a:buChar char="Ø"/>
            </a:pPr>
            <a:r>
              <a:rPr lang="en-US" sz="2400"/>
              <a:t>A Relational database management system (RDBMS) is a database management system (DBMS) that is based on the relational model as introduced by E. F. Codd</a:t>
            </a:r>
            <a:r>
              <a:rPr lang="en-US" sz="2400" smtClean="0"/>
              <a:t>.</a:t>
            </a:r>
            <a:endParaRPr lang="en-US" sz="2800"/>
          </a:p>
        </p:txBody>
      </p:sp>
      <p:sp>
        <p:nvSpPr>
          <p:cNvPr id="25632" name="Slide Number Placeholder 3"/>
          <p:cNvSpPr>
            <a:spLocks noGrp="1"/>
          </p:cNvSpPr>
          <p:nvPr>
            <p:ph type="sldNum" sz="quarter" idx="4294967295"/>
          </p:nvPr>
        </p:nvSpPr>
        <p:spPr bwMode="auto">
          <a:xfrm>
            <a:off x="6796118" y="6357958"/>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r"/>
            <a:fld id="{22A6636D-9F2E-4B34-9692-E82360B40F63}" type="slidenum">
              <a:rPr lang="vi-VN" sz="1200" smtClean="0"/>
              <a:pPr algn="r"/>
              <a:t>15</a:t>
            </a:fld>
            <a:endParaRPr lang="vi-VN" sz="1200" smtClean="0"/>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37171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ppt_w</p:attrName>
                                        </p:attrNameLst>
                                      </p:cBhvr>
                                      <p:tavLst>
                                        <p:tav tm="0">
                                          <p:val>
                                            <p:strVal val="#ppt_w+.3"/>
                                          </p:val>
                                        </p:tav>
                                        <p:tav tm="100000">
                                          <p:val>
                                            <p:strVal val="#ppt_w"/>
                                          </p:val>
                                        </p:tav>
                                      </p:tavLst>
                                    </p:anim>
                                    <p:anim calcmode="lin" valueType="num">
                                      <p:cBhvr>
                                        <p:cTn id="18"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2">
                                            <p:txEl>
                                              <p:pRg st="2" end="2"/>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1000" fill="hold"/>
                                        <p:tgtEl>
                                          <p:spTgt spid="2">
                                            <p:txEl>
                                              <p:pRg st="3" end="3"/>
                                            </p:txEl>
                                          </p:spTgt>
                                        </p:tgtEl>
                                        <p:attrNameLst>
                                          <p:attrName>ppt_w</p:attrName>
                                        </p:attrNameLst>
                                      </p:cBhvr>
                                      <p:tavLst>
                                        <p:tav tm="0">
                                          <p:val>
                                            <p:strVal val="#ppt_w+.3"/>
                                          </p:val>
                                        </p:tav>
                                        <p:tav tm="100000">
                                          <p:val>
                                            <p:strVal val="#ppt_w"/>
                                          </p:val>
                                        </p:tav>
                                      </p:tavLst>
                                    </p:anim>
                                    <p:anim calcmode="lin" valueType="num">
                                      <p:cBhvr>
                                        <p:cTn id="23"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3" end="3"/>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1000" fill="hold"/>
                                        <p:tgtEl>
                                          <p:spTgt spid="2">
                                            <p:txEl>
                                              <p:pRg st="4" end="4"/>
                                            </p:txEl>
                                          </p:spTgt>
                                        </p:tgtEl>
                                        <p:attrNameLst>
                                          <p:attrName>ppt_w</p:attrName>
                                        </p:attrNameLst>
                                      </p:cBhvr>
                                      <p:tavLst>
                                        <p:tav tm="0">
                                          <p:val>
                                            <p:strVal val="#ppt_w+.3"/>
                                          </p:val>
                                        </p:tav>
                                        <p:tav tm="100000">
                                          <p:val>
                                            <p:strVal val="#ppt_w"/>
                                          </p:val>
                                        </p:tav>
                                      </p:tavLst>
                                    </p:anim>
                                    <p:anim calcmode="lin" valueType="num">
                                      <p:cBhvr>
                                        <p:cTn id="28"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2">
                                            <p:txEl>
                                              <p:pRg st="4" end="4"/>
                                            </p:txEl>
                                          </p:spTgt>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p:cTn id="32" dur="1000" fill="hold"/>
                                        <p:tgtEl>
                                          <p:spTgt spid="2">
                                            <p:txEl>
                                              <p:pRg st="5" end="5"/>
                                            </p:txEl>
                                          </p:spTgt>
                                        </p:tgtEl>
                                        <p:attrNameLst>
                                          <p:attrName>ppt_w</p:attrName>
                                        </p:attrNameLst>
                                      </p:cBhvr>
                                      <p:tavLst>
                                        <p:tav tm="0">
                                          <p:val>
                                            <p:strVal val="#ppt_w+.3"/>
                                          </p:val>
                                        </p:tav>
                                        <p:tav tm="100000">
                                          <p:val>
                                            <p:strVal val="#ppt_w"/>
                                          </p:val>
                                        </p:tav>
                                      </p:tavLst>
                                    </p:anim>
                                    <p:anim calcmode="lin" valueType="num">
                                      <p:cBhvr>
                                        <p:cTn id="33"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2">
                                            <p:txEl>
                                              <p:pRg st="5" end="5"/>
                                            </p:txEl>
                                          </p:spTgt>
                                        </p:tgtEl>
                                      </p:cBhvr>
                                    </p:animEffect>
                                  </p:childTnLst>
                                </p:cTn>
                              </p:par>
                              <p:par>
                                <p:cTn id="35" presetID="50" presetClass="entr" presetSubtype="0" decel="10000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1000" fill="hold"/>
                                        <p:tgtEl>
                                          <p:spTgt spid="2">
                                            <p:txEl>
                                              <p:pRg st="6" end="6"/>
                                            </p:txEl>
                                          </p:spTgt>
                                        </p:tgtEl>
                                        <p:attrNameLst>
                                          <p:attrName>ppt_w</p:attrName>
                                        </p:attrNameLst>
                                      </p:cBhvr>
                                      <p:tavLst>
                                        <p:tav tm="0">
                                          <p:val>
                                            <p:strVal val="#ppt_w+.3"/>
                                          </p:val>
                                        </p:tav>
                                        <p:tav tm="100000">
                                          <p:val>
                                            <p:strVal val="#ppt_w"/>
                                          </p:val>
                                        </p:tav>
                                      </p:tavLst>
                                    </p:anim>
                                    <p:anim calcmode="lin" valueType="num">
                                      <p:cBhvr>
                                        <p:cTn id="38" dur="1000" fill="hold"/>
                                        <p:tgtEl>
                                          <p:spTgt spid="2">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2">
                                            <p:txEl>
                                              <p:pRg st="6" end="6"/>
                                            </p:txEl>
                                          </p:spTgt>
                                        </p:tgtEl>
                                      </p:cBhvr>
                                    </p:animEffect>
                                  </p:childTnLst>
                                </p:cTn>
                              </p:par>
                              <p:par>
                                <p:cTn id="40" presetID="50" presetClass="entr" presetSubtype="0" decel="10000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 calcmode="lin" valueType="num">
                                      <p:cBhvr>
                                        <p:cTn id="42" dur="1000" fill="hold"/>
                                        <p:tgtEl>
                                          <p:spTgt spid="2">
                                            <p:txEl>
                                              <p:pRg st="7" end="7"/>
                                            </p:txEl>
                                          </p:spTgt>
                                        </p:tgtEl>
                                        <p:attrNameLst>
                                          <p:attrName>ppt_w</p:attrName>
                                        </p:attrNameLst>
                                      </p:cBhvr>
                                      <p:tavLst>
                                        <p:tav tm="0">
                                          <p:val>
                                            <p:strVal val="#ppt_w+.3"/>
                                          </p:val>
                                        </p:tav>
                                        <p:tav tm="100000">
                                          <p:val>
                                            <p:strVal val="#ppt_w"/>
                                          </p:val>
                                        </p:tav>
                                      </p:tavLst>
                                    </p:anim>
                                    <p:anim calcmode="lin" valueType="num">
                                      <p:cBhvr>
                                        <p:cTn id="43" dur="1000" fill="hold"/>
                                        <p:tgtEl>
                                          <p:spTgt spid="2">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p:cTn id="49" dur="1000" fill="hold"/>
                                        <p:tgtEl>
                                          <p:spTgt spid="2">
                                            <p:txEl>
                                              <p:pRg st="8" end="8"/>
                                            </p:txEl>
                                          </p:spTgt>
                                        </p:tgtEl>
                                        <p:attrNameLst>
                                          <p:attrName>ppt_w</p:attrName>
                                        </p:attrNameLst>
                                      </p:cBhvr>
                                      <p:tavLst>
                                        <p:tav tm="0">
                                          <p:val>
                                            <p:strVal val="#ppt_w+.3"/>
                                          </p:val>
                                        </p:tav>
                                        <p:tav tm="100000">
                                          <p:val>
                                            <p:strVal val="#ppt_w"/>
                                          </p:val>
                                        </p:tav>
                                      </p:tavLst>
                                    </p:anim>
                                    <p:anim calcmode="lin" valueType="num">
                                      <p:cBhvr>
                                        <p:cTn id="50"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694" name="Group 1102"/>
          <p:cNvGraphicFramePr>
            <a:graphicFrameLocks noGrp="1"/>
          </p:cNvGraphicFramePr>
          <p:nvPr>
            <p:extLst/>
          </p:nvPr>
        </p:nvGraphicFramePr>
        <p:xfrm>
          <a:off x="214282" y="1052513"/>
          <a:ext cx="8763000" cy="5401311"/>
        </p:xfrm>
        <a:graphic>
          <a:graphicData uri="http://schemas.openxmlformats.org/drawingml/2006/table">
            <a:tbl>
              <a:tblPr/>
              <a:tblGrid>
                <a:gridCol w="4381500"/>
                <a:gridCol w="4381500"/>
              </a:tblGrid>
              <a:tr h="51435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1" i="0" u="none" strike="noStrike" cap="none" normalizeH="0" baseline="0" dirty="0" smtClean="0">
                          <a:ln>
                            <a:noFill/>
                          </a:ln>
                          <a:solidFill>
                            <a:srgbClr val="0066FF"/>
                          </a:solidFill>
                          <a:effectLst/>
                          <a:latin typeface="Times New Roman" pitchFamily="18" charset="0"/>
                        </a:rPr>
                        <a:t>DBMS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1" i="0" u="none" strike="noStrike" cap="none" normalizeH="0" baseline="0" dirty="0" smtClean="0">
                          <a:ln>
                            <a:noFill/>
                          </a:ln>
                          <a:solidFill>
                            <a:srgbClr val="0066FF"/>
                          </a:solidFill>
                          <a:effectLst/>
                          <a:latin typeface="Times New Roman" pitchFamily="18" charset="0"/>
                        </a:rPr>
                        <a:t>RDBMS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6"/>
                    </a:solidFill>
                  </a:tcPr>
                </a:tc>
              </a:tr>
              <a:tr h="7778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The concepts of relationships is missing in  a DBMS. If it exits it is very less.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It is based on the concept</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Of relationships</a:t>
                      </a:r>
                      <a:r>
                        <a:rPr kumimoji="0" lang="en-US" sz="28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531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Speed of operation is very slow</a:t>
                      </a:r>
                      <a:r>
                        <a:rPr kumimoji="0" lang="en-US" sz="2800" b="0" i="0" u="none" strike="noStrike" cap="none" normalizeH="0" baseline="0" dirty="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Speed of operation is very Fast</a:t>
                      </a:r>
                      <a:r>
                        <a:rPr kumimoji="0" lang="en-US" sz="28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382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Hardware and Software requirements are minimum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Hardware and Software requirements are High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643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Platform used is normally DOS</a:t>
                      </a:r>
                      <a:r>
                        <a:rPr kumimoji="0" lang="en-US" sz="2800" b="0" i="0" u="none" strike="noStrike" cap="none" normalizeH="0" baseline="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Platform used can be any  DOS, UNIX,VAX,VMS, etc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27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Uses concept of a file</a:t>
                      </a:r>
                      <a:r>
                        <a:rPr kumimoji="0" lang="en-US" sz="2800" b="0" i="0" u="none" strike="noStrike" cap="none" normalizeH="0" baseline="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Uses concept of table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DBMS normally use 3GL</a:t>
                      </a:r>
                      <a:r>
                        <a:rPr kumimoji="0" lang="en-US" sz="2800" b="0" i="0" u="none" strike="noStrike" cap="none" normalizeH="0" baseline="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RDBMS normally use a 4GL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81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Examples are dBase, FOXBASE, etc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Examples are ORACLE, INGRESS, SQL Server 2000 etc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5631" name="Rectangle 1026"/>
          <p:cNvSpPr>
            <a:spLocks noGrp="1" noChangeArrowheads="1"/>
          </p:cNvSpPr>
          <p:nvPr>
            <p:ph type="title"/>
          </p:nvPr>
        </p:nvSpPr>
        <p:spPr>
          <a:xfrm>
            <a:off x="31888" y="9054"/>
            <a:ext cx="8572560" cy="755650"/>
          </a:xfrm>
        </p:spPr>
        <p:txBody>
          <a:bodyPr anchor="ctr" anchorCtr="0">
            <a:normAutofit/>
          </a:bodyPr>
          <a:lstStyle/>
          <a:p>
            <a:pPr algn="l"/>
            <a:r>
              <a:rPr lang="en-US" dirty="0" smtClean="0"/>
              <a:t>DBMS vs. RDBMS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16</a:t>
            </a:fld>
            <a:endParaRPr lang="en-US"/>
          </a:p>
        </p:txBody>
      </p:sp>
    </p:spTree>
    <p:extLst>
      <p:ext uri="{BB962C8B-B14F-4D97-AF65-F5344CB8AC3E}">
        <p14:creationId xmlns:p14="http://schemas.microsoft.com/office/powerpoint/2010/main" val="422613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ER </a:t>
            </a:r>
            <a:r>
              <a:rPr lang="en-US"/>
              <a:t>Model</a:t>
            </a:r>
          </a:p>
        </p:txBody>
      </p:sp>
      <p:sp>
        <p:nvSpPr>
          <p:cNvPr id="6" name="Text Placeholder 5"/>
          <p:cNvSpPr>
            <a:spLocks noGrp="1"/>
          </p:cNvSpPr>
          <p:nvPr>
            <p:ph type="body" idx="1"/>
          </p:nvPr>
        </p:nvSpPr>
        <p:spPr/>
        <p:txBody>
          <a:bodyPr/>
          <a:lstStyle/>
          <a:p>
            <a:r>
              <a:rPr lang="en-US" smtClean="0"/>
              <a:t>Section 3</a:t>
            </a: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17</a:t>
            </a:fld>
            <a:endParaRPr lang="en-US"/>
          </a:p>
        </p:txBody>
      </p:sp>
    </p:spTree>
    <p:extLst>
      <p:ext uri="{BB962C8B-B14F-4D97-AF65-F5344CB8AC3E}">
        <p14:creationId xmlns:p14="http://schemas.microsoft.com/office/powerpoint/2010/main" val="128642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1"/>
            <a:ext cx="8929718" cy="704639"/>
          </a:xfrm>
        </p:spPr>
        <p:txBody>
          <a:bodyPr anchor="ctr" anchorCtr="0">
            <a:normAutofit/>
          </a:bodyPr>
          <a:lstStyle/>
          <a:p>
            <a:pPr algn="l"/>
            <a:r>
              <a:rPr lang="en-US" sz="3200" smtClean="0"/>
              <a:t>Design Process</a:t>
            </a:r>
          </a:p>
        </p:txBody>
      </p:sp>
      <p:sp>
        <p:nvSpPr>
          <p:cNvPr id="4" name="Rectangle 3"/>
          <p:cNvSpPr/>
          <p:nvPr/>
        </p:nvSpPr>
        <p:spPr>
          <a:xfrm>
            <a:off x="5143434" y="1357294"/>
            <a:ext cx="1643063" cy="857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Requirement collection &amp; </a:t>
            </a:r>
            <a:r>
              <a:rPr lang="en-US" sz="1600" dirty="0">
                <a:solidFill>
                  <a:schemeClr val="tx1"/>
                </a:solidFill>
              </a:rPr>
              <a:t>Analysis</a:t>
            </a:r>
          </a:p>
        </p:txBody>
      </p:sp>
      <p:sp>
        <p:nvSpPr>
          <p:cNvPr id="5" name="Rectangle 4"/>
          <p:cNvSpPr/>
          <p:nvPr/>
        </p:nvSpPr>
        <p:spPr>
          <a:xfrm>
            <a:off x="1928747" y="2643169"/>
            <a:ext cx="1714500" cy="857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Requirement database</a:t>
            </a:r>
          </a:p>
        </p:txBody>
      </p:sp>
      <p:sp>
        <p:nvSpPr>
          <p:cNvPr id="6" name="Rectangle 5"/>
          <p:cNvSpPr/>
          <p:nvPr/>
        </p:nvSpPr>
        <p:spPr>
          <a:xfrm>
            <a:off x="5143434" y="3643294"/>
            <a:ext cx="1643063" cy="857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Conceptual design</a:t>
            </a:r>
          </a:p>
        </p:txBody>
      </p:sp>
      <p:sp>
        <p:nvSpPr>
          <p:cNvPr id="7" name="Rectangle 6"/>
          <p:cNvSpPr/>
          <p:nvPr/>
        </p:nvSpPr>
        <p:spPr>
          <a:xfrm>
            <a:off x="1928747" y="4786294"/>
            <a:ext cx="1643062" cy="7858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Conceptual model</a:t>
            </a:r>
          </a:p>
        </p:txBody>
      </p:sp>
      <p:sp>
        <p:nvSpPr>
          <p:cNvPr id="8" name="Cloud 7"/>
          <p:cNvSpPr/>
          <p:nvPr/>
        </p:nvSpPr>
        <p:spPr>
          <a:xfrm>
            <a:off x="499997" y="857232"/>
            <a:ext cx="1500187" cy="928687"/>
          </a:xfrm>
          <a:prstGeom prst="cloud">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Real </a:t>
            </a:r>
            <a:r>
              <a:rPr lang="en-US" sz="1600" dirty="0">
                <a:solidFill>
                  <a:schemeClr val="tx1"/>
                </a:solidFill>
              </a:rPr>
              <a:t>world</a:t>
            </a:r>
          </a:p>
        </p:txBody>
      </p:sp>
      <p:cxnSp>
        <p:nvCxnSpPr>
          <p:cNvPr id="10" name="Straight Arrow Connector 9"/>
          <p:cNvCxnSpPr>
            <a:stCxn id="8" idx="0"/>
            <a:endCxn id="4" idx="1"/>
          </p:cNvCxnSpPr>
          <p:nvPr/>
        </p:nvCxnSpPr>
        <p:spPr>
          <a:xfrm>
            <a:off x="1998597" y="1322369"/>
            <a:ext cx="3144837" cy="463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1"/>
            <a:endCxn id="5" idx="3"/>
          </p:cNvCxnSpPr>
          <p:nvPr/>
        </p:nvCxnSpPr>
        <p:spPr>
          <a:xfrm rot="10800000" flipV="1">
            <a:off x="3643247" y="1785919"/>
            <a:ext cx="1500187" cy="12858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57934" y="1225780"/>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Char char="§"/>
              <a:defRPr/>
            </a:pPr>
            <a:r>
              <a:rPr lang="en-US" sz="1600">
                <a:solidFill>
                  <a:schemeClr val="tx1"/>
                </a:solidFill>
                <a:cs typeface="Arial" charset="0"/>
              </a:rPr>
              <a:t> Survey</a:t>
            </a:r>
          </a:p>
          <a:p>
            <a:pPr>
              <a:buFont typeface="Wingdings" pitchFamily="2" charset="2"/>
              <a:buChar char="§"/>
              <a:defRPr/>
            </a:pPr>
            <a:r>
              <a:rPr lang="en-US" sz="1600">
                <a:solidFill>
                  <a:schemeClr val="tx1"/>
                </a:solidFill>
                <a:cs typeface="Arial" charset="0"/>
              </a:rPr>
              <a:t> Interview</a:t>
            </a:r>
          </a:p>
          <a:p>
            <a:pPr>
              <a:buFont typeface="Wingdings" pitchFamily="2" charset="2"/>
              <a:buChar char="§"/>
              <a:defRPr/>
            </a:pPr>
            <a:r>
              <a:rPr lang="en-US" sz="1600">
                <a:solidFill>
                  <a:schemeClr val="tx1"/>
                </a:solidFill>
                <a:cs typeface="Arial" charset="0"/>
              </a:rPr>
              <a:t> Collect requirement</a:t>
            </a:r>
          </a:p>
          <a:p>
            <a:pPr>
              <a:buFont typeface="Wingdings" pitchFamily="2" charset="2"/>
              <a:buChar char="§"/>
              <a:defRPr/>
            </a:pPr>
            <a:r>
              <a:rPr lang="en-US" sz="1600">
                <a:solidFill>
                  <a:schemeClr val="tx1"/>
                </a:solidFill>
                <a:cs typeface="Arial" charset="0"/>
              </a:rPr>
              <a:t> </a:t>
            </a:r>
            <a:r>
              <a:rPr lang="en-US" sz="1600" smtClean="0">
                <a:solidFill>
                  <a:schemeClr val="tx1"/>
                </a:solidFill>
                <a:cs typeface="Arial" charset="0"/>
              </a:rPr>
              <a:t>Analisys</a:t>
            </a:r>
            <a:endParaRPr lang="en-US" sz="1600">
              <a:solidFill>
                <a:schemeClr val="tx1"/>
              </a:solidFill>
              <a:cs typeface="Arial" charset="0"/>
            </a:endParaRPr>
          </a:p>
        </p:txBody>
      </p:sp>
      <p:cxnSp>
        <p:nvCxnSpPr>
          <p:cNvPr id="16" name="Straight Arrow Connector 15"/>
          <p:cNvCxnSpPr>
            <a:stCxn id="5" idx="3"/>
            <a:endCxn id="6" idx="1"/>
          </p:cNvCxnSpPr>
          <p:nvPr/>
        </p:nvCxnSpPr>
        <p:spPr>
          <a:xfrm>
            <a:off x="3643247" y="3071794"/>
            <a:ext cx="1500187" cy="1000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21" idx="1"/>
          </p:cNvCxnSpPr>
          <p:nvPr/>
        </p:nvCxnSpPr>
        <p:spPr>
          <a:xfrm rot="10800000" flipV="1">
            <a:off x="3571809" y="4071919"/>
            <a:ext cx="1571625" cy="1108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86497" y="3581573"/>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Char char="§"/>
              <a:defRPr/>
            </a:pPr>
            <a:r>
              <a:rPr lang="en-US">
                <a:solidFill>
                  <a:schemeClr val="tx1"/>
                </a:solidFill>
                <a:cs typeface="Arial" charset="0"/>
              </a:rPr>
              <a:t> Modelling</a:t>
            </a:r>
          </a:p>
          <a:p>
            <a:pPr>
              <a:buFont typeface="Wingdings" pitchFamily="2" charset="2"/>
              <a:buChar char="§"/>
              <a:defRPr/>
            </a:pPr>
            <a:r>
              <a:rPr lang="en-US">
                <a:solidFill>
                  <a:schemeClr val="tx1"/>
                </a:solidFill>
                <a:cs typeface="Arial" charset="0"/>
              </a:rPr>
              <a:t> </a:t>
            </a:r>
            <a:r>
              <a:rPr lang="en-US" smtClean="0">
                <a:solidFill>
                  <a:schemeClr val="tx1"/>
                </a:solidFill>
                <a:cs typeface="Arial" charset="0"/>
              </a:rPr>
              <a:t>Design</a:t>
            </a:r>
            <a:endParaRPr lang="en-US">
              <a:solidFill>
                <a:schemeClr val="tx1"/>
              </a:solidFill>
              <a:cs typeface="Arial" charset="0"/>
            </a:endParaRPr>
          </a:p>
        </p:txBody>
      </p:sp>
      <p:sp>
        <p:nvSpPr>
          <p:cNvPr id="20" name="Rectangle 19"/>
          <p:cNvSpPr/>
          <p:nvPr/>
        </p:nvSpPr>
        <p:spPr>
          <a:xfrm>
            <a:off x="-71470" y="2645470"/>
            <a:ext cx="2000217" cy="107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buFont typeface="Wingdings" pitchFamily="2" charset="2"/>
              <a:buChar char="§"/>
              <a:defRPr/>
            </a:pPr>
            <a:r>
              <a:rPr lang="en-US" sz="2000">
                <a:solidFill>
                  <a:schemeClr val="tx1"/>
                </a:solidFill>
                <a:cs typeface="Arial" charset="0"/>
              </a:rPr>
              <a:t> Specification</a:t>
            </a:r>
          </a:p>
          <a:p>
            <a:pPr algn="r">
              <a:buFont typeface="Wingdings" pitchFamily="2" charset="2"/>
              <a:buChar char="§"/>
              <a:defRPr/>
            </a:pPr>
            <a:endParaRPr lang="en-US" sz="2000">
              <a:solidFill>
                <a:schemeClr val="tx1"/>
              </a:solidFill>
              <a:cs typeface="Arial" charset="0"/>
            </a:endParaRPr>
          </a:p>
        </p:txBody>
      </p:sp>
      <p:sp>
        <p:nvSpPr>
          <p:cNvPr id="21" name="Rectangle 20"/>
          <p:cNvSpPr/>
          <p:nvPr/>
        </p:nvSpPr>
        <p:spPr>
          <a:xfrm>
            <a:off x="3571809" y="4643419"/>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buFont typeface="Wingdings" pitchFamily="2" charset="2"/>
              <a:buChar char="§"/>
              <a:defRPr/>
            </a:pPr>
            <a:r>
              <a:rPr lang="en-US" dirty="0">
                <a:solidFill>
                  <a:schemeClr val="tx1"/>
                </a:solidFill>
                <a:cs typeface="Arial" charset="0"/>
              </a:rPr>
              <a:t> </a:t>
            </a:r>
            <a:r>
              <a:rPr lang="en-US">
                <a:solidFill>
                  <a:schemeClr val="tx1"/>
                </a:solidFill>
                <a:cs typeface="Arial" charset="0"/>
              </a:rPr>
              <a:t>ER </a:t>
            </a:r>
            <a:r>
              <a:rPr lang="en-US" smtClean="0">
                <a:solidFill>
                  <a:schemeClr val="tx1"/>
                </a:solidFill>
                <a:cs typeface="Arial" charset="0"/>
              </a:rPr>
              <a:t>Modelling</a:t>
            </a:r>
            <a:endParaRPr lang="en-US" dirty="0">
              <a:solidFill>
                <a:schemeClr val="tx1"/>
              </a:solidFill>
              <a:cs typeface="Arial" charset="0"/>
            </a:endParaRPr>
          </a:p>
        </p:txBody>
      </p:sp>
      <p:cxnSp>
        <p:nvCxnSpPr>
          <p:cNvPr id="38" name="Straight Arrow Connector 37"/>
          <p:cNvCxnSpPr>
            <a:stCxn id="7" idx="3"/>
            <a:endCxn id="30" idx="1"/>
          </p:cNvCxnSpPr>
          <p:nvPr/>
        </p:nvCxnSpPr>
        <p:spPr>
          <a:xfrm>
            <a:off x="3571809" y="5179994"/>
            <a:ext cx="1571625" cy="6064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43434" y="5357794"/>
            <a:ext cx="1643063" cy="857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t>
            </a:r>
          </a:p>
        </p:txBody>
      </p:sp>
      <p:sp>
        <p:nvSpPr>
          <p:cNvPr id="27666" name="Slide Number Placeholder 21"/>
          <p:cNvSpPr>
            <a:spLocks noGrp="1"/>
          </p:cNvSpPr>
          <p:nvPr>
            <p:ph type="sldNum" sz="quarter" idx="4294967295"/>
          </p:nvPr>
        </p:nvSpPr>
        <p:spPr bwMode="auto">
          <a:xfrm>
            <a:off x="6786497" y="6416675"/>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C4B07E0C-56C9-476D-8087-152B536A3FF8}" type="slidenum">
              <a:rPr lang="vi-VN" smtClean="0"/>
              <a:pPr/>
              <a:t>18</a:t>
            </a:fld>
            <a:endParaRPr lang="vi-VN"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90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ox(in)">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checkerboard(across)">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heckerboard(across)">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1000" fill="hold"/>
                                        <p:tgtEl>
                                          <p:spTgt spid="21"/>
                                        </p:tgtEl>
                                        <p:attrNameLst>
                                          <p:attrName>ppt_x</p:attrName>
                                        </p:attrNameLst>
                                      </p:cBhvr>
                                      <p:tavLst>
                                        <p:tav tm="0">
                                          <p:val>
                                            <p:strVal val="#ppt_x"/>
                                          </p:val>
                                        </p:tav>
                                        <p:tav tm="100000">
                                          <p:val>
                                            <p:strVal val="#ppt_x"/>
                                          </p:val>
                                        </p:tav>
                                      </p:tavLst>
                                    </p:anim>
                                    <p:anim calcmode="lin" valueType="num">
                                      <p:cBhvr additive="base">
                                        <p:cTn id="55"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checkerboard(across)">
                                      <p:cBhvr>
                                        <p:cTn id="60" dur="500"/>
                                        <p:tgtEl>
                                          <p:spTgt spid="3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par>
                                <p:cTn id="64" presetID="3" presetClass="entr" presetSubtype="10" fill="hold" grpId="1"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linds(horizontal)">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9" grpId="0"/>
      <p:bldP spid="20" grpId="0"/>
      <p:bldP spid="21" grpId="0"/>
      <p:bldP spid="30" grpId="0" animBg="1"/>
      <p:bldP spid="3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6273B08-5DC1-4F42-867E-B5EF8A6F6F51}" type="slidenum">
              <a:rPr lang="en-US" smtClean="0"/>
              <a:pPr/>
              <a:t>19</a:t>
            </a:fld>
            <a:endParaRPr lang="en-US" smtClean="0"/>
          </a:p>
        </p:txBody>
      </p:sp>
      <p:sp>
        <p:nvSpPr>
          <p:cNvPr id="30723" name="Rectangle 2"/>
          <p:cNvSpPr>
            <a:spLocks noChangeArrowheads="1"/>
          </p:cNvSpPr>
          <p:nvPr/>
        </p:nvSpPr>
        <p:spPr bwMode="auto">
          <a:xfrm>
            <a:off x="42882" y="1"/>
            <a:ext cx="7315200" cy="726140"/>
          </a:xfrm>
          <a:prstGeom prst="rect">
            <a:avLst/>
          </a:prstGeom>
          <a:noFill/>
          <a:ln w="12700">
            <a:noFill/>
            <a:miter lim="800000"/>
            <a:headEnd/>
            <a:tailEnd/>
          </a:ln>
        </p:spPr>
        <p:txBody>
          <a:bodyPr lIns="90488" tIns="44450" rIns="90488" bIns="44450" anchor="ctr" anchorCtr="0">
            <a:noAutofit/>
          </a:bodyPr>
          <a:lstStyle/>
          <a:p>
            <a:pPr eaLnBrk="0" hangingPunct="0"/>
            <a:r>
              <a:rPr lang="en-US" sz="3200" b="1" dirty="0" smtClean="0">
                <a:solidFill>
                  <a:schemeClr val="bg1"/>
                </a:solidFill>
                <a:latin typeface="Candara" panose="020E0502030303020204" pitchFamily="34" charset="0"/>
              </a:rPr>
              <a:t>Basic </a:t>
            </a:r>
            <a:r>
              <a:rPr lang="en-US" sz="3200" b="1" dirty="0">
                <a:solidFill>
                  <a:schemeClr val="bg1"/>
                </a:solidFill>
                <a:latin typeface="Candara" panose="020E0502030303020204" pitchFamily="34" charset="0"/>
              </a:rPr>
              <a:t>E-R Notation</a:t>
            </a:r>
          </a:p>
        </p:txBody>
      </p:sp>
      <p:pic>
        <p:nvPicPr>
          <p:cNvPr id="30724" name="Picture 4" descr="part_a"/>
          <p:cNvPicPr>
            <a:picLocks noChangeAspect="1" noChangeArrowheads="1"/>
          </p:cNvPicPr>
          <p:nvPr/>
        </p:nvPicPr>
        <p:blipFill>
          <a:blip r:embed="rId3"/>
          <a:srcRect/>
          <a:stretch>
            <a:fillRect/>
          </a:stretch>
        </p:blipFill>
        <p:spPr bwMode="auto">
          <a:xfrm>
            <a:off x="1451528" y="1303530"/>
            <a:ext cx="6000792" cy="4357718"/>
          </a:xfrm>
          <a:prstGeom prst="rect">
            <a:avLst/>
          </a:prstGeom>
          <a:noFill/>
          <a:ln w="9525">
            <a:noFill/>
            <a:miter lim="800000"/>
            <a:headEnd/>
            <a:tailEnd/>
          </a:ln>
        </p:spPr>
      </p:pic>
      <p:sp>
        <p:nvSpPr>
          <p:cNvPr id="18437" name="Text Box 5"/>
          <p:cNvSpPr txBox="1">
            <a:spLocks noChangeArrowheads="1"/>
          </p:cNvSpPr>
          <p:nvPr/>
        </p:nvSpPr>
        <p:spPr bwMode="auto">
          <a:xfrm>
            <a:off x="0" y="1785926"/>
            <a:ext cx="1428728" cy="646331"/>
          </a:xfrm>
          <a:prstGeom prst="rect">
            <a:avLst/>
          </a:prstGeom>
          <a:noFill/>
          <a:ln w="12700">
            <a:noFill/>
            <a:miter lim="800000"/>
            <a:headEnd/>
            <a:tailEnd/>
          </a:ln>
        </p:spPr>
        <p:txBody>
          <a:bodyPr wrap="square">
            <a:spAutoFit/>
          </a:bodyPr>
          <a:lstStyle/>
          <a:p>
            <a:pPr algn="ctr"/>
            <a:r>
              <a:rPr lang="en-US"/>
              <a:t>Entity symbols</a:t>
            </a:r>
          </a:p>
        </p:txBody>
      </p:sp>
      <p:sp>
        <p:nvSpPr>
          <p:cNvPr id="18442" name="Text Box 10"/>
          <p:cNvSpPr txBox="1">
            <a:spLocks noChangeArrowheads="1"/>
          </p:cNvSpPr>
          <p:nvPr/>
        </p:nvSpPr>
        <p:spPr bwMode="auto">
          <a:xfrm>
            <a:off x="0" y="4214818"/>
            <a:ext cx="1500166" cy="646331"/>
          </a:xfrm>
          <a:prstGeom prst="rect">
            <a:avLst/>
          </a:prstGeom>
          <a:noFill/>
          <a:ln w="12700">
            <a:noFill/>
            <a:miter lim="800000"/>
            <a:headEnd/>
            <a:tailEnd/>
          </a:ln>
        </p:spPr>
        <p:txBody>
          <a:bodyPr wrap="square">
            <a:spAutoFit/>
          </a:bodyPr>
          <a:lstStyle/>
          <a:p>
            <a:pPr algn="ctr"/>
            <a:r>
              <a:rPr lang="en-US"/>
              <a:t>Relationship symbols</a:t>
            </a:r>
          </a:p>
        </p:txBody>
      </p:sp>
      <p:sp>
        <p:nvSpPr>
          <p:cNvPr id="18443" name="Text Box 11"/>
          <p:cNvSpPr txBox="1">
            <a:spLocks noChangeArrowheads="1"/>
          </p:cNvSpPr>
          <p:nvPr/>
        </p:nvSpPr>
        <p:spPr bwMode="auto">
          <a:xfrm>
            <a:off x="7358082" y="4149735"/>
            <a:ext cx="1752600" cy="708025"/>
          </a:xfrm>
          <a:prstGeom prst="rect">
            <a:avLst/>
          </a:prstGeom>
          <a:noFill/>
          <a:ln w="12700">
            <a:noFill/>
            <a:miter lim="800000"/>
            <a:headEnd/>
            <a:tailEnd/>
          </a:ln>
        </p:spPr>
        <p:txBody>
          <a:bodyPr wrap="square">
            <a:spAutoFit/>
          </a:bodyPr>
          <a:lstStyle/>
          <a:p>
            <a:pPr algn="ctr"/>
            <a:r>
              <a:rPr lang="en-US" sz="2000"/>
              <a:t>Attribute symbols</a:t>
            </a:r>
          </a:p>
        </p:txBody>
      </p:sp>
      <p:sp>
        <p:nvSpPr>
          <p:cNvPr id="18444" name="Text Box 12"/>
          <p:cNvSpPr txBox="1">
            <a:spLocks noChangeArrowheads="1"/>
          </p:cNvSpPr>
          <p:nvPr/>
        </p:nvSpPr>
        <p:spPr bwMode="auto">
          <a:xfrm>
            <a:off x="7315200" y="1641475"/>
            <a:ext cx="1828800" cy="1323975"/>
          </a:xfrm>
          <a:prstGeom prst="rect">
            <a:avLst/>
          </a:prstGeom>
          <a:noFill/>
          <a:ln w="12700">
            <a:noFill/>
            <a:miter lim="800000"/>
            <a:headEnd/>
            <a:tailEnd/>
          </a:ln>
        </p:spPr>
        <p:txBody>
          <a:bodyPr>
            <a:spAutoFit/>
          </a:bodyPr>
          <a:lstStyle/>
          <a:p>
            <a:pPr algn="ctr"/>
            <a:r>
              <a:rPr lang="en-US" sz="2000" dirty="0"/>
              <a:t>A special entity that is also a relationship</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1361492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p:cTn id="7" dur="1000" fill="hold"/>
                                        <p:tgtEl>
                                          <p:spTgt spid="18437"/>
                                        </p:tgtEl>
                                        <p:attrNameLst>
                                          <p:attrName>ppt_w</p:attrName>
                                        </p:attrNameLst>
                                      </p:cBhvr>
                                      <p:tavLst>
                                        <p:tav tm="0">
                                          <p:val>
                                            <p:strVal val="#ppt_w+.3"/>
                                          </p:val>
                                        </p:tav>
                                        <p:tav tm="100000">
                                          <p:val>
                                            <p:strVal val="#ppt_w"/>
                                          </p:val>
                                        </p:tav>
                                      </p:tavLst>
                                    </p:anim>
                                    <p:anim calcmode="lin" valueType="num">
                                      <p:cBhvr>
                                        <p:cTn id="8" dur="1000" fill="hold"/>
                                        <p:tgtEl>
                                          <p:spTgt spid="18437"/>
                                        </p:tgtEl>
                                        <p:attrNameLst>
                                          <p:attrName>ppt_h</p:attrName>
                                        </p:attrNameLst>
                                      </p:cBhvr>
                                      <p:tavLst>
                                        <p:tav tm="0">
                                          <p:val>
                                            <p:strVal val="#ppt_h"/>
                                          </p:val>
                                        </p:tav>
                                        <p:tav tm="100000">
                                          <p:val>
                                            <p:strVal val="#ppt_h"/>
                                          </p:val>
                                        </p:tav>
                                      </p:tavLst>
                                    </p:anim>
                                    <p:animEffect transition="in" filter="fade">
                                      <p:cBhvr>
                                        <p:cTn id="9" dur="1000"/>
                                        <p:tgtEl>
                                          <p:spTgt spid="18437"/>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8442"/>
                                        </p:tgtEl>
                                        <p:attrNameLst>
                                          <p:attrName>style.visibility</p:attrName>
                                        </p:attrNameLst>
                                      </p:cBhvr>
                                      <p:to>
                                        <p:strVal val="visible"/>
                                      </p:to>
                                    </p:set>
                                    <p:anim calcmode="lin" valueType="num">
                                      <p:cBhvr>
                                        <p:cTn id="14" dur="1000" fill="hold"/>
                                        <p:tgtEl>
                                          <p:spTgt spid="18442"/>
                                        </p:tgtEl>
                                        <p:attrNameLst>
                                          <p:attrName>ppt_w</p:attrName>
                                        </p:attrNameLst>
                                      </p:cBhvr>
                                      <p:tavLst>
                                        <p:tav tm="0">
                                          <p:val>
                                            <p:strVal val="#ppt_w+.3"/>
                                          </p:val>
                                        </p:tav>
                                        <p:tav tm="100000">
                                          <p:val>
                                            <p:strVal val="#ppt_w"/>
                                          </p:val>
                                        </p:tav>
                                      </p:tavLst>
                                    </p:anim>
                                    <p:anim calcmode="lin" valueType="num">
                                      <p:cBhvr>
                                        <p:cTn id="15" dur="1000" fill="hold"/>
                                        <p:tgtEl>
                                          <p:spTgt spid="18442"/>
                                        </p:tgtEl>
                                        <p:attrNameLst>
                                          <p:attrName>ppt_h</p:attrName>
                                        </p:attrNameLst>
                                      </p:cBhvr>
                                      <p:tavLst>
                                        <p:tav tm="0">
                                          <p:val>
                                            <p:strVal val="#ppt_h"/>
                                          </p:val>
                                        </p:tav>
                                        <p:tav tm="100000">
                                          <p:val>
                                            <p:strVal val="#ppt_h"/>
                                          </p:val>
                                        </p:tav>
                                      </p:tavLst>
                                    </p:anim>
                                    <p:animEffect transition="in" filter="fade">
                                      <p:cBhvr>
                                        <p:cTn id="16" dur="1000"/>
                                        <p:tgtEl>
                                          <p:spTgt spid="18442"/>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8444"/>
                                        </p:tgtEl>
                                        <p:attrNameLst>
                                          <p:attrName>style.visibility</p:attrName>
                                        </p:attrNameLst>
                                      </p:cBhvr>
                                      <p:to>
                                        <p:strVal val="visible"/>
                                      </p:to>
                                    </p:set>
                                    <p:anim calcmode="lin" valueType="num">
                                      <p:cBhvr>
                                        <p:cTn id="21" dur="1000" fill="hold"/>
                                        <p:tgtEl>
                                          <p:spTgt spid="18444"/>
                                        </p:tgtEl>
                                        <p:attrNameLst>
                                          <p:attrName>ppt_w</p:attrName>
                                        </p:attrNameLst>
                                      </p:cBhvr>
                                      <p:tavLst>
                                        <p:tav tm="0">
                                          <p:val>
                                            <p:strVal val="#ppt_w+.3"/>
                                          </p:val>
                                        </p:tav>
                                        <p:tav tm="100000">
                                          <p:val>
                                            <p:strVal val="#ppt_w"/>
                                          </p:val>
                                        </p:tav>
                                      </p:tavLst>
                                    </p:anim>
                                    <p:anim calcmode="lin" valueType="num">
                                      <p:cBhvr>
                                        <p:cTn id="22" dur="1000" fill="hold"/>
                                        <p:tgtEl>
                                          <p:spTgt spid="18444"/>
                                        </p:tgtEl>
                                        <p:attrNameLst>
                                          <p:attrName>ppt_h</p:attrName>
                                        </p:attrNameLst>
                                      </p:cBhvr>
                                      <p:tavLst>
                                        <p:tav tm="0">
                                          <p:val>
                                            <p:strVal val="#ppt_h"/>
                                          </p:val>
                                        </p:tav>
                                        <p:tav tm="100000">
                                          <p:val>
                                            <p:strVal val="#ppt_h"/>
                                          </p:val>
                                        </p:tav>
                                      </p:tavLst>
                                    </p:anim>
                                    <p:animEffect transition="in" filter="fade">
                                      <p:cBhvr>
                                        <p:cTn id="23" dur="1000"/>
                                        <p:tgtEl>
                                          <p:spTgt spid="18444"/>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8443"/>
                                        </p:tgtEl>
                                        <p:attrNameLst>
                                          <p:attrName>style.visibility</p:attrName>
                                        </p:attrNameLst>
                                      </p:cBhvr>
                                      <p:to>
                                        <p:strVal val="visible"/>
                                      </p:to>
                                    </p:set>
                                    <p:anim calcmode="lin" valueType="num">
                                      <p:cBhvr>
                                        <p:cTn id="28" dur="1000" fill="hold"/>
                                        <p:tgtEl>
                                          <p:spTgt spid="18443"/>
                                        </p:tgtEl>
                                        <p:attrNameLst>
                                          <p:attrName>ppt_w</p:attrName>
                                        </p:attrNameLst>
                                      </p:cBhvr>
                                      <p:tavLst>
                                        <p:tav tm="0">
                                          <p:val>
                                            <p:strVal val="#ppt_w+.3"/>
                                          </p:val>
                                        </p:tav>
                                        <p:tav tm="100000">
                                          <p:val>
                                            <p:strVal val="#ppt_w"/>
                                          </p:val>
                                        </p:tav>
                                      </p:tavLst>
                                    </p:anim>
                                    <p:anim calcmode="lin" valueType="num">
                                      <p:cBhvr>
                                        <p:cTn id="29" dur="1000" fill="hold"/>
                                        <p:tgtEl>
                                          <p:spTgt spid="18443"/>
                                        </p:tgtEl>
                                        <p:attrNameLst>
                                          <p:attrName>ppt_h</p:attrName>
                                        </p:attrNameLst>
                                      </p:cBhvr>
                                      <p:tavLst>
                                        <p:tav tm="0">
                                          <p:val>
                                            <p:strVal val="#ppt_h"/>
                                          </p:val>
                                        </p:tav>
                                        <p:tav tm="100000">
                                          <p:val>
                                            <p:strVal val="#ppt_h"/>
                                          </p:val>
                                        </p:tav>
                                      </p:tavLst>
                                    </p:anim>
                                    <p:animEffect transition="in" filter="fade">
                                      <p:cBhvr>
                                        <p:cTn id="30" dur="1000"/>
                                        <p:tgtEl>
                                          <p:spTgt spid="18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42" grpId="0"/>
      <p:bldP spid="18443" grpId="0"/>
      <p:bldP spid="184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29718" cy="734900"/>
          </a:xfrm>
        </p:spPr>
        <p:txBody>
          <a:bodyPr anchor="ctr" anchorCtr="0"/>
          <a:lstStyle/>
          <a:p>
            <a:pPr algn="l"/>
            <a:r>
              <a:rPr lang="en-US" sz="2800">
                <a:latin typeface="Arial" charset="0"/>
                <a:cs typeface="Arial" charset="0"/>
              </a:rPr>
              <a:t>Learning Goals</a:t>
            </a:r>
          </a:p>
        </p:txBody>
      </p:sp>
      <p:sp>
        <p:nvSpPr>
          <p:cNvPr id="4" name="Slide Number Placeholder 3"/>
          <p:cNvSpPr>
            <a:spLocks noGrp="1"/>
          </p:cNvSpPr>
          <p:nvPr>
            <p:ph type="sldNum" sz="quarter" idx="4294967295"/>
          </p:nvPr>
        </p:nvSpPr>
        <p:spPr>
          <a:xfrm>
            <a:off x="6810001" y="6510358"/>
            <a:ext cx="2133600" cy="304800"/>
          </a:xfrm>
          <a:prstGeom prst="rect">
            <a:avLst/>
          </a:prstGeom>
        </p:spPr>
        <p:txBody>
          <a:bodyPr/>
          <a:lstStyle/>
          <a:p>
            <a:pPr algn="r">
              <a:defRPr/>
            </a:pPr>
            <a:fld id="{55A43596-7FAD-497D-92FC-7BF2A613BA8F}" type="slidenum">
              <a:rPr lang="vi-VN" sz="1600" smtClean="0"/>
              <a:pPr algn="r">
                <a:defRPr/>
              </a:pPr>
              <a:t>2</a:t>
            </a:fld>
            <a:endParaRPr lang="vi-VN" sz="1600"/>
          </a:p>
        </p:txBody>
      </p:sp>
      <p:sp>
        <p:nvSpPr>
          <p:cNvPr id="18" name="Straight Connector 17"/>
          <p:cNvSpPr/>
          <p:nvPr/>
        </p:nvSpPr>
        <p:spPr>
          <a:xfrm>
            <a:off x="0" y="914400"/>
            <a:ext cx="9144000"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18"/>
          <p:cNvSpPr/>
          <p:nvPr/>
        </p:nvSpPr>
        <p:spPr>
          <a:xfrm>
            <a:off x="0" y="914400"/>
            <a:ext cx="3816420" cy="4064000"/>
          </a:xfrm>
          <a:custGeom>
            <a:avLst/>
            <a:gdLst>
              <a:gd name="connsiteX0" fmla="*/ 0 w 3816420"/>
              <a:gd name="connsiteY0" fmla="*/ 0 h 4064000"/>
              <a:gd name="connsiteX1" fmla="*/ 3816420 w 3816420"/>
              <a:gd name="connsiteY1" fmla="*/ 0 h 4064000"/>
              <a:gd name="connsiteX2" fmla="*/ 3816420 w 3816420"/>
              <a:gd name="connsiteY2" fmla="*/ 4064000 h 4064000"/>
              <a:gd name="connsiteX3" fmla="*/ 0 w 3816420"/>
              <a:gd name="connsiteY3" fmla="*/ 4064000 h 4064000"/>
              <a:gd name="connsiteX4" fmla="*/ 0 w 3816420"/>
              <a:gd name="connsiteY4" fmla="*/ 0 h 40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420" h="4064000">
                <a:moveTo>
                  <a:pt x="0" y="0"/>
                </a:moveTo>
                <a:lnTo>
                  <a:pt x="3816420" y="0"/>
                </a:lnTo>
                <a:lnTo>
                  <a:pt x="3816420" y="4064000"/>
                </a:lnTo>
                <a:lnTo>
                  <a:pt x="0" y="4064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lvl="0" algn="just" defTabSz="1066800">
              <a:lnSpc>
                <a:spcPct val="150000"/>
              </a:lnSpc>
              <a:spcBef>
                <a:spcPct val="0"/>
              </a:spcBef>
              <a:spcAft>
                <a:spcPct val="35000"/>
              </a:spcAft>
            </a:pPr>
            <a:r>
              <a:rPr lang="en-US" sz="2000" b="1" kern="1200" smtClean="0"/>
              <a:t>By the end of this lecture students should be able to:</a:t>
            </a:r>
          </a:p>
        </p:txBody>
      </p:sp>
      <p:sp>
        <p:nvSpPr>
          <p:cNvPr id="21" name="Freeform 20"/>
          <p:cNvSpPr/>
          <p:nvPr/>
        </p:nvSpPr>
        <p:spPr>
          <a:xfrm>
            <a:off x="3916209" y="1062189"/>
            <a:ext cx="5222304" cy="955476"/>
          </a:xfrm>
          <a:custGeom>
            <a:avLst/>
            <a:gdLst>
              <a:gd name="connsiteX0" fmla="*/ 0 w 5222304"/>
              <a:gd name="connsiteY0" fmla="*/ 0 h 955476"/>
              <a:gd name="connsiteX1" fmla="*/ 5222304 w 5222304"/>
              <a:gd name="connsiteY1" fmla="*/ 0 h 955476"/>
              <a:gd name="connsiteX2" fmla="*/ 5222304 w 5222304"/>
              <a:gd name="connsiteY2" fmla="*/ 955476 h 955476"/>
              <a:gd name="connsiteX3" fmla="*/ 0 w 5222304"/>
              <a:gd name="connsiteY3" fmla="*/ 955476 h 955476"/>
              <a:gd name="connsiteX4" fmla="*/ 0 w 5222304"/>
              <a:gd name="connsiteY4" fmla="*/ 0 h 95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304" h="955476">
                <a:moveTo>
                  <a:pt x="0" y="0"/>
                </a:moveTo>
                <a:lnTo>
                  <a:pt x="5222304" y="0"/>
                </a:lnTo>
                <a:lnTo>
                  <a:pt x="5222304" y="955476"/>
                </a:lnTo>
                <a:lnTo>
                  <a:pt x="0" y="9554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kern="1200" smtClean="0">
                <a:latin typeface="Candara" panose="020E0502030303020204" pitchFamily="34" charset="0"/>
              </a:rPr>
              <a:t>Understand an overview of the basic RDBMS Concepts</a:t>
            </a:r>
            <a:endParaRPr lang="en-US" kern="1200">
              <a:latin typeface="Candara" panose="020E0502030303020204" pitchFamily="34" charset="0"/>
            </a:endParaRPr>
          </a:p>
        </p:txBody>
      </p:sp>
      <p:sp>
        <p:nvSpPr>
          <p:cNvPr id="24" name="Straight Connector 23"/>
          <p:cNvSpPr/>
          <p:nvPr/>
        </p:nvSpPr>
        <p:spPr>
          <a:xfrm>
            <a:off x="3816420" y="2017666"/>
            <a:ext cx="532209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24"/>
          <p:cNvSpPr/>
          <p:nvPr/>
        </p:nvSpPr>
        <p:spPr>
          <a:xfrm>
            <a:off x="3916209" y="2065440"/>
            <a:ext cx="5222304" cy="955476"/>
          </a:xfrm>
          <a:custGeom>
            <a:avLst/>
            <a:gdLst>
              <a:gd name="connsiteX0" fmla="*/ 0 w 5222304"/>
              <a:gd name="connsiteY0" fmla="*/ 0 h 955476"/>
              <a:gd name="connsiteX1" fmla="*/ 5222304 w 5222304"/>
              <a:gd name="connsiteY1" fmla="*/ 0 h 955476"/>
              <a:gd name="connsiteX2" fmla="*/ 5222304 w 5222304"/>
              <a:gd name="connsiteY2" fmla="*/ 955476 h 955476"/>
              <a:gd name="connsiteX3" fmla="*/ 0 w 5222304"/>
              <a:gd name="connsiteY3" fmla="*/ 955476 h 955476"/>
              <a:gd name="connsiteX4" fmla="*/ 0 w 5222304"/>
              <a:gd name="connsiteY4" fmla="*/ 0 h 95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304" h="955476">
                <a:moveTo>
                  <a:pt x="0" y="0"/>
                </a:moveTo>
                <a:lnTo>
                  <a:pt x="5222304" y="0"/>
                </a:lnTo>
                <a:lnTo>
                  <a:pt x="5222304" y="955476"/>
                </a:lnTo>
                <a:lnTo>
                  <a:pt x="0" y="9554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kern="1200" smtClean="0">
                <a:latin typeface="Candara" panose="020E0502030303020204" pitchFamily="34" charset="0"/>
              </a:rPr>
              <a:t>Understand an insight into the architecture and components of a Database System.</a:t>
            </a:r>
          </a:p>
        </p:txBody>
      </p:sp>
      <p:sp>
        <p:nvSpPr>
          <p:cNvPr id="26" name="Straight Connector 25"/>
          <p:cNvSpPr/>
          <p:nvPr/>
        </p:nvSpPr>
        <p:spPr>
          <a:xfrm>
            <a:off x="3816420" y="3020916"/>
            <a:ext cx="532209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26"/>
          <p:cNvSpPr/>
          <p:nvPr/>
        </p:nvSpPr>
        <p:spPr>
          <a:xfrm>
            <a:off x="3916209" y="3068690"/>
            <a:ext cx="5222304" cy="955476"/>
          </a:xfrm>
          <a:custGeom>
            <a:avLst/>
            <a:gdLst>
              <a:gd name="connsiteX0" fmla="*/ 0 w 5222304"/>
              <a:gd name="connsiteY0" fmla="*/ 0 h 955476"/>
              <a:gd name="connsiteX1" fmla="*/ 5222304 w 5222304"/>
              <a:gd name="connsiteY1" fmla="*/ 0 h 955476"/>
              <a:gd name="connsiteX2" fmla="*/ 5222304 w 5222304"/>
              <a:gd name="connsiteY2" fmla="*/ 955476 h 955476"/>
              <a:gd name="connsiteX3" fmla="*/ 0 w 5222304"/>
              <a:gd name="connsiteY3" fmla="*/ 955476 h 955476"/>
              <a:gd name="connsiteX4" fmla="*/ 0 w 5222304"/>
              <a:gd name="connsiteY4" fmla="*/ 0 h 95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304" h="955476">
                <a:moveTo>
                  <a:pt x="0" y="0"/>
                </a:moveTo>
                <a:lnTo>
                  <a:pt x="5222304" y="0"/>
                </a:lnTo>
                <a:lnTo>
                  <a:pt x="5222304" y="955476"/>
                </a:lnTo>
                <a:lnTo>
                  <a:pt x="0" y="9554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kern="1200" smtClean="0">
                <a:latin typeface="Candara" panose="020E0502030303020204" pitchFamily="34" charset="0"/>
              </a:rPr>
              <a:t>Describe how entities, attributes and relationships are used to model data;</a:t>
            </a:r>
            <a:endParaRPr lang="en-US" kern="1200">
              <a:latin typeface="Candara" panose="020E0502030303020204" pitchFamily="34" charset="0"/>
            </a:endParaRPr>
          </a:p>
        </p:txBody>
      </p:sp>
      <p:sp>
        <p:nvSpPr>
          <p:cNvPr id="28" name="Straight Connector 27"/>
          <p:cNvSpPr/>
          <p:nvPr/>
        </p:nvSpPr>
        <p:spPr>
          <a:xfrm>
            <a:off x="3816420" y="4024167"/>
            <a:ext cx="532209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28"/>
          <p:cNvSpPr/>
          <p:nvPr/>
        </p:nvSpPr>
        <p:spPr>
          <a:xfrm>
            <a:off x="3916209" y="4071940"/>
            <a:ext cx="5222304" cy="955476"/>
          </a:xfrm>
          <a:custGeom>
            <a:avLst/>
            <a:gdLst>
              <a:gd name="connsiteX0" fmla="*/ 0 w 5222304"/>
              <a:gd name="connsiteY0" fmla="*/ 0 h 955476"/>
              <a:gd name="connsiteX1" fmla="*/ 5222304 w 5222304"/>
              <a:gd name="connsiteY1" fmla="*/ 0 h 955476"/>
              <a:gd name="connsiteX2" fmla="*/ 5222304 w 5222304"/>
              <a:gd name="connsiteY2" fmla="*/ 955476 h 955476"/>
              <a:gd name="connsiteX3" fmla="*/ 0 w 5222304"/>
              <a:gd name="connsiteY3" fmla="*/ 955476 h 955476"/>
              <a:gd name="connsiteX4" fmla="*/ 0 w 5222304"/>
              <a:gd name="connsiteY4" fmla="*/ 0 h 955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304" h="955476">
                <a:moveTo>
                  <a:pt x="0" y="0"/>
                </a:moveTo>
                <a:lnTo>
                  <a:pt x="5222304" y="0"/>
                </a:lnTo>
                <a:lnTo>
                  <a:pt x="5222304" y="955476"/>
                </a:lnTo>
                <a:lnTo>
                  <a:pt x="0" y="9554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kern="1200" smtClean="0">
                <a:solidFill>
                  <a:schemeClr val="tx1"/>
                </a:solidFill>
                <a:latin typeface="Candara" panose="020E0502030303020204" pitchFamily="34" charset="0"/>
              </a:rPr>
              <a:t>Converting ER Model to relational schema </a:t>
            </a:r>
            <a:endParaRPr lang="en-US" kern="1200">
              <a:solidFill>
                <a:schemeClr val="tx1"/>
              </a:solidFill>
              <a:latin typeface="Candara" panose="020E0502030303020204" pitchFamily="34" charset="0"/>
            </a:endParaRPr>
          </a:p>
        </p:txBody>
      </p:sp>
      <p:sp>
        <p:nvSpPr>
          <p:cNvPr id="30" name="Straight Connector 29"/>
          <p:cNvSpPr/>
          <p:nvPr/>
        </p:nvSpPr>
        <p:spPr>
          <a:xfrm>
            <a:off x="3816420" y="5027417"/>
            <a:ext cx="532209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pic>
        <p:nvPicPr>
          <p:cNvPr id="13" name="Picture 2" descr="https://encrypted-tbn1.gstatic.com/images?q=tbn:ANd9GcScvVu-_0SSWUkRY6t_-8ulDMbfPRpGVTn9ogm6-uepvWoLQFc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1014416"/>
            <a:ext cx="429776" cy="4297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encrypted-tbn1.gstatic.com/images?q=tbn:ANd9GcScvVu-_0SSWUkRY6t_-8ulDMbfPRpGVTn9ogm6-uepvWoLQFc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5930" y="1946826"/>
            <a:ext cx="429776" cy="4297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w3resource.com/sql/sql-basic/component-of-a-database-tabl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420888"/>
            <a:ext cx="2184177" cy="14407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xpertsmind.com/CMSImages/2386_DBMS%20stru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199" y="3002740"/>
            <a:ext cx="2583729" cy="1717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http://upload.wikimedia.org/wikipedia/commons/7/72/ER_Diagram_MMORPG.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127" y="4507745"/>
            <a:ext cx="2369368" cy="1879895"/>
          </a:xfrm>
          <a:prstGeom prst="rect">
            <a:avLst/>
          </a:prstGeom>
          <a:noFill/>
          <a:extLst/>
        </p:spPr>
      </p:pic>
      <p:pic>
        <p:nvPicPr>
          <p:cNvPr id="1032" name="Picture 8" descr="http://www.csee.umbc.edu/portal/help/oracle8/server.815/a68003/01_16ua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7682" y="4524078"/>
            <a:ext cx="2428840" cy="19053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encrypted-tbn1.gstatic.com/images?q=tbn:ANd9GcScvVu-_0SSWUkRY6t_-8ulDMbfPRpGVTn9ogm6-uepvWoLQFc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5930" y="3000664"/>
            <a:ext cx="429776" cy="4297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encrypted-tbn1.gstatic.com/images?q=tbn:ANd9GcScvVu-_0SSWUkRY6t_-8ulDMbfPRpGVTn9ogm6-uepvWoLQFc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6175" y="3941706"/>
            <a:ext cx="429776" cy="42977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0132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1000" fill="hold"/>
                                        <p:tgtEl>
                                          <p:spTgt spid="1026"/>
                                        </p:tgtEl>
                                        <p:attrNameLst>
                                          <p:attrName>ppt_w</p:attrName>
                                        </p:attrNameLst>
                                      </p:cBhvr>
                                      <p:tavLst>
                                        <p:tav tm="0">
                                          <p:val>
                                            <p:strVal val="#ppt_w+.3"/>
                                          </p:val>
                                        </p:tav>
                                        <p:tav tm="100000">
                                          <p:val>
                                            <p:strVal val="#ppt_w"/>
                                          </p:val>
                                        </p:tav>
                                      </p:tavLst>
                                    </p:anim>
                                    <p:anim calcmode="lin" valueType="num">
                                      <p:cBhvr>
                                        <p:cTn id="15" dur="1000" fill="hold"/>
                                        <p:tgtEl>
                                          <p:spTgt spid="1026"/>
                                        </p:tgtEl>
                                        <p:attrNameLst>
                                          <p:attrName>ppt_h</p:attrName>
                                        </p:attrNameLst>
                                      </p:cBhvr>
                                      <p:tavLst>
                                        <p:tav tm="0">
                                          <p:val>
                                            <p:strVal val="#ppt_h"/>
                                          </p:val>
                                        </p:tav>
                                        <p:tav tm="100000">
                                          <p:val>
                                            <p:strVal val="#ppt_h"/>
                                          </p:val>
                                        </p:tav>
                                      </p:tavLst>
                                    </p:anim>
                                    <p:animEffect transition="in" filter="fade">
                                      <p:cBhvr>
                                        <p:cTn id="16" dur="1000"/>
                                        <p:tgtEl>
                                          <p:spTgt spid="1026"/>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3"/>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strVal val="#ppt_w+.3"/>
                                          </p:val>
                                        </p:tav>
                                        <p:tav tm="100000">
                                          <p:val>
                                            <p:strVal val="#ppt_w"/>
                                          </p:val>
                                        </p:tav>
                                      </p:tavLst>
                                    </p:anim>
                                    <p:anim calcmode="lin" valueType="num">
                                      <p:cBhvr>
                                        <p:cTn id="25" dur="1000" fill="hold"/>
                                        <p:tgtEl>
                                          <p:spTgt spid="24"/>
                                        </p:tgtEl>
                                        <p:attrNameLst>
                                          <p:attrName>ppt_h</p:attrName>
                                        </p:attrNameLst>
                                      </p:cBhvr>
                                      <p:tavLst>
                                        <p:tav tm="0">
                                          <p:val>
                                            <p:strVal val="#ppt_h"/>
                                          </p:val>
                                        </p:tav>
                                        <p:tav tm="100000">
                                          <p:val>
                                            <p:strVal val="#ppt_h"/>
                                          </p:val>
                                        </p:tav>
                                      </p:tavLst>
                                    </p:anim>
                                    <p:animEffect transition="in" filter="fade">
                                      <p:cBhvr>
                                        <p:cTn id="26" dur="1000"/>
                                        <p:tgtEl>
                                          <p:spTgt spid="24"/>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strVal val="#ppt_w+.3"/>
                                          </p:val>
                                        </p:tav>
                                        <p:tav tm="100000">
                                          <p:val>
                                            <p:strVal val="#ppt_w"/>
                                          </p:val>
                                        </p:tav>
                                      </p:tavLst>
                                    </p:anim>
                                    <p:anim calcmode="lin" valueType="num">
                                      <p:cBhvr>
                                        <p:cTn id="30" dur="1000" fill="hold"/>
                                        <p:tgtEl>
                                          <p:spTgt spid="21"/>
                                        </p:tgtEl>
                                        <p:attrNameLst>
                                          <p:attrName>ppt_h</p:attrName>
                                        </p:attrNameLst>
                                      </p:cBhvr>
                                      <p:tavLst>
                                        <p:tav tm="0">
                                          <p:val>
                                            <p:strVal val="#ppt_h"/>
                                          </p:val>
                                        </p:tav>
                                        <p:tav tm="100000">
                                          <p:val>
                                            <p:strVal val="#ppt_h"/>
                                          </p:val>
                                        </p:tav>
                                      </p:tavLst>
                                    </p:anim>
                                    <p:animEffect transition="in" filter="fade">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0" presetClass="entr" presetSubtype="0" decel="10000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1000" fill="hold"/>
                                        <p:tgtEl>
                                          <p:spTgt spid="16"/>
                                        </p:tgtEl>
                                        <p:attrNameLst>
                                          <p:attrName>ppt_w</p:attrName>
                                        </p:attrNameLst>
                                      </p:cBhvr>
                                      <p:tavLst>
                                        <p:tav tm="0">
                                          <p:val>
                                            <p:strVal val="#ppt_w+.3"/>
                                          </p:val>
                                        </p:tav>
                                        <p:tav tm="100000">
                                          <p:val>
                                            <p:strVal val="#ppt_w"/>
                                          </p:val>
                                        </p:tav>
                                      </p:tavLst>
                                    </p:anim>
                                    <p:anim calcmode="lin" valueType="num">
                                      <p:cBhvr>
                                        <p:cTn id="37" dur="1000" fill="hold"/>
                                        <p:tgtEl>
                                          <p:spTgt spid="16"/>
                                        </p:tgtEl>
                                        <p:attrNameLst>
                                          <p:attrName>ppt_h</p:attrName>
                                        </p:attrNameLst>
                                      </p:cBhvr>
                                      <p:tavLst>
                                        <p:tav tm="0">
                                          <p:val>
                                            <p:strVal val="#ppt_h"/>
                                          </p:val>
                                        </p:tav>
                                        <p:tav tm="100000">
                                          <p:val>
                                            <p:strVal val="#ppt_h"/>
                                          </p:val>
                                        </p:tav>
                                      </p:tavLst>
                                    </p:anim>
                                    <p:animEffect transition="in" filter="fade">
                                      <p:cBhvr>
                                        <p:cTn id="38" dur="1000"/>
                                        <p:tgtEl>
                                          <p:spTgt spid="16"/>
                                        </p:tgtEl>
                                      </p:cBhvr>
                                    </p:animEffect>
                                  </p:childTnLst>
                                </p:cTn>
                              </p:par>
                              <p:par>
                                <p:cTn id="39" presetID="50" presetClass="entr" presetSubtype="0" decel="10000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1000" fill="hold"/>
                                        <p:tgtEl>
                                          <p:spTgt spid="26"/>
                                        </p:tgtEl>
                                        <p:attrNameLst>
                                          <p:attrName>ppt_w</p:attrName>
                                        </p:attrNameLst>
                                      </p:cBhvr>
                                      <p:tavLst>
                                        <p:tav tm="0">
                                          <p:val>
                                            <p:strVal val="#ppt_w+.3"/>
                                          </p:val>
                                        </p:tav>
                                        <p:tav tm="100000">
                                          <p:val>
                                            <p:strVal val="#ppt_w"/>
                                          </p:val>
                                        </p:tav>
                                      </p:tavLst>
                                    </p:anim>
                                    <p:anim calcmode="lin" valueType="num">
                                      <p:cBhvr>
                                        <p:cTn id="42" dur="1000" fill="hold"/>
                                        <p:tgtEl>
                                          <p:spTgt spid="26"/>
                                        </p:tgtEl>
                                        <p:attrNameLst>
                                          <p:attrName>ppt_h</p:attrName>
                                        </p:attrNameLst>
                                      </p:cBhvr>
                                      <p:tavLst>
                                        <p:tav tm="0">
                                          <p:val>
                                            <p:strVal val="#ppt_h"/>
                                          </p:val>
                                        </p:tav>
                                        <p:tav tm="100000">
                                          <p:val>
                                            <p:strVal val="#ppt_h"/>
                                          </p:val>
                                        </p:tav>
                                      </p:tavLst>
                                    </p:anim>
                                    <p:animEffect transition="in" filter="fade">
                                      <p:cBhvr>
                                        <p:cTn id="43" dur="1000"/>
                                        <p:tgtEl>
                                          <p:spTgt spid="26"/>
                                        </p:tgtEl>
                                      </p:cBhvr>
                                    </p:animEffect>
                                  </p:childTnLst>
                                </p:cTn>
                              </p:par>
                              <p:par>
                                <p:cTn id="44" presetID="50" presetClass="entr" presetSubtype="0" decel="10000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1000" fill="hold"/>
                                        <p:tgtEl>
                                          <p:spTgt spid="25"/>
                                        </p:tgtEl>
                                        <p:attrNameLst>
                                          <p:attrName>ppt_w</p:attrName>
                                        </p:attrNameLst>
                                      </p:cBhvr>
                                      <p:tavLst>
                                        <p:tav tm="0">
                                          <p:val>
                                            <p:strVal val="#ppt_w+.3"/>
                                          </p:val>
                                        </p:tav>
                                        <p:tav tm="100000">
                                          <p:val>
                                            <p:strVal val="#ppt_w"/>
                                          </p:val>
                                        </p:tav>
                                      </p:tavLst>
                                    </p:anim>
                                    <p:anim calcmode="lin" valueType="num">
                                      <p:cBhvr>
                                        <p:cTn id="47" dur="1000" fill="hold"/>
                                        <p:tgtEl>
                                          <p:spTgt spid="25"/>
                                        </p:tgtEl>
                                        <p:attrNameLst>
                                          <p:attrName>ppt_h</p:attrName>
                                        </p:attrNameLst>
                                      </p:cBhvr>
                                      <p:tavLst>
                                        <p:tav tm="0">
                                          <p:val>
                                            <p:strVal val="#ppt_h"/>
                                          </p:val>
                                        </p:tav>
                                        <p:tav tm="100000">
                                          <p:val>
                                            <p:strVal val="#ppt_h"/>
                                          </p:val>
                                        </p:tav>
                                      </p:tavLst>
                                    </p:anim>
                                    <p:animEffect transition="in" filter="fade">
                                      <p:cBhvr>
                                        <p:cTn id="48" dur="1000"/>
                                        <p:tgtEl>
                                          <p:spTgt spid="25"/>
                                        </p:tgtEl>
                                      </p:cBhvr>
                                    </p:animEffect>
                                  </p:childTnLst>
                                </p:cTn>
                              </p:par>
                              <p:par>
                                <p:cTn id="49" presetID="50" presetClass="entr" presetSubtype="0" decel="100000" fill="hold" nodeType="withEffect">
                                  <p:stCondLst>
                                    <p:cond delay="0"/>
                                  </p:stCondLst>
                                  <p:childTnLst>
                                    <p:set>
                                      <p:cBhvr>
                                        <p:cTn id="50" dur="1" fill="hold">
                                          <p:stCondLst>
                                            <p:cond delay="0"/>
                                          </p:stCondLst>
                                        </p:cTn>
                                        <p:tgtEl>
                                          <p:spTgt spid="1028"/>
                                        </p:tgtEl>
                                        <p:attrNameLst>
                                          <p:attrName>style.visibility</p:attrName>
                                        </p:attrNameLst>
                                      </p:cBhvr>
                                      <p:to>
                                        <p:strVal val="visible"/>
                                      </p:to>
                                    </p:set>
                                    <p:anim calcmode="lin" valueType="num">
                                      <p:cBhvr>
                                        <p:cTn id="51" dur="1000" fill="hold"/>
                                        <p:tgtEl>
                                          <p:spTgt spid="1028"/>
                                        </p:tgtEl>
                                        <p:attrNameLst>
                                          <p:attrName>ppt_w</p:attrName>
                                        </p:attrNameLst>
                                      </p:cBhvr>
                                      <p:tavLst>
                                        <p:tav tm="0">
                                          <p:val>
                                            <p:strVal val="#ppt_w+.3"/>
                                          </p:val>
                                        </p:tav>
                                        <p:tav tm="100000">
                                          <p:val>
                                            <p:strVal val="#ppt_w"/>
                                          </p:val>
                                        </p:tav>
                                      </p:tavLst>
                                    </p:anim>
                                    <p:anim calcmode="lin" valueType="num">
                                      <p:cBhvr>
                                        <p:cTn id="52" dur="1000" fill="hold"/>
                                        <p:tgtEl>
                                          <p:spTgt spid="1028"/>
                                        </p:tgtEl>
                                        <p:attrNameLst>
                                          <p:attrName>ppt_h</p:attrName>
                                        </p:attrNameLst>
                                      </p:cBhvr>
                                      <p:tavLst>
                                        <p:tav tm="0">
                                          <p:val>
                                            <p:strVal val="#ppt_h"/>
                                          </p:val>
                                        </p:tav>
                                        <p:tav tm="100000">
                                          <p:val>
                                            <p:strVal val="#ppt_h"/>
                                          </p:val>
                                        </p:tav>
                                      </p:tavLst>
                                    </p:anim>
                                    <p:animEffect transition="in" filter="fade">
                                      <p:cBhvr>
                                        <p:cTn id="53" dur="1000"/>
                                        <p:tgtEl>
                                          <p:spTgt spid="1028"/>
                                        </p:tgtEl>
                                      </p:cBhvr>
                                    </p:animEffect>
                                  </p:childTnLst>
                                </p:cTn>
                              </p:par>
                            </p:childTnLst>
                          </p:cTn>
                        </p:par>
                      </p:childTnLst>
                    </p:cTn>
                  </p:par>
                  <p:par>
                    <p:cTn id="54" fill="hold">
                      <p:stCondLst>
                        <p:cond delay="indefinite"/>
                      </p:stCondLst>
                      <p:childTnLst>
                        <p:par>
                          <p:cTn id="55" fill="hold">
                            <p:stCondLst>
                              <p:cond delay="0"/>
                            </p:stCondLst>
                            <p:childTnLst>
                              <p:par>
                                <p:cTn id="56" presetID="50" presetClass="entr" presetSubtype="0" decel="10000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000" fill="hold"/>
                                        <p:tgtEl>
                                          <p:spTgt spid="22"/>
                                        </p:tgtEl>
                                        <p:attrNameLst>
                                          <p:attrName>ppt_w</p:attrName>
                                        </p:attrNameLst>
                                      </p:cBhvr>
                                      <p:tavLst>
                                        <p:tav tm="0">
                                          <p:val>
                                            <p:strVal val="#ppt_w+.3"/>
                                          </p:val>
                                        </p:tav>
                                        <p:tav tm="100000">
                                          <p:val>
                                            <p:strVal val="#ppt_w"/>
                                          </p:val>
                                        </p:tav>
                                      </p:tavLst>
                                    </p:anim>
                                    <p:anim calcmode="lin" valueType="num">
                                      <p:cBhvr>
                                        <p:cTn id="59" dur="1000" fill="hold"/>
                                        <p:tgtEl>
                                          <p:spTgt spid="22"/>
                                        </p:tgtEl>
                                        <p:attrNameLst>
                                          <p:attrName>ppt_h</p:attrName>
                                        </p:attrNameLst>
                                      </p:cBhvr>
                                      <p:tavLst>
                                        <p:tav tm="0">
                                          <p:val>
                                            <p:strVal val="#ppt_h"/>
                                          </p:val>
                                        </p:tav>
                                        <p:tav tm="100000">
                                          <p:val>
                                            <p:strVal val="#ppt_h"/>
                                          </p:val>
                                        </p:tav>
                                      </p:tavLst>
                                    </p:anim>
                                    <p:animEffect transition="in" filter="fade">
                                      <p:cBhvr>
                                        <p:cTn id="60" dur="1000"/>
                                        <p:tgtEl>
                                          <p:spTgt spid="22"/>
                                        </p:tgtEl>
                                      </p:cBhvr>
                                    </p:animEffect>
                                  </p:childTnLst>
                                </p:cTn>
                              </p:par>
                              <p:par>
                                <p:cTn id="61" presetID="50" presetClass="entr" presetSubtype="0" decel="10000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1000" fill="hold"/>
                                        <p:tgtEl>
                                          <p:spTgt spid="28"/>
                                        </p:tgtEl>
                                        <p:attrNameLst>
                                          <p:attrName>ppt_w</p:attrName>
                                        </p:attrNameLst>
                                      </p:cBhvr>
                                      <p:tavLst>
                                        <p:tav tm="0">
                                          <p:val>
                                            <p:strVal val="#ppt_w+.3"/>
                                          </p:val>
                                        </p:tav>
                                        <p:tav tm="100000">
                                          <p:val>
                                            <p:strVal val="#ppt_w"/>
                                          </p:val>
                                        </p:tav>
                                      </p:tavLst>
                                    </p:anim>
                                    <p:anim calcmode="lin" valueType="num">
                                      <p:cBhvr>
                                        <p:cTn id="64" dur="1000" fill="hold"/>
                                        <p:tgtEl>
                                          <p:spTgt spid="28"/>
                                        </p:tgtEl>
                                        <p:attrNameLst>
                                          <p:attrName>ppt_h</p:attrName>
                                        </p:attrNameLst>
                                      </p:cBhvr>
                                      <p:tavLst>
                                        <p:tav tm="0">
                                          <p:val>
                                            <p:strVal val="#ppt_h"/>
                                          </p:val>
                                        </p:tav>
                                        <p:tav tm="100000">
                                          <p:val>
                                            <p:strVal val="#ppt_h"/>
                                          </p:val>
                                        </p:tav>
                                      </p:tavLst>
                                    </p:anim>
                                    <p:animEffect transition="in" filter="fade">
                                      <p:cBhvr>
                                        <p:cTn id="65" dur="1000"/>
                                        <p:tgtEl>
                                          <p:spTgt spid="28"/>
                                        </p:tgtEl>
                                      </p:cBhvr>
                                    </p:animEffect>
                                  </p:childTnLst>
                                </p:cTn>
                              </p:par>
                              <p:par>
                                <p:cTn id="66" presetID="50" presetClass="entr" presetSubtype="0" decel="10000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1000" fill="hold"/>
                                        <p:tgtEl>
                                          <p:spTgt spid="27"/>
                                        </p:tgtEl>
                                        <p:attrNameLst>
                                          <p:attrName>ppt_w</p:attrName>
                                        </p:attrNameLst>
                                      </p:cBhvr>
                                      <p:tavLst>
                                        <p:tav tm="0">
                                          <p:val>
                                            <p:strVal val="#ppt_w+.3"/>
                                          </p:val>
                                        </p:tav>
                                        <p:tav tm="100000">
                                          <p:val>
                                            <p:strVal val="#ppt_w"/>
                                          </p:val>
                                        </p:tav>
                                      </p:tavLst>
                                    </p:anim>
                                    <p:anim calcmode="lin" valueType="num">
                                      <p:cBhvr>
                                        <p:cTn id="69" dur="1000" fill="hold"/>
                                        <p:tgtEl>
                                          <p:spTgt spid="27"/>
                                        </p:tgtEl>
                                        <p:attrNameLst>
                                          <p:attrName>ppt_h</p:attrName>
                                        </p:attrNameLst>
                                      </p:cBhvr>
                                      <p:tavLst>
                                        <p:tav tm="0">
                                          <p:val>
                                            <p:strVal val="#ppt_h"/>
                                          </p:val>
                                        </p:tav>
                                        <p:tav tm="100000">
                                          <p:val>
                                            <p:strVal val="#ppt_h"/>
                                          </p:val>
                                        </p:tav>
                                      </p:tavLst>
                                    </p:anim>
                                    <p:animEffect transition="in" filter="fade">
                                      <p:cBhvr>
                                        <p:cTn id="70" dur="1000"/>
                                        <p:tgtEl>
                                          <p:spTgt spid="27"/>
                                        </p:tgtEl>
                                      </p:cBhvr>
                                    </p:animEffect>
                                  </p:childTnLst>
                                </p:cTn>
                              </p:par>
                              <p:par>
                                <p:cTn id="71" presetID="50" presetClass="entr" presetSubtype="0" decel="10000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1000" fill="hold"/>
                                        <p:tgtEl>
                                          <p:spTgt spid="20"/>
                                        </p:tgtEl>
                                        <p:attrNameLst>
                                          <p:attrName>ppt_w</p:attrName>
                                        </p:attrNameLst>
                                      </p:cBhvr>
                                      <p:tavLst>
                                        <p:tav tm="0">
                                          <p:val>
                                            <p:strVal val="#ppt_w+.3"/>
                                          </p:val>
                                        </p:tav>
                                        <p:tav tm="100000">
                                          <p:val>
                                            <p:strVal val="#ppt_w"/>
                                          </p:val>
                                        </p:tav>
                                      </p:tavLst>
                                    </p:anim>
                                    <p:anim calcmode="lin" valueType="num">
                                      <p:cBhvr>
                                        <p:cTn id="74" dur="1000" fill="hold"/>
                                        <p:tgtEl>
                                          <p:spTgt spid="20"/>
                                        </p:tgtEl>
                                        <p:attrNameLst>
                                          <p:attrName>ppt_h</p:attrName>
                                        </p:attrNameLst>
                                      </p:cBhvr>
                                      <p:tavLst>
                                        <p:tav tm="0">
                                          <p:val>
                                            <p:strVal val="#ppt_h"/>
                                          </p:val>
                                        </p:tav>
                                        <p:tav tm="100000">
                                          <p:val>
                                            <p:strVal val="#ppt_h"/>
                                          </p:val>
                                        </p:tav>
                                      </p:tavLst>
                                    </p:anim>
                                    <p:animEffect transition="in" filter="fade">
                                      <p:cBhvr>
                                        <p:cTn id="75" dur="10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50" presetClass="entr" presetSubtype="0" decel="100000" fill="hold" nodeType="click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p:cTn id="80" dur="1000" fill="hold"/>
                                        <p:tgtEl>
                                          <p:spTgt spid="30"/>
                                        </p:tgtEl>
                                        <p:attrNameLst>
                                          <p:attrName>ppt_w</p:attrName>
                                        </p:attrNameLst>
                                      </p:cBhvr>
                                      <p:tavLst>
                                        <p:tav tm="0">
                                          <p:val>
                                            <p:strVal val="#ppt_w+.3"/>
                                          </p:val>
                                        </p:tav>
                                        <p:tav tm="100000">
                                          <p:val>
                                            <p:strVal val="#ppt_w"/>
                                          </p:val>
                                        </p:tav>
                                      </p:tavLst>
                                    </p:anim>
                                    <p:anim calcmode="lin" valueType="num">
                                      <p:cBhvr>
                                        <p:cTn id="81" dur="1000" fill="hold"/>
                                        <p:tgtEl>
                                          <p:spTgt spid="30"/>
                                        </p:tgtEl>
                                        <p:attrNameLst>
                                          <p:attrName>ppt_h</p:attrName>
                                        </p:attrNameLst>
                                      </p:cBhvr>
                                      <p:tavLst>
                                        <p:tav tm="0">
                                          <p:val>
                                            <p:strVal val="#ppt_h"/>
                                          </p:val>
                                        </p:tav>
                                        <p:tav tm="100000">
                                          <p:val>
                                            <p:strVal val="#ppt_h"/>
                                          </p:val>
                                        </p:tav>
                                      </p:tavLst>
                                    </p:anim>
                                    <p:animEffect transition="in" filter="fade">
                                      <p:cBhvr>
                                        <p:cTn id="82" dur="1000"/>
                                        <p:tgtEl>
                                          <p:spTgt spid="30"/>
                                        </p:tgtEl>
                                      </p:cBhvr>
                                    </p:animEffect>
                                  </p:childTnLst>
                                </p:cTn>
                              </p:par>
                              <p:par>
                                <p:cTn id="83" presetID="50" presetClass="entr" presetSubtype="0" decel="100000"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1000" fill="hold"/>
                                        <p:tgtEl>
                                          <p:spTgt spid="23"/>
                                        </p:tgtEl>
                                        <p:attrNameLst>
                                          <p:attrName>ppt_w</p:attrName>
                                        </p:attrNameLst>
                                      </p:cBhvr>
                                      <p:tavLst>
                                        <p:tav tm="0">
                                          <p:val>
                                            <p:strVal val="#ppt_w+.3"/>
                                          </p:val>
                                        </p:tav>
                                        <p:tav tm="100000">
                                          <p:val>
                                            <p:strVal val="#ppt_w"/>
                                          </p:val>
                                        </p:tav>
                                      </p:tavLst>
                                    </p:anim>
                                    <p:anim calcmode="lin" valueType="num">
                                      <p:cBhvr>
                                        <p:cTn id="86" dur="1000" fill="hold"/>
                                        <p:tgtEl>
                                          <p:spTgt spid="23"/>
                                        </p:tgtEl>
                                        <p:attrNameLst>
                                          <p:attrName>ppt_h</p:attrName>
                                        </p:attrNameLst>
                                      </p:cBhvr>
                                      <p:tavLst>
                                        <p:tav tm="0">
                                          <p:val>
                                            <p:strVal val="#ppt_h"/>
                                          </p:val>
                                        </p:tav>
                                        <p:tav tm="100000">
                                          <p:val>
                                            <p:strVal val="#ppt_h"/>
                                          </p:val>
                                        </p:tav>
                                      </p:tavLst>
                                    </p:anim>
                                    <p:animEffect transition="in" filter="fade">
                                      <p:cBhvr>
                                        <p:cTn id="87" dur="1000"/>
                                        <p:tgtEl>
                                          <p:spTgt spid="23"/>
                                        </p:tgtEl>
                                      </p:cBhvr>
                                    </p:animEffect>
                                  </p:childTnLst>
                                </p:cTn>
                              </p:par>
                              <p:par>
                                <p:cTn id="88" presetID="50" presetClass="entr" presetSubtype="0" decel="10000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strVal val="#ppt_w+.3"/>
                                          </p:val>
                                        </p:tav>
                                        <p:tav tm="100000">
                                          <p:val>
                                            <p:strVal val="#ppt_w"/>
                                          </p:val>
                                        </p:tav>
                                      </p:tavLst>
                                    </p:anim>
                                    <p:anim calcmode="lin" valueType="num">
                                      <p:cBhvr>
                                        <p:cTn id="91" dur="1000" fill="hold"/>
                                        <p:tgtEl>
                                          <p:spTgt spid="29"/>
                                        </p:tgtEl>
                                        <p:attrNameLst>
                                          <p:attrName>ppt_h</p:attrName>
                                        </p:attrNameLst>
                                      </p:cBhvr>
                                      <p:tavLst>
                                        <p:tav tm="0">
                                          <p:val>
                                            <p:strVal val="#ppt_h"/>
                                          </p:val>
                                        </p:tav>
                                        <p:tav tm="100000">
                                          <p:val>
                                            <p:strVal val="#ppt_h"/>
                                          </p:val>
                                        </p:tav>
                                      </p:tavLst>
                                    </p:anim>
                                    <p:animEffect transition="in" filter="fade">
                                      <p:cBhvr>
                                        <p:cTn id="92" dur="1000"/>
                                        <p:tgtEl>
                                          <p:spTgt spid="29"/>
                                        </p:tgtEl>
                                      </p:cBhvr>
                                    </p:animEffect>
                                  </p:childTnLst>
                                </p:cTn>
                              </p:par>
                              <p:par>
                                <p:cTn id="93" presetID="50" presetClass="entr" presetSubtype="0" decel="100000" fill="hold" nodeType="withEffect">
                                  <p:stCondLst>
                                    <p:cond delay="0"/>
                                  </p:stCondLst>
                                  <p:childTnLst>
                                    <p:set>
                                      <p:cBhvr>
                                        <p:cTn id="94" dur="1" fill="hold">
                                          <p:stCondLst>
                                            <p:cond delay="0"/>
                                          </p:stCondLst>
                                        </p:cTn>
                                        <p:tgtEl>
                                          <p:spTgt spid="1032"/>
                                        </p:tgtEl>
                                        <p:attrNameLst>
                                          <p:attrName>style.visibility</p:attrName>
                                        </p:attrNameLst>
                                      </p:cBhvr>
                                      <p:to>
                                        <p:strVal val="visible"/>
                                      </p:to>
                                    </p:set>
                                    <p:anim calcmode="lin" valueType="num">
                                      <p:cBhvr>
                                        <p:cTn id="95" dur="1000" fill="hold"/>
                                        <p:tgtEl>
                                          <p:spTgt spid="1032"/>
                                        </p:tgtEl>
                                        <p:attrNameLst>
                                          <p:attrName>ppt_w</p:attrName>
                                        </p:attrNameLst>
                                      </p:cBhvr>
                                      <p:tavLst>
                                        <p:tav tm="0">
                                          <p:val>
                                            <p:strVal val="#ppt_w+.3"/>
                                          </p:val>
                                        </p:tav>
                                        <p:tav tm="100000">
                                          <p:val>
                                            <p:strVal val="#ppt_w"/>
                                          </p:val>
                                        </p:tav>
                                      </p:tavLst>
                                    </p:anim>
                                    <p:anim calcmode="lin" valueType="num">
                                      <p:cBhvr>
                                        <p:cTn id="96" dur="1000" fill="hold"/>
                                        <p:tgtEl>
                                          <p:spTgt spid="1032"/>
                                        </p:tgtEl>
                                        <p:attrNameLst>
                                          <p:attrName>ppt_h</p:attrName>
                                        </p:attrNameLst>
                                      </p:cBhvr>
                                      <p:tavLst>
                                        <p:tav tm="0">
                                          <p:val>
                                            <p:strVal val="#ppt_h"/>
                                          </p:val>
                                        </p:tav>
                                        <p:tav tm="100000">
                                          <p:val>
                                            <p:strVal val="#ppt_h"/>
                                          </p:val>
                                        </p:tav>
                                      </p:tavLst>
                                    </p:anim>
                                    <p:animEffect transition="in" filter="fade">
                                      <p:cBhvr>
                                        <p:cTn id="97"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2"/>
          </p:nvPr>
        </p:nvSpPr>
        <p:spPr bwMode="auto">
          <a:xfrm>
            <a:off x="6796118" y="6414174"/>
            <a:ext cx="2133600" cy="304800"/>
          </a:xfrm>
          <a:noFill/>
          <a:ln>
            <a:miter lim="800000"/>
            <a:headEnd/>
            <a:tailEnd/>
          </a:ln>
        </p:spPr>
        <p:txBody>
          <a:bodyPr vert="horz" wrap="square" lIns="91440" tIns="45720" rIns="91440" bIns="45720" numCol="1" anchor="t" anchorCtr="0" compatLnSpc="1">
            <a:prstTxWarp prst="textNoShape">
              <a:avLst/>
            </a:prstTxWarp>
          </a:bodyPr>
          <a:lstStyle/>
          <a:p>
            <a:fld id="{41786D03-0F04-4788-8035-CAFC582BE471}" type="slidenum">
              <a:rPr lang="en-US" smtClean="0"/>
              <a:pPr/>
              <a:t>20</a:t>
            </a:fld>
            <a:endParaRPr lang="en-US" smtClean="0"/>
          </a:p>
        </p:txBody>
      </p:sp>
      <p:sp>
        <p:nvSpPr>
          <p:cNvPr id="29699" name="Rectangle 1026"/>
          <p:cNvSpPr>
            <a:spLocks noChangeArrowheads="1"/>
          </p:cNvSpPr>
          <p:nvPr/>
        </p:nvSpPr>
        <p:spPr bwMode="auto">
          <a:xfrm>
            <a:off x="0" y="0"/>
            <a:ext cx="8929718" cy="599172"/>
          </a:xfrm>
          <a:prstGeom prst="rect">
            <a:avLst/>
          </a:prstGeom>
          <a:noFill/>
          <a:ln w="12700">
            <a:noFill/>
            <a:miter lim="800000"/>
            <a:headEnd/>
            <a:tailEnd/>
          </a:ln>
        </p:spPr>
        <p:txBody>
          <a:bodyPr wrap="square" lIns="90488" tIns="44450" rIns="90488" bIns="44450" anchor="ctr">
            <a:noAutofit/>
          </a:bodyPr>
          <a:lstStyle/>
          <a:p>
            <a:pPr eaLnBrk="0" hangingPunct="0"/>
            <a:r>
              <a:rPr lang="en-US" sz="3200" b="1" dirty="0" smtClean="0">
                <a:solidFill>
                  <a:schemeClr val="bg1"/>
                </a:solidFill>
                <a:latin typeface="Candara" panose="020E0502030303020204" pitchFamily="34" charset="0"/>
              </a:rPr>
              <a:t>ER </a:t>
            </a:r>
            <a:r>
              <a:rPr lang="en-US" sz="3200" b="1" smtClean="0">
                <a:solidFill>
                  <a:schemeClr val="bg1"/>
                </a:solidFill>
                <a:latin typeface="Candara" panose="020E0502030303020204" pitchFamily="34" charset="0"/>
              </a:rPr>
              <a:t>Model Overview</a:t>
            </a:r>
            <a:endParaRPr lang="en-US" sz="3200" b="1" dirty="0" smtClean="0">
              <a:solidFill>
                <a:schemeClr val="bg1"/>
              </a:solidFill>
              <a:latin typeface="Candara" panose="020E0502030303020204" pitchFamily="34" charset="0"/>
            </a:endParaRPr>
          </a:p>
        </p:txBody>
      </p:sp>
      <p:pic>
        <p:nvPicPr>
          <p:cNvPr id="29700" name="Picture 1027"/>
          <p:cNvPicPr>
            <a:picLocks noChangeArrowheads="1"/>
          </p:cNvPicPr>
          <p:nvPr/>
        </p:nvPicPr>
        <p:blipFill>
          <a:blip r:embed="rId3"/>
          <a:srcRect/>
          <a:stretch>
            <a:fillRect/>
          </a:stretch>
        </p:blipFill>
        <p:spPr bwMode="auto">
          <a:xfrm>
            <a:off x="683568" y="880602"/>
            <a:ext cx="7643866" cy="5500726"/>
          </a:xfrm>
          <a:prstGeom prst="rect">
            <a:avLst/>
          </a:prstGeom>
          <a:noFill/>
          <a:ln w="12700">
            <a:noFill/>
            <a:miter lim="800000"/>
            <a:headEnd/>
            <a:tailEnd/>
          </a:ln>
        </p:spPr>
      </p:pic>
      <p:sp>
        <p:nvSpPr>
          <p:cNvPr id="5" name="TextBox 4"/>
          <p:cNvSpPr txBox="1"/>
          <p:nvPr/>
        </p:nvSpPr>
        <p:spPr>
          <a:xfrm>
            <a:off x="5868144" y="880602"/>
            <a:ext cx="2459290" cy="369332"/>
          </a:xfrm>
          <a:prstGeom prst="rect">
            <a:avLst/>
          </a:prstGeom>
          <a:noFill/>
        </p:spPr>
        <p:txBody>
          <a:bodyPr wrap="square" rtlCol="0">
            <a:spAutoFit/>
          </a:bodyPr>
          <a:lstStyle/>
          <a:p>
            <a:r>
              <a:rPr lang="en-US" b="1" dirty="0" smtClean="0">
                <a:solidFill>
                  <a:schemeClr val="accent6">
                    <a:lumMod val="75000"/>
                  </a:schemeClr>
                </a:solidFill>
              </a:rPr>
              <a:t>Sample E-R Diagram</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059260294"/>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822214" cy="5377800"/>
          </a:xfrm>
        </p:spPr>
        <p:txBody>
          <a:bodyPr/>
          <a:lstStyle/>
          <a:p>
            <a:r>
              <a:rPr lang="en-US" sz="2400" b="1" smtClean="0"/>
              <a:t>One – to – one:</a:t>
            </a:r>
          </a:p>
          <a:p>
            <a:endParaRPr lang="en-US" sz="2400" b="1"/>
          </a:p>
          <a:p>
            <a:endParaRPr lang="en-US" sz="2400" b="1" smtClean="0"/>
          </a:p>
          <a:p>
            <a:endParaRPr lang="en-US" sz="2400" b="1"/>
          </a:p>
          <a:p>
            <a:endParaRPr lang="en-US" sz="2400" b="1" smtClean="0"/>
          </a:p>
          <a:p>
            <a:endParaRPr lang="en-US" sz="1400" b="1"/>
          </a:p>
          <a:p>
            <a:r>
              <a:rPr lang="en-US" sz="2400" b="1" smtClean="0"/>
              <a:t>One – to – many:</a:t>
            </a:r>
            <a:endParaRPr lang="en-US" sz="2400" b="1"/>
          </a:p>
        </p:txBody>
      </p:sp>
      <p:sp>
        <p:nvSpPr>
          <p:cNvPr id="36866" name="Slide Number Placeholder 1"/>
          <p:cNvSpPr>
            <a:spLocks noGrp="1"/>
          </p:cNvSpPr>
          <p:nvPr>
            <p:ph type="sldNum" sz="quarter" idx="4294967295"/>
          </p:nvPr>
        </p:nvSpPr>
        <p:spPr bwMode="auto">
          <a:xfrm>
            <a:off x="6796118" y="629112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23468-765C-44F4-869B-8D4DD092CE81}" type="slidenum">
              <a:rPr lang="en-US" altLang="en-US"/>
              <a:pPr eaLnBrk="1" hangingPunct="1"/>
              <a:t>21</a:t>
            </a:fld>
            <a:endParaRPr lang="en-US" altLang="en-US"/>
          </a:p>
        </p:txBody>
      </p:sp>
      <p:sp>
        <p:nvSpPr>
          <p:cNvPr id="36869" name="Rectangle 2"/>
          <p:cNvSpPr txBox="1">
            <a:spLocks noChangeArrowheads="1"/>
          </p:cNvSpPr>
          <p:nvPr/>
        </p:nvSpPr>
        <p:spPr bwMode="auto">
          <a:xfrm>
            <a:off x="0" y="-26988"/>
            <a:ext cx="7380312" cy="71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b="1">
                <a:solidFill>
                  <a:schemeClr val="bg1"/>
                </a:solidFill>
                <a:latin typeface="Candara" panose="020E0502030303020204" pitchFamily="34" charset="0"/>
              </a:rPr>
              <a:t>Cardinality of </a:t>
            </a:r>
            <a:r>
              <a:rPr lang="en-US" altLang="en-US" sz="3200" b="1" smtClean="0">
                <a:solidFill>
                  <a:schemeClr val="bg1"/>
                </a:solidFill>
                <a:latin typeface="Candara" panose="020E0502030303020204" pitchFamily="34" charset="0"/>
              </a:rPr>
              <a:t>Relationships </a:t>
            </a:r>
            <a:r>
              <a:rPr lang="en-US" altLang="en-US" sz="1600" b="1" smtClean="0">
                <a:solidFill>
                  <a:schemeClr val="bg1"/>
                </a:solidFill>
                <a:latin typeface="Candara" panose="020E0502030303020204" pitchFamily="34" charset="0"/>
              </a:rPr>
              <a:t>(1/2)</a:t>
            </a:r>
            <a:endParaRPr lang="en-US" altLang="en-US" sz="2800" b="1">
              <a:solidFill>
                <a:schemeClr val="bg1"/>
              </a:solidFill>
              <a:latin typeface="Candara" panose="020E0502030303020204" pitchFamily="34" charset="0"/>
            </a:endParaRPr>
          </a:p>
        </p:txBody>
      </p:sp>
      <p:grpSp>
        <p:nvGrpSpPr>
          <p:cNvPr id="9" name="Group 8"/>
          <p:cNvGrpSpPr/>
          <p:nvPr/>
        </p:nvGrpSpPr>
        <p:grpSpPr>
          <a:xfrm>
            <a:off x="1375024" y="2780928"/>
            <a:ext cx="6192688" cy="432048"/>
            <a:chOff x="1475656" y="4077072"/>
            <a:chExt cx="6192688" cy="432048"/>
          </a:xfrm>
        </p:grpSpPr>
        <p:sp>
          <p:nvSpPr>
            <p:cNvPr id="4" name="Rectangle 3"/>
            <p:cNvSpPr/>
            <p:nvPr/>
          </p:nvSpPr>
          <p:spPr>
            <a:xfrm>
              <a:off x="1475656" y="4077072"/>
              <a:ext cx="1728192" cy="43204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EMPLOYEE</a:t>
              </a:r>
              <a:endParaRPr lang="en-US" sz="1600">
                <a:solidFill>
                  <a:schemeClr val="tx1"/>
                </a:solidFill>
              </a:endParaRPr>
            </a:p>
          </p:txBody>
        </p:sp>
        <p:sp>
          <p:nvSpPr>
            <p:cNvPr id="12" name="Rectangle 11"/>
            <p:cNvSpPr/>
            <p:nvPr/>
          </p:nvSpPr>
          <p:spPr>
            <a:xfrm>
              <a:off x="5940152" y="4077072"/>
              <a:ext cx="1728192" cy="43204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DEPARTMENT</a:t>
              </a:r>
              <a:endParaRPr lang="en-US" sz="1600">
                <a:solidFill>
                  <a:schemeClr val="tx1"/>
                </a:solidFill>
              </a:endParaRPr>
            </a:p>
          </p:txBody>
        </p:sp>
        <p:cxnSp>
          <p:nvCxnSpPr>
            <p:cNvPr id="6" name="Straight Connector 5"/>
            <p:cNvCxnSpPr>
              <a:stCxn id="4" idx="3"/>
              <a:endCxn id="12" idx="1"/>
            </p:cNvCxnSpPr>
            <p:nvPr/>
          </p:nvCxnSpPr>
          <p:spPr>
            <a:xfrm>
              <a:off x="3203848" y="4293096"/>
              <a:ext cx="27363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47864" y="4174075"/>
              <a:ext cx="0" cy="238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91880" y="4174074"/>
              <a:ext cx="0" cy="238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52120" y="4174075"/>
              <a:ext cx="0" cy="238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96136" y="4174075"/>
              <a:ext cx="0" cy="238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71" y="1484784"/>
            <a:ext cx="5864130" cy="918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891" y="3829050"/>
            <a:ext cx="5518381" cy="847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2" name="Group 31"/>
          <p:cNvGrpSpPr/>
          <p:nvPr/>
        </p:nvGrpSpPr>
        <p:grpSpPr>
          <a:xfrm>
            <a:off x="1375024" y="4985880"/>
            <a:ext cx="6077296" cy="432048"/>
            <a:chOff x="1375024" y="4985880"/>
            <a:chExt cx="6077296" cy="432048"/>
          </a:xfrm>
        </p:grpSpPr>
        <p:sp>
          <p:nvSpPr>
            <p:cNvPr id="24" name="Rectangle 23"/>
            <p:cNvSpPr/>
            <p:nvPr/>
          </p:nvSpPr>
          <p:spPr>
            <a:xfrm>
              <a:off x="1375024" y="4985880"/>
              <a:ext cx="1728192" cy="43204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DEPARTMENT</a:t>
              </a:r>
              <a:endParaRPr lang="en-US" sz="1600">
                <a:solidFill>
                  <a:schemeClr val="tx1"/>
                </a:solidFill>
              </a:endParaRPr>
            </a:p>
          </p:txBody>
        </p:sp>
        <p:sp>
          <p:nvSpPr>
            <p:cNvPr id="25" name="Rectangle 24"/>
            <p:cNvSpPr/>
            <p:nvPr/>
          </p:nvSpPr>
          <p:spPr>
            <a:xfrm>
              <a:off x="5724128" y="4985880"/>
              <a:ext cx="1728192" cy="43204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EMPLOYEE</a:t>
              </a:r>
              <a:endParaRPr lang="en-US" sz="1600">
                <a:solidFill>
                  <a:schemeClr val="tx1"/>
                </a:solidFill>
              </a:endParaRPr>
            </a:p>
          </p:txBody>
        </p:sp>
        <p:cxnSp>
          <p:nvCxnSpPr>
            <p:cNvPr id="11" name="Straight Connector 10"/>
            <p:cNvCxnSpPr>
              <a:stCxn id="24" idx="3"/>
              <a:endCxn id="25" idx="1"/>
            </p:cNvCxnSpPr>
            <p:nvPr/>
          </p:nvCxnSpPr>
          <p:spPr>
            <a:xfrm>
              <a:off x="3103216" y="5201904"/>
              <a:ext cx="26209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47232" y="5045952"/>
              <a:ext cx="0" cy="3246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294906" y="5104919"/>
              <a:ext cx="222407" cy="193968"/>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9" name="Straight Connector 38"/>
            <p:cNvCxnSpPr/>
            <p:nvPr/>
          </p:nvCxnSpPr>
          <p:spPr>
            <a:xfrm>
              <a:off x="5364088" y="5045952"/>
              <a:ext cx="0" cy="3246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436096" y="5104919"/>
              <a:ext cx="288032" cy="969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36096" y="5208254"/>
              <a:ext cx="288032" cy="906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105398549"/>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51803"/>
            <a:ext cx="8822214" cy="5534717"/>
          </a:xfrm>
        </p:spPr>
        <p:txBody>
          <a:bodyPr/>
          <a:lstStyle/>
          <a:p>
            <a:r>
              <a:rPr lang="en-US" sz="2400" b="1" smtClean="0"/>
              <a:t>Many – to – many:</a:t>
            </a:r>
          </a:p>
          <a:p>
            <a:endParaRPr lang="en-US" sz="2400" b="1"/>
          </a:p>
          <a:p>
            <a:endParaRPr lang="en-US" sz="2400" b="1" smtClean="0"/>
          </a:p>
          <a:p>
            <a:endParaRPr lang="en-US" sz="2400" b="1"/>
          </a:p>
          <a:p>
            <a:endParaRPr lang="en-US" sz="2000" b="1" smtClean="0"/>
          </a:p>
          <a:p>
            <a:pPr>
              <a:buFont typeface="Wingdings" panose="05000000000000000000" pitchFamily="2" charset="2"/>
              <a:buChar char="v"/>
            </a:pPr>
            <a:r>
              <a:rPr lang="en-US" sz="2400" b="1" smtClean="0"/>
              <a:t>In which:</a:t>
            </a:r>
          </a:p>
          <a:p>
            <a:pPr marL="0" indent="0">
              <a:buNone/>
            </a:pPr>
            <a:endParaRPr lang="en-US" sz="1400" b="1"/>
          </a:p>
        </p:txBody>
      </p:sp>
      <p:sp>
        <p:nvSpPr>
          <p:cNvPr id="36866" name="Slide Number Placeholder 1"/>
          <p:cNvSpPr>
            <a:spLocks noGrp="1"/>
          </p:cNvSpPr>
          <p:nvPr>
            <p:ph type="sldNum" sz="quarter" idx="4294967295"/>
          </p:nvPr>
        </p:nvSpPr>
        <p:spPr bwMode="auto">
          <a:xfrm>
            <a:off x="6796118" y="6416675"/>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23468-765C-44F4-869B-8D4DD092CE81}" type="slidenum">
              <a:rPr lang="en-US" altLang="en-US"/>
              <a:pPr eaLnBrk="1" hangingPunct="1"/>
              <a:t>22</a:t>
            </a:fld>
            <a:endParaRPr lang="en-US" altLang="en-US"/>
          </a:p>
        </p:txBody>
      </p:sp>
      <p:sp>
        <p:nvSpPr>
          <p:cNvPr id="36869" name="Rectangle 2"/>
          <p:cNvSpPr txBox="1">
            <a:spLocks noChangeArrowheads="1"/>
          </p:cNvSpPr>
          <p:nvPr/>
        </p:nvSpPr>
        <p:spPr bwMode="auto">
          <a:xfrm>
            <a:off x="0" y="-26988"/>
            <a:ext cx="7380312" cy="74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b="1">
                <a:solidFill>
                  <a:schemeClr val="bg1"/>
                </a:solidFill>
                <a:latin typeface="Candara" panose="020E0502030303020204" pitchFamily="34" charset="0"/>
              </a:rPr>
              <a:t>Cardinality of </a:t>
            </a:r>
            <a:r>
              <a:rPr lang="en-US" altLang="en-US" sz="3200" b="1" smtClean="0">
                <a:solidFill>
                  <a:schemeClr val="bg1"/>
                </a:solidFill>
                <a:latin typeface="Candara" panose="020E0502030303020204" pitchFamily="34" charset="0"/>
              </a:rPr>
              <a:t>Relationships </a:t>
            </a:r>
            <a:r>
              <a:rPr lang="en-US" altLang="en-US" sz="1600" b="1" smtClean="0">
                <a:solidFill>
                  <a:schemeClr val="bg1"/>
                </a:solidFill>
                <a:latin typeface="Candara" panose="020E0502030303020204" pitchFamily="34" charset="0"/>
              </a:rPr>
              <a:t>(2/2)</a:t>
            </a:r>
            <a:endParaRPr lang="en-US" altLang="en-US" sz="1600" b="1">
              <a:solidFill>
                <a:schemeClr val="bg1"/>
              </a:solidFill>
              <a:latin typeface="Candara" panose="020E0502030303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024" y="1311178"/>
            <a:ext cx="6037594"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1375024" y="2463306"/>
            <a:ext cx="6192688" cy="432048"/>
            <a:chOff x="1375024" y="2780928"/>
            <a:chExt cx="6192688" cy="432048"/>
          </a:xfrm>
        </p:grpSpPr>
        <p:grpSp>
          <p:nvGrpSpPr>
            <p:cNvPr id="9" name="Group 8"/>
            <p:cNvGrpSpPr/>
            <p:nvPr/>
          </p:nvGrpSpPr>
          <p:grpSpPr>
            <a:xfrm>
              <a:off x="1375024" y="2780928"/>
              <a:ext cx="6192688" cy="432048"/>
              <a:chOff x="1475656" y="4077072"/>
              <a:chExt cx="6192688" cy="432048"/>
            </a:xfrm>
          </p:grpSpPr>
          <p:sp>
            <p:nvSpPr>
              <p:cNvPr id="4" name="Rectangle 3"/>
              <p:cNvSpPr/>
              <p:nvPr/>
            </p:nvSpPr>
            <p:spPr>
              <a:xfrm>
                <a:off x="1475656" y="4077072"/>
                <a:ext cx="1728192" cy="43204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EMPLOYEE</a:t>
                </a:r>
                <a:endParaRPr lang="en-US" sz="1600">
                  <a:solidFill>
                    <a:schemeClr val="tx1"/>
                  </a:solidFill>
                </a:endParaRPr>
              </a:p>
            </p:txBody>
          </p:sp>
          <p:sp>
            <p:nvSpPr>
              <p:cNvPr id="12" name="Rectangle 11"/>
              <p:cNvSpPr/>
              <p:nvPr/>
            </p:nvSpPr>
            <p:spPr>
              <a:xfrm>
                <a:off x="5940152" y="4077072"/>
                <a:ext cx="1728192" cy="43204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PROJECT</a:t>
                </a:r>
                <a:endParaRPr lang="en-US" sz="1600">
                  <a:solidFill>
                    <a:schemeClr val="tx1"/>
                  </a:solidFill>
                </a:endParaRPr>
              </a:p>
            </p:txBody>
          </p:sp>
          <p:cxnSp>
            <p:nvCxnSpPr>
              <p:cNvPr id="6" name="Straight Connector 5"/>
              <p:cNvCxnSpPr>
                <a:stCxn id="4" idx="3"/>
                <a:endCxn id="12" idx="1"/>
              </p:cNvCxnSpPr>
              <p:nvPr/>
            </p:nvCxnSpPr>
            <p:spPr>
              <a:xfrm>
                <a:off x="3203848" y="4293096"/>
                <a:ext cx="27363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52120" y="4174075"/>
                <a:ext cx="0" cy="238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3361609" y="2893880"/>
              <a:ext cx="222407" cy="21336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 name="Straight Connector 4"/>
            <p:cNvCxnSpPr/>
            <p:nvPr/>
          </p:nvCxnSpPr>
          <p:spPr>
            <a:xfrm flipH="1" flipV="1">
              <a:off x="3103216" y="2886260"/>
              <a:ext cx="191690" cy="103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103216" y="3000563"/>
              <a:ext cx="191690" cy="1154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580112" y="2877931"/>
              <a:ext cx="259408" cy="1114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80112" y="3000563"/>
              <a:ext cx="259408" cy="1154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4" name="Picture 1028" descr="part_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955" y="3477249"/>
            <a:ext cx="5700357" cy="290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277036617"/>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5F307C-9352-4927-8B5B-FF0D08D6E6E7}" type="slidenum">
              <a:rPr lang="en-US" altLang="en-US"/>
              <a:pPr eaLnBrk="1" hangingPunct="1"/>
              <a:t>23</a:t>
            </a:fld>
            <a:endParaRPr lang="en-US" altLang="en-US"/>
          </a:p>
        </p:txBody>
      </p:sp>
      <p:sp>
        <p:nvSpPr>
          <p:cNvPr id="37891" name="Rectangle 2"/>
          <p:cNvSpPr>
            <a:spLocks noChangeArrowheads="1"/>
          </p:cNvSpPr>
          <p:nvPr/>
        </p:nvSpPr>
        <p:spPr bwMode="auto">
          <a:xfrm>
            <a:off x="11063" y="-27384"/>
            <a:ext cx="7369249" cy="7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nchorCtr="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b="1">
                <a:solidFill>
                  <a:schemeClr val="bg1"/>
                </a:solidFill>
                <a:latin typeface="Candara" panose="020E0502030303020204" pitchFamily="34" charset="0"/>
              </a:rPr>
              <a:t>Binary relationships</a:t>
            </a:r>
          </a:p>
        </p:txBody>
      </p:sp>
      <p:pic>
        <p:nvPicPr>
          <p:cNvPr id="37892" name="Picture 4" descr="mcf_3"/>
          <p:cNvPicPr>
            <a:picLocks noChangeAspect="1" noChangeArrowheads="1"/>
          </p:cNvPicPr>
          <p:nvPr/>
        </p:nvPicPr>
        <p:blipFill>
          <a:blip r:embed="rId3">
            <a:extLst>
              <a:ext uri="{28A0092B-C50C-407E-A947-70E740481C1C}">
                <a14:useLocalDpi xmlns:a14="http://schemas.microsoft.com/office/drawing/2010/main" val="0"/>
              </a:ext>
            </a:extLst>
          </a:blip>
          <a:srcRect l="7826" r="8696"/>
          <a:stretch>
            <a:fillRect/>
          </a:stretch>
        </p:blipFill>
        <p:spPr bwMode="auto">
          <a:xfrm>
            <a:off x="467544" y="1144932"/>
            <a:ext cx="8208912"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91388245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0"/>
            <a:ext cx="8929718" cy="1046352"/>
          </a:xfrm>
        </p:spPr>
        <p:txBody>
          <a:bodyPr>
            <a:normAutofit fontScale="90000"/>
          </a:bodyPr>
          <a:lstStyle/>
          <a:p>
            <a:pPr algn="l">
              <a:lnSpc>
                <a:spcPct val="150000"/>
              </a:lnSpc>
              <a:spcBef>
                <a:spcPts val="600"/>
              </a:spcBef>
              <a:spcAft>
                <a:spcPts val="600"/>
              </a:spcAft>
            </a:pPr>
            <a:r>
              <a:rPr lang="en-US" sz="3100" smtClean="0">
                <a:ea typeface="+mn-ea"/>
                <a:cs typeface="+mn-cs"/>
              </a:rPr>
              <a:t>Converting ER Model to relational schema</a:t>
            </a:r>
            <a:r>
              <a:rPr lang="en-US" smtClean="0"/>
              <a:t/>
            </a:r>
            <a:br>
              <a:rPr lang="en-US" smtClean="0"/>
            </a:br>
            <a:r>
              <a:rPr lang="en-US" sz="2000">
                <a:solidFill>
                  <a:schemeClr val="tx1"/>
                </a:solidFill>
              </a:rPr>
              <a:t>Rule 1 - Convert entity type with simple </a:t>
            </a:r>
            <a:r>
              <a:rPr lang="en-US" sz="2000" smtClean="0">
                <a:solidFill>
                  <a:schemeClr val="tx1"/>
                </a:solidFill>
              </a:rPr>
              <a:t>attributes</a:t>
            </a:r>
            <a:endParaRPr lang="en-US" sz="2000" dirty="0" smtClean="0">
              <a:solidFill>
                <a:schemeClr val="tx1"/>
              </a:solidFill>
            </a:endParaRPr>
          </a:p>
        </p:txBody>
      </p:sp>
      <p:pic>
        <p:nvPicPr>
          <p:cNvPr id="39942" name="Picture 7" descr="FIG5-8A"/>
          <p:cNvPicPr>
            <a:picLocks noChangeAspect="1" noChangeArrowheads="1"/>
          </p:cNvPicPr>
          <p:nvPr/>
        </p:nvPicPr>
        <p:blipFill>
          <a:blip r:embed="rId2"/>
          <a:srcRect/>
          <a:stretch>
            <a:fillRect/>
          </a:stretch>
        </p:blipFill>
        <p:spPr bwMode="auto">
          <a:xfrm>
            <a:off x="1259632" y="1311014"/>
            <a:ext cx="6408712" cy="2304950"/>
          </a:xfrm>
          <a:prstGeom prst="rect">
            <a:avLst/>
          </a:prstGeom>
          <a:noFill/>
          <a:ln w="9525">
            <a:noFill/>
            <a:miter lim="800000"/>
            <a:headEnd/>
            <a:tailEnd/>
          </a:ln>
        </p:spPr>
      </p:pic>
      <p:pic>
        <p:nvPicPr>
          <p:cNvPr id="39943" name="Picture 8" descr="FIG5-8B"/>
          <p:cNvPicPr>
            <a:picLocks noChangeAspect="1" noChangeArrowheads="1"/>
          </p:cNvPicPr>
          <p:nvPr/>
        </p:nvPicPr>
        <p:blipFill rotWithShape="1">
          <a:blip r:embed="rId3"/>
          <a:srcRect l="8423" r="8000"/>
          <a:stretch/>
        </p:blipFill>
        <p:spPr bwMode="auto">
          <a:xfrm>
            <a:off x="1259632" y="4506755"/>
            <a:ext cx="6408712" cy="1450471"/>
          </a:xfrm>
          <a:prstGeom prst="rect">
            <a:avLst/>
          </a:prstGeom>
          <a:noFill/>
          <a:ln w="9525">
            <a:noFill/>
            <a:miter lim="800000"/>
            <a:headEnd/>
            <a:tailEnd/>
          </a:ln>
        </p:spPr>
      </p:pic>
      <p:sp>
        <p:nvSpPr>
          <p:cNvPr id="39944" name="Text Box 9"/>
          <p:cNvSpPr txBox="1">
            <a:spLocks noChangeArrowheads="1"/>
          </p:cNvSpPr>
          <p:nvPr/>
        </p:nvSpPr>
        <p:spPr bwMode="auto">
          <a:xfrm>
            <a:off x="3243812" y="5785519"/>
            <a:ext cx="2177317" cy="307777"/>
          </a:xfrm>
          <a:prstGeom prst="rect">
            <a:avLst/>
          </a:prstGeom>
          <a:noFill/>
          <a:ln w="9525">
            <a:noFill/>
            <a:miter lim="800000"/>
            <a:headEnd/>
            <a:tailEnd/>
          </a:ln>
        </p:spPr>
        <p:txBody>
          <a:bodyPr wrap="square">
            <a:spAutoFit/>
          </a:bodyPr>
          <a:lstStyle/>
          <a:p>
            <a:pPr eaLnBrk="0" hangingPunct="0"/>
            <a:r>
              <a:rPr lang="en-US" sz="1400">
                <a:solidFill>
                  <a:srgbClr val="FF0000"/>
                </a:solidFill>
              </a:rPr>
              <a:t>CUSTOMER relation</a:t>
            </a:r>
          </a:p>
        </p:txBody>
      </p:sp>
      <p:sp>
        <p:nvSpPr>
          <p:cNvPr id="39945" name="Text Box 10"/>
          <p:cNvSpPr txBox="1">
            <a:spLocks noChangeArrowheads="1"/>
          </p:cNvSpPr>
          <p:nvPr/>
        </p:nvSpPr>
        <p:spPr bwMode="auto">
          <a:xfrm>
            <a:off x="2624215" y="3642980"/>
            <a:ext cx="4310757" cy="308710"/>
          </a:xfrm>
          <a:prstGeom prst="rect">
            <a:avLst/>
          </a:prstGeom>
          <a:noFill/>
          <a:ln w="9525">
            <a:noFill/>
            <a:miter lim="800000"/>
            <a:headEnd/>
            <a:tailEnd/>
          </a:ln>
        </p:spPr>
        <p:txBody>
          <a:bodyPr wrap="square">
            <a:spAutoFit/>
          </a:bodyPr>
          <a:lstStyle/>
          <a:p>
            <a:pPr eaLnBrk="0" hangingPunct="0"/>
            <a:r>
              <a:rPr lang="en-US" sz="1400">
                <a:solidFill>
                  <a:srgbClr val="FF0000"/>
                </a:solidFill>
              </a:rPr>
              <a:t>CUSTOMER entity type with simple attributes</a:t>
            </a:r>
          </a:p>
        </p:txBody>
      </p:sp>
      <p:sp>
        <p:nvSpPr>
          <p:cNvPr id="39941" name="Slide Number Placeholder 8"/>
          <p:cNvSpPr>
            <a:spLocks noGrp="1"/>
          </p:cNvSpPr>
          <p:nvPr>
            <p:ph type="sldNum" sz="quarter" idx="4294967295"/>
          </p:nvPr>
        </p:nvSpPr>
        <p:spPr bwMode="auto">
          <a:xfrm>
            <a:off x="6796118" y="6356350"/>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2D7746ED-2655-44DE-90CB-2E28B45C10FA}" type="slidenum">
              <a:rPr lang="vi-VN" smtClean="0"/>
              <a:pPr/>
              <a:t>24</a:t>
            </a:fld>
            <a:endParaRPr lang="vi-VN" smtClean="0"/>
          </a:p>
        </p:txBody>
      </p:sp>
      <p:sp>
        <p:nvSpPr>
          <p:cNvPr id="3" name="Down Arrow 2"/>
          <p:cNvSpPr/>
          <p:nvPr/>
        </p:nvSpPr>
        <p:spPr>
          <a:xfrm>
            <a:off x="4220634" y="3991617"/>
            <a:ext cx="432048" cy="48542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32004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p:cTn id="7" dur="1000" fill="hold"/>
                                        <p:tgtEl>
                                          <p:spTgt spid="39942"/>
                                        </p:tgtEl>
                                        <p:attrNameLst>
                                          <p:attrName>ppt_w</p:attrName>
                                        </p:attrNameLst>
                                      </p:cBhvr>
                                      <p:tavLst>
                                        <p:tav tm="0">
                                          <p:val>
                                            <p:strVal val="#ppt_w+.3"/>
                                          </p:val>
                                        </p:tav>
                                        <p:tav tm="100000">
                                          <p:val>
                                            <p:strVal val="#ppt_w"/>
                                          </p:val>
                                        </p:tav>
                                      </p:tavLst>
                                    </p:anim>
                                    <p:anim calcmode="lin" valueType="num">
                                      <p:cBhvr>
                                        <p:cTn id="8" dur="1000" fill="hold"/>
                                        <p:tgtEl>
                                          <p:spTgt spid="39942"/>
                                        </p:tgtEl>
                                        <p:attrNameLst>
                                          <p:attrName>ppt_h</p:attrName>
                                        </p:attrNameLst>
                                      </p:cBhvr>
                                      <p:tavLst>
                                        <p:tav tm="0">
                                          <p:val>
                                            <p:strVal val="#ppt_h"/>
                                          </p:val>
                                        </p:tav>
                                        <p:tav tm="100000">
                                          <p:val>
                                            <p:strVal val="#ppt_h"/>
                                          </p:val>
                                        </p:tav>
                                      </p:tavLst>
                                    </p:anim>
                                    <p:animEffect transition="in" filter="fade">
                                      <p:cBhvr>
                                        <p:cTn id="9" dur="1000"/>
                                        <p:tgtEl>
                                          <p:spTgt spid="3994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945"/>
                                        </p:tgtEl>
                                        <p:attrNameLst>
                                          <p:attrName>style.visibility</p:attrName>
                                        </p:attrNameLst>
                                      </p:cBhvr>
                                      <p:to>
                                        <p:strVal val="visible"/>
                                      </p:to>
                                    </p:set>
                                    <p:anim calcmode="lin" valueType="num">
                                      <p:cBhvr>
                                        <p:cTn id="12" dur="1000" fill="hold"/>
                                        <p:tgtEl>
                                          <p:spTgt spid="39945"/>
                                        </p:tgtEl>
                                        <p:attrNameLst>
                                          <p:attrName>ppt_w</p:attrName>
                                        </p:attrNameLst>
                                      </p:cBhvr>
                                      <p:tavLst>
                                        <p:tav tm="0">
                                          <p:val>
                                            <p:strVal val="#ppt_w+.3"/>
                                          </p:val>
                                        </p:tav>
                                        <p:tav tm="100000">
                                          <p:val>
                                            <p:strVal val="#ppt_w"/>
                                          </p:val>
                                        </p:tav>
                                      </p:tavLst>
                                    </p:anim>
                                    <p:anim calcmode="lin" valueType="num">
                                      <p:cBhvr>
                                        <p:cTn id="13" dur="1000" fill="hold"/>
                                        <p:tgtEl>
                                          <p:spTgt spid="39945"/>
                                        </p:tgtEl>
                                        <p:attrNameLst>
                                          <p:attrName>ppt_h</p:attrName>
                                        </p:attrNameLst>
                                      </p:cBhvr>
                                      <p:tavLst>
                                        <p:tav tm="0">
                                          <p:val>
                                            <p:strVal val="#ppt_h"/>
                                          </p:val>
                                        </p:tav>
                                        <p:tav tm="100000">
                                          <p:val>
                                            <p:strVal val="#ppt_h"/>
                                          </p:val>
                                        </p:tav>
                                      </p:tavLst>
                                    </p:anim>
                                    <p:animEffect transition="in" filter="fade">
                                      <p:cBhvr>
                                        <p:cTn id="14" dur="1000"/>
                                        <p:tgtEl>
                                          <p:spTgt spid="39945"/>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39944"/>
                                        </p:tgtEl>
                                        <p:attrNameLst>
                                          <p:attrName>style.visibility</p:attrName>
                                        </p:attrNameLst>
                                      </p:cBhvr>
                                      <p:to>
                                        <p:strVal val="visible"/>
                                      </p:to>
                                    </p:set>
                                    <p:anim calcmode="lin" valueType="num">
                                      <p:cBhvr>
                                        <p:cTn id="24" dur="1000" fill="hold"/>
                                        <p:tgtEl>
                                          <p:spTgt spid="39944"/>
                                        </p:tgtEl>
                                        <p:attrNameLst>
                                          <p:attrName>ppt_w</p:attrName>
                                        </p:attrNameLst>
                                      </p:cBhvr>
                                      <p:tavLst>
                                        <p:tav tm="0">
                                          <p:val>
                                            <p:strVal val="#ppt_w+.3"/>
                                          </p:val>
                                        </p:tav>
                                        <p:tav tm="100000">
                                          <p:val>
                                            <p:strVal val="#ppt_w"/>
                                          </p:val>
                                        </p:tav>
                                      </p:tavLst>
                                    </p:anim>
                                    <p:anim calcmode="lin" valueType="num">
                                      <p:cBhvr>
                                        <p:cTn id="25" dur="1000" fill="hold"/>
                                        <p:tgtEl>
                                          <p:spTgt spid="39944"/>
                                        </p:tgtEl>
                                        <p:attrNameLst>
                                          <p:attrName>ppt_h</p:attrName>
                                        </p:attrNameLst>
                                      </p:cBhvr>
                                      <p:tavLst>
                                        <p:tav tm="0">
                                          <p:val>
                                            <p:strVal val="#ppt_h"/>
                                          </p:val>
                                        </p:tav>
                                        <p:tav tm="100000">
                                          <p:val>
                                            <p:strVal val="#ppt_h"/>
                                          </p:val>
                                        </p:tav>
                                      </p:tavLst>
                                    </p:anim>
                                    <p:animEffect transition="in" filter="fade">
                                      <p:cBhvr>
                                        <p:cTn id="26" dur="1000"/>
                                        <p:tgtEl>
                                          <p:spTgt spid="39944"/>
                                        </p:tgtEl>
                                      </p:cBhvr>
                                    </p:animEffect>
                                  </p:childTnLst>
                                </p:cTn>
                              </p:par>
                              <p:par>
                                <p:cTn id="27" presetID="50" presetClass="entr" presetSubtype="0" decel="100000" fill="hold" nodeType="withEffect">
                                  <p:stCondLst>
                                    <p:cond delay="0"/>
                                  </p:stCondLst>
                                  <p:childTnLst>
                                    <p:set>
                                      <p:cBhvr>
                                        <p:cTn id="28" dur="1" fill="hold">
                                          <p:stCondLst>
                                            <p:cond delay="0"/>
                                          </p:stCondLst>
                                        </p:cTn>
                                        <p:tgtEl>
                                          <p:spTgt spid="39943"/>
                                        </p:tgtEl>
                                        <p:attrNameLst>
                                          <p:attrName>style.visibility</p:attrName>
                                        </p:attrNameLst>
                                      </p:cBhvr>
                                      <p:to>
                                        <p:strVal val="visible"/>
                                      </p:to>
                                    </p:set>
                                    <p:anim calcmode="lin" valueType="num">
                                      <p:cBhvr>
                                        <p:cTn id="29" dur="1000" fill="hold"/>
                                        <p:tgtEl>
                                          <p:spTgt spid="39943"/>
                                        </p:tgtEl>
                                        <p:attrNameLst>
                                          <p:attrName>ppt_w</p:attrName>
                                        </p:attrNameLst>
                                      </p:cBhvr>
                                      <p:tavLst>
                                        <p:tav tm="0">
                                          <p:val>
                                            <p:strVal val="#ppt_w+.3"/>
                                          </p:val>
                                        </p:tav>
                                        <p:tav tm="100000">
                                          <p:val>
                                            <p:strVal val="#ppt_w"/>
                                          </p:val>
                                        </p:tav>
                                      </p:tavLst>
                                    </p:anim>
                                    <p:anim calcmode="lin" valueType="num">
                                      <p:cBhvr>
                                        <p:cTn id="30" dur="1000" fill="hold"/>
                                        <p:tgtEl>
                                          <p:spTgt spid="39943"/>
                                        </p:tgtEl>
                                        <p:attrNameLst>
                                          <p:attrName>ppt_h</p:attrName>
                                        </p:attrNameLst>
                                      </p:cBhvr>
                                      <p:tavLst>
                                        <p:tav tm="0">
                                          <p:val>
                                            <p:strVal val="#ppt_h"/>
                                          </p:val>
                                        </p:tav>
                                        <p:tav tm="100000">
                                          <p:val>
                                            <p:strVal val="#ppt_h"/>
                                          </p:val>
                                        </p:tav>
                                      </p:tavLst>
                                    </p:anim>
                                    <p:animEffect transition="in" filter="fade">
                                      <p:cBhvr>
                                        <p:cTn id="31" dur="10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5"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9" name="Picture 6" descr="FIG5-10A"/>
          <p:cNvPicPr>
            <a:picLocks noChangeAspect="1" noChangeArrowheads="1"/>
          </p:cNvPicPr>
          <p:nvPr/>
        </p:nvPicPr>
        <p:blipFill rotWithShape="1">
          <a:blip r:embed="rId2"/>
          <a:srcRect t="1" b="-4125"/>
          <a:stretch/>
        </p:blipFill>
        <p:spPr bwMode="auto">
          <a:xfrm>
            <a:off x="1475656" y="1124744"/>
            <a:ext cx="6205038" cy="2171743"/>
          </a:xfrm>
          <a:prstGeom prst="rect">
            <a:avLst/>
          </a:prstGeom>
          <a:noFill/>
          <a:ln w="9525">
            <a:noFill/>
            <a:miter lim="800000"/>
            <a:headEnd/>
            <a:tailEnd/>
          </a:ln>
        </p:spPr>
      </p:pic>
      <p:pic>
        <p:nvPicPr>
          <p:cNvPr id="40970" name="Picture 7" descr="FIG5-10B"/>
          <p:cNvPicPr>
            <a:picLocks noChangeAspect="1" noChangeArrowheads="1"/>
          </p:cNvPicPr>
          <p:nvPr/>
        </p:nvPicPr>
        <p:blipFill rotWithShape="1">
          <a:blip r:embed="rId3"/>
          <a:srcRect r="8735"/>
          <a:stretch/>
        </p:blipFill>
        <p:spPr bwMode="auto">
          <a:xfrm>
            <a:off x="1475656" y="4170437"/>
            <a:ext cx="6205037" cy="1823083"/>
          </a:xfrm>
          <a:prstGeom prst="rect">
            <a:avLst/>
          </a:prstGeom>
          <a:noFill/>
          <a:ln w="9525">
            <a:noFill/>
            <a:miter lim="800000"/>
            <a:headEnd/>
            <a:tailEnd/>
          </a:ln>
        </p:spPr>
      </p:pic>
      <p:sp>
        <p:nvSpPr>
          <p:cNvPr id="40967" name="Text Box 8"/>
          <p:cNvSpPr txBox="1">
            <a:spLocks noChangeArrowheads="1"/>
          </p:cNvSpPr>
          <p:nvPr/>
        </p:nvSpPr>
        <p:spPr bwMode="auto">
          <a:xfrm>
            <a:off x="1920752" y="3291878"/>
            <a:ext cx="5669812" cy="308479"/>
          </a:xfrm>
          <a:prstGeom prst="rect">
            <a:avLst/>
          </a:prstGeom>
          <a:noFill/>
          <a:ln w="28575">
            <a:noFill/>
            <a:miter lim="800000"/>
            <a:headEnd/>
            <a:tailEnd/>
          </a:ln>
        </p:spPr>
        <p:txBody>
          <a:bodyPr wrap="square">
            <a:spAutoFit/>
          </a:bodyPr>
          <a:lstStyle/>
          <a:p>
            <a:r>
              <a:rPr lang="en-US" sz="1400">
                <a:solidFill>
                  <a:srgbClr val="FF0000"/>
                </a:solidFill>
              </a:rPr>
              <a:t>Multivalued attribute becomes a separate relation with foreign key</a:t>
            </a:r>
          </a:p>
        </p:txBody>
      </p:sp>
      <p:sp>
        <p:nvSpPr>
          <p:cNvPr id="40968" name="Text Box 9"/>
          <p:cNvSpPr txBox="1">
            <a:spLocks noChangeArrowheads="1"/>
          </p:cNvSpPr>
          <p:nvPr/>
        </p:nvSpPr>
        <p:spPr bwMode="auto">
          <a:xfrm>
            <a:off x="2146029" y="6057282"/>
            <a:ext cx="5219257" cy="308479"/>
          </a:xfrm>
          <a:prstGeom prst="rect">
            <a:avLst/>
          </a:prstGeom>
          <a:noFill/>
          <a:ln w="28575">
            <a:noFill/>
            <a:miter lim="800000"/>
            <a:headEnd/>
            <a:tailEnd/>
          </a:ln>
        </p:spPr>
        <p:txBody>
          <a:bodyPr wrap="square">
            <a:spAutoFit/>
          </a:bodyPr>
          <a:lstStyle/>
          <a:p>
            <a:r>
              <a:rPr lang="en-US" sz="1400">
                <a:solidFill>
                  <a:srgbClr val="FF0000"/>
                </a:solidFill>
              </a:rPr>
              <a:t>1–to–many relationship between original entity and new relation</a:t>
            </a:r>
          </a:p>
        </p:txBody>
      </p:sp>
      <p:sp>
        <p:nvSpPr>
          <p:cNvPr id="40964" name="Title 1"/>
          <p:cNvSpPr>
            <a:spLocks noGrp="1"/>
          </p:cNvSpPr>
          <p:nvPr>
            <p:ph type="title"/>
          </p:nvPr>
        </p:nvSpPr>
        <p:spPr>
          <a:xfrm>
            <a:off x="0" y="0"/>
            <a:ext cx="8929718" cy="1124744"/>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mtClean="0"/>
              <a:t/>
            </a:r>
            <a:br>
              <a:rPr lang="en-US" smtClean="0"/>
            </a:br>
            <a:r>
              <a:rPr lang="en-US" sz="2000">
                <a:solidFill>
                  <a:schemeClr val="tx1"/>
                </a:solidFill>
              </a:rPr>
              <a:t>Rule 2 - Convert Multivalue attribute</a:t>
            </a:r>
          </a:p>
        </p:txBody>
      </p:sp>
      <p:sp>
        <p:nvSpPr>
          <p:cNvPr id="40965" name="Slide Number Placeholder 10"/>
          <p:cNvSpPr>
            <a:spLocks noGrp="1"/>
          </p:cNvSpPr>
          <p:nvPr>
            <p:ph type="sldNum" sz="quarter" idx="4294967295"/>
          </p:nvPr>
        </p:nvSpPr>
        <p:spPr bwMode="auto">
          <a:xfrm>
            <a:off x="6796118" y="6357958"/>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7E3EF396-4669-4BAC-91BB-3EEE7F074B13}" type="slidenum">
              <a:rPr lang="vi-VN" smtClean="0"/>
              <a:pPr/>
              <a:t>25</a:t>
            </a:fld>
            <a:endParaRPr lang="vi-VN" smtClean="0"/>
          </a:p>
        </p:txBody>
      </p:sp>
      <p:sp>
        <p:nvSpPr>
          <p:cNvPr id="3" name="Down Arrow 2"/>
          <p:cNvSpPr/>
          <p:nvPr/>
        </p:nvSpPr>
        <p:spPr>
          <a:xfrm>
            <a:off x="4286369" y="3664120"/>
            <a:ext cx="356980" cy="44255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6849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0969"/>
                                        </p:tgtEl>
                                        <p:attrNameLst>
                                          <p:attrName>style.visibility</p:attrName>
                                        </p:attrNameLst>
                                      </p:cBhvr>
                                      <p:to>
                                        <p:strVal val="visible"/>
                                      </p:to>
                                    </p:set>
                                    <p:anim calcmode="lin" valueType="num">
                                      <p:cBhvr>
                                        <p:cTn id="7" dur="1000" fill="hold"/>
                                        <p:tgtEl>
                                          <p:spTgt spid="40969"/>
                                        </p:tgtEl>
                                        <p:attrNameLst>
                                          <p:attrName>ppt_w</p:attrName>
                                        </p:attrNameLst>
                                      </p:cBhvr>
                                      <p:tavLst>
                                        <p:tav tm="0">
                                          <p:val>
                                            <p:strVal val="#ppt_w+.3"/>
                                          </p:val>
                                        </p:tav>
                                        <p:tav tm="100000">
                                          <p:val>
                                            <p:strVal val="#ppt_w"/>
                                          </p:val>
                                        </p:tav>
                                      </p:tavLst>
                                    </p:anim>
                                    <p:anim calcmode="lin" valueType="num">
                                      <p:cBhvr>
                                        <p:cTn id="8" dur="1000" fill="hold"/>
                                        <p:tgtEl>
                                          <p:spTgt spid="40969"/>
                                        </p:tgtEl>
                                        <p:attrNameLst>
                                          <p:attrName>ppt_h</p:attrName>
                                        </p:attrNameLst>
                                      </p:cBhvr>
                                      <p:tavLst>
                                        <p:tav tm="0">
                                          <p:val>
                                            <p:strVal val="#ppt_h"/>
                                          </p:val>
                                        </p:tav>
                                        <p:tav tm="100000">
                                          <p:val>
                                            <p:strVal val="#ppt_h"/>
                                          </p:val>
                                        </p:tav>
                                      </p:tavLst>
                                    </p:anim>
                                    <p:animEffect transition="in" filter="fade">
                                      <p:cBhvr>
                                        <p:cTn id="9" dur="1000"/>
                                        <p:tgtEl>
                                          <p:spTgt spid="4096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0967"/>
                                        </p:tgtEl>
                                        <p:attrNameLst>
                                          <p:attrName>style.visibility</p:attrName>
                                        </p:attrNameLst>
                                      </p:cBhvr>
                                      <p:to>
                                        <p:strVal val="visible"/>
                                      </p:to>
                                    </p:set>
                                    <p:anim calcmode="lin" valueType="num">
                                      <p:cBhvr>
                                        <p:cTn id="12" dur="1000" fill="hold"/>
                                        <p:tgtEl>
                                          <p:spTgt spid="40967"/>
                                        </p:tgtEl>
                                        <p:attrNameLst>
                                          <p:attrName>ppt_w</p:attrName>
                                        </p:attrNameLst>
                                      </p:cBhvr>
                                      <p:tavLst>
                                        <p:tav tm="0">
                                          <p:val>
                                            <p:strVal val="#ppt_w+.3"/>
                                          </p:val>
                                        </p:tav>
                                        <p:tav tm="100000">
                                          <p:val>
                                            <p:strVal val="#ppt_w"/>
                                          </p:val>
                                        </p:tav>
                                      </p:tavLst>
                                    </p:anim>
                                    <p:anim calcmode="lin" valueType="num">
                                      <p:cBhvr>
                                        <p:cTn id="13" dur="1000" fill="hold"/>
                                        <p:tgtEl>
                                          <p:spTgt spid="40967"/>
                                        </p:tgtEl>
                                        <p:attrNameLst>
                                          <p:attrName>ppt_h</p:attrName>
                                        </p:attrNameLst>
                                      </p:cBhvr>
                                      <p:tavLst>
                                        <p:tav tm="0">
                                          <p:val>
                                            <p:strVal val="#ppt_h"/>
                                          </p:val>
                                        </p:tav>
                                        <p:tav tm="100000">
                                          <p:val>
                                            <p:strVal val="#ppt_h"/>
                                          </p:val>
                                        </p:tav>
                                      </p:tavLst>
                                    </p:anim>
                                    <p:animEffect transition="in" filter="fade">
                                      <p:cBhvr>
                                        <p:cTn id="14" dur="1000"/>
                                        <p:tgtEl>
                                          <p:spTgt spid="40967"/>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40970"/>
                                        </p:tgtEl>
                                        <p:attrNameLst>
                                          <p:attrName>style.visibility</p:attrName>
                                        </p:attrNameLst>
                                      </p:cBhvr>
                                      <p:to>
                                        <p:strVal val="visible"/>
                                      </p:to>
                                    </p:set>
                                    <p:anim calcmode="lin" valueType="num">
                                      <p:cBhvr>
                                        <p:cTn id="24" dur="1000" fill="hold"/>
                                        <p:tgtEl>
                                          <p:spTgt spid="40970"/>
                                        </p:tgtEl>
                                        <p:attrNameLst>
                                          <p:attrName>ppt_w</p:attrName>
                                        </p:attrNameLst>
                                      </p:cBhvr>
                                      <p:tavLst>
                                        <p:tav tm="0">
                                          <p:val>
                                            <p:strVal val="#ppt_w+.3"/>
                                          </p:val>
                                        </p:tav>
                                        <p:tav tm="100000">
                                          <p:val>
                                            <p:strVal val="#ppt_w"/>
                                          </p:val>
                                        </p:tav>
                                      </p:tavLst>
                                    </p:anim>
                                    <p:anim calcmode="lin" valueType="num">
                                      <p:cBhvr>
                                        <p:cTn id="25" dur="1000" fill="hold"/>
                                        <p:tgtEl>
                                          <p:spTgt spid="40970"/>
                                        </p:tgtEl>
                                        <p:attrNameLst>
                                          <p:attrName>ppt_h</p:attrName>
                                        </p:attrNameLst>
                                      </p:cBhvr>
                                      <p:tavLst>
                                        <p:tav tm="0">
                                          <p:val>
                                            <p:strVal val="#ppt_h"/>
                                          </p:val>
                                        </p:tav>
                                        <p:tav tm="100000">
                                          <p:val>
                                            <p:strVal val="#ppt_h"/>
                                          </p:val>
                                        </p:tav>
                                      </p:tavLst>
                                    </p:anim>
                                    <p:animEffect transition="in" filter="fade">
                                      <p:cBhvr>
                                        <p:cTn id="26" dur="1000"/>
                                        <p:tgtEl>
                                          <p:spTgt spid="40970"/>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40968"/>
                                        </p:tgtEl>
                                        <p:attrNameLst>
                                          <p:attrName>style.visibility</p:attrName>
                                        </p:attrNameLst>
                                      </p:cBhvr>
                                      <p:to>
                                        <p:strVal val="visible"/>
                                      </p:to>
                                    </p:set>
                                    <p:anim calcmode="lin" valueType="num">
                                      <p:cBhvr>
                                        <p:cTn id="29" dur="1000" fill="hold"/>
                                        <p:tgtEl>
                                          <p:spTgt spid="40968"/>
                                        </p:tgtEl>
                                        <p:attrNameLst>
                                          <p:attrName>ppt_w</p:attrName>
                                        </p:attrNameLst>
                                      </p:cBhvr>
                                      <p:tavLst>
                                        <p:tav tm="0">
                                          <p:val>
                                            <p:strVal val="#ppt_w+.3"/>
                                          </p:val>
                                        </p:tav>
                                        <p:tav tm="100000">
                                          <p:val>
                                            <p:strVal val="#ppt_w"/>
                                          </p:val>
                                        </p:tav>
                                      </p:tavLst>
                                    </p:anim>
                                    <p:anim calcmode="lin" valueType="num">
                                      <p:cBhvr>
                                        <p:cTn id="30" dur="1000" fill="hold"/>
                                        <p:tgtEl>
                                          <p:spTgt spid="40968"/>
                                        </p:tgtEl>
                                        <p:attrNameLst>
                                          <p:attrName>ppt_h</p:attrName>
                                        </p:attrNameLst>
                                      </p:cBhvr>
                                      <p:tavLst>
                                        <p:tav tm="0">
                                          <p:val>
                                            <p:strVal val="#ppt_h"/>
                                          </p:val>
                                        </p:tav>
                                        <p:tav tm="100000">
                                          <p:val>
                                            <p:strVal val="#ppt_h"/>
                                          </p:val>
                                        </p:tav>
                                      </p:tavLst>
                                    </p:anim>
                                    <p:animEffect transition="in" filter="fade">
                                      <p:cBhvr>
                                        <p:cTn id="31" dur="1000"/>
                                        <p:tgtEl>
                                          <p:spTgt spid="40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68"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0"/>
            <a:ext cx="7308304" cy="1077642"/>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mtClean="0"/>
              <a:t/>
            </a:r>
            <a:br>
              <a:rPr lang="en-US" smtClean="0"/>
            </a:br>
            <a:r>
              <a:rPr lang="en-US" sz="2000">
                <a:solidFill>
                  <a:schemeClr val="tx1"/>
                </a:solidFill>
              </a:rPr>
              <a:t>Rule 3 </a:t>
            </a:r>
            <a:r>
              <a:rPr lang="en-US" sz="2000" smtClean="0">
                <a:solidFill>
                  <a:schemeClr val="tx1"/>
                </a:solidFill>
              </a:rPr>
              <a:t>- Convert </a:t>
            </a:r>
            <a:r>
              <a:rPr lang="en-US" sz="2000">
                <a:solidFill>
                  <a:schemeClr val="tx1"/>
                </a:solidFill>
              </a:rPr>
              <a:t>Unary relationship one to </a:t>
            </a:r>
            <a:r>
              <a:rPr lang="en-US" sz="2000" smtClean="0">
                <a:solidFill>
                  <a:schemeClr val="tx1"/>
                </a:solidFill>
              </a:rPr>
              <a:t>one</a:t>
            </a:r>
          </a:p>
        </p:txBody>
      </p:sp>
      <p:grpSp>
        <p:nvGrpSpPr>
          <p:cNvPr id="41993" name="Group 1030"/>
          <p:cNvGrpSpPr>
            <a:grpSpLocks/>
          </p:cNvGrpSpPr>
          <p:nvPr/>
        </p:nvGrpSpPr>
        <p:grpSpPr bwMode="auto">
          <a:xfrm>
            <a:off x="1331640" y="1077642"/>
            <a:ext cx="6480376" cy="3146418"/>
            <a:chOff x="1085" y="995"/>
            <a:chExt cx="3330" cy="2365"/>
          </a:xfrm>
        </p:grpSpPr>
        <p:pic>
          <p:nvPicPr>
            <p:cNvPr id="41995" name="Picture 1031" descr="FIG5-17A"/>
            <p:cNvPicPr>
              <a:picLocks noChangeAspect="1" noChangeArrowheads="1"/>
            </p:cNvPicPr>
            <p:nvPr/>
          </p:nvPicPr>
          <p:blipFill rotWithShape="1">
            <a:blip r:embed="rId2"/>
            <a:srcRect l="2193" r="2758"/>
            <a:stretch/>
          </p:blipFill>
          <p:spPr bwMode="auto">
            <a:xfrm>
              <a:off x="1085" y="995"/>
              <a:ext cx="3330" cy="2365"/>
            </a:xfrm>
            <a:prstGeom prst="rect">
              <a:avLst/>
            </a:prstGeom>
            <a:noFill/>
            <a:ln w="9525">
              <a:noFill/>
              <a:miter lim="800000"/>
              <a:headEnd/>
              <a:tailEnd/>
            </a:ln>
          </p:spPr>
        </p:pic>
        <p:pic>
          <p:nvPicPr>
            <p:cNvPr id="41996" name="Picture 1032" descr="FIG5-17A"/>
            <p:cNvPicPr>
              <a:picLocks noChangeAspect="1" noChangeArrowheads="1"/>
            </p:cNvPicPr>
            <p:nvPr/>
          </p:nvPicPr>
          <p:blipFill>
            <a:blip r:embed="rId2"/>
            <a:srcRect t="61441" r="60959"/>
            <a:stretch>
              <a:fillRect/>
            </a:stretch>
          </p:blipFill>
          <p:spPr bwMode="auto">
            <a:xfrm>
              <a:off x="3096" y="2076"/>
              <a:ext cx="144" cy="96"/>
            </a:xfrm>
            <a:prstGeom prst="rect">
              <a:avLst/>
            </a:prstGeom>
            <a:noFill/>
            <a:ln w="9525">
              <a:noFill/>
              <a:miter lim="800000"/>
              <a:headEnd/>
              <a:tailEnd/>
            </a:ln>
          </p:spPr>
        </p:pic>
        <p:pic>
          <p:nvPicPr>
            <p:cNvPr id="41997" name="Picture 1033" descr="FIG5-17A"/>
            <p:cNvPicPr>
              <a:picLocks noChangeAspect="1" noChangeArrowheads="1"/>
            </p:cNvPicPr>
            <p:nvPr/>
          </p:nvPicPr>
          <p:blipFill>
            <a:blip r:embed="rId2"/>
            <a:srcRect t="61441" r="60959"/>
            <a:stretch>
              <a:fillRect/>
            </a:stretch>
          </p:blipFill>
          <p:spPr bwMode="auto">
            <a:xfrm>
              <a:off x="3096" y="2184"/>
              <a:ext cx="144" cy="96"/>
            </a:xfrm>
            <a:prstGeom prst="rect">
              <a:avLst/>
            </a:prstGeom>
            <a:noFill/>
            <a:ln w="9525">
              <a:noFill/>
              <a:miter lim="800000"/>
              <a:headEnd/>
              <a:tailEnd/>
            </a:ln>
          </p:spPr>
        </p:pic>
        <p:pic>
          <p:nvPicPr>
            <p:cNvPr id="41998" name="Picture 1034" descr="FIG5-13A"/>
            <p:cNvPicPr>
              <a:picLocks noChangeAspect="1" noChangeArrowheads="1"/>
            </p:cNvPicPr>
            <p:nvPr/>
          </p:nvPicPr>
          <p:blipFill>
            <a:blip r:embed="rId3"/>
            <a:srcRect l="64473" t="75621" r="31580" b="11948"/>
            <a:stretch>
              <a:fillRect/>
            </a:stretch>
          </p:blipFill>
          <p:spPr bwMode="auto">
            <a:xfrm>
              <a:off x="3096" y="2100"/>
              <a:ext cx="135" cy="180"/>
            </a:xfrm>
            <a:prstGeom prst="rect">
              <a:avLst/>
            </a:prstGeom>
            <a:noFill/>
            <a:ln w="9525">
              <a:noFill/>
              <a:miter lim="800000"/>
              <a:headEnd/>
              <a:tailEnd/>
            </a:ln>
          </p:spPr>
        </p:pic>
      </p:grpSp>
      <p:pic>
        <p:nvPicPr>
          <p:cNvPr id="41994" name="Picture 1035" descr="FIG5-17B"/>
          <p:cNvPicPr>
            <a:picLocks noChangeAspect="1" noChangeArrowheads="1"/>
          </p:cNvPicPr>
          <p:nvPr/>
        </p:nvPicPr>
        <p:blipFill rotWithShape="1">
          <a:blip r:embed="rId4"/>
          <a:srcRect l="17059" r="19427"/>
          <a:stretch/>
        </p:blipFill>
        <p:spPr bwMode="auto">
          <a:xfrm>
            <a:off x="1331640" y="5085184"/>
            <a:ext cx="6480376" cy="1174599"/>
          </a:xfrm>
          <a:prstGeom prst="rect">
            <a:avLst/>
          </a:prstGeom>
          <a:noFill/>
          <a:ln w="9525">
            <a:noFill/>
            <a:miter lim="800000"/>
            <a:headEnd/>
            <a:tailEnd/>
          </a:ln>
        </p:spPr>
      </p:pic>
      <p:sp>
        <p:nvSpPr>
          <p:cNvPr id="41991" name="Text Box 1036"/>
          <p:cNvSpPr txBox="1">
            <a:spLocks noChangeArrowheads="1"/>
          </p:cNvSpPr>
          <p:nvPr/>
        </p:nvSpPr>
        <p:spPr bwMode="auto">
          <a:xfrm>
            <a:off x="1304746" y="6105526"/>
            <a:ext cx="6469889" cy="307777"/>
          </a:xfrm>
          <a:prstGeom prst="rect">
            <a:avLst/>
          </a:prstGeom>
          <a:noFill/>
          <a:ln w="28575">
            <a:noFill/>
            <a:miter lim="800000"/>
            <a:headEnd/>
            <a:tailEnd/>
          </a:ln>
        </p:spPr>
        <p:txBody>
          <a:bodyPr wrap="square">
            <a:spAutoFit/>
          </a:bodyPr>
          <a:lstStyle/>
          <a:p>
            <a:pPr algn="ctr"/>
            <a:r>
              <a:rPr lang="en-US" sz="1400">
                <a:solidFill>
                  <a:srgbClr val="FF0000"/>
                </a:solidFill>
              </a:rPr>
              <a:t>EMPLOYEE relation with recursive foreign key</a:t>
            </a:r>
          </a:p>
        </p:txBody>
      </p:sp>
      <p:sp>
        <p:nvSpPr>
          <p:cNvPr id="41992" name="Text Box 1037"/>
          <p:cNvSpPr txBox="1">
            <a:spLocks noChangeArrowheads="1"/>
          </p:cNvSpPr>
          <p:nvPr/>
        </p:nvSpPr>
        <p:spPr bwMode="auto">
          <a:xfrm>
            <a:off x="1746031" y="4255990"/>
            <a:ext cx="5548538" cy="307777"/>
          </a:xfrm>
          <a:prstGeom prst="rect">
            <a:avLst/>
          </a:prstGeom>
          <a:noFill/>
          <a:ln w="28575">
            <a:noFill/>
            <a:miter lim="800000"/>
            <a:headEnd/>
            <a:tailEnd/>
          </a:ln>
        </p:spPr>
        <p:txBody>
          <a:bodyPr wrap="square">
            <a:spAutoFit/>
          </a:bodyPr>
          <a:lstStyle/>
          <a:p>
            <a:pPr algn="ctr"/>
            <a:r>
              <a:rPr lang="en-US" sz="1400">
                <a:solidFill>
                  <a:srgbClr val="FF0000"/>
                </a:solidFill>
              </a:rPr>
              <a:t>EMPLOYEE entity with Manages relationship</a:t>
            </a:r>
          </a:p>
        </p:txBody>
      </p:sp>
      <p:sp>
        <p:nvSpPr>
          <p:cNvPr id="41989" name="Slide Number Placeholder 14"/>
          <p:cNvSpPr>
            <a:spLocks noGrp="1"/>
          </p:cNvSpPr>
          <p:nvPr>
            <p:ph type="sldNum" sz="quarter" idx="4294967295"/>
          </p:nvPr>
        </p:nvSpPr>
        <p:spPr bwMode="auto">
          <a:xfrm>
            <a:off x="6754370" y="6416675"/>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B8473D06-54DA-44E7-9AD8-124B463753DD}" type="slidenum">
              <a:rPr lang="vi-VN" smtClean="0"/>
              <a:pPr/>
              <a:t>26</a:t>
            </a:fld>
            <a:endParaRPr lang="vi-VN" smtClean="0"/>
          </a:p>
        </p:txBody>
      </p:sp>
      <p:sp>
        <p:nvSpPr>
          <p:cNvPr id="3" name="Down Arrow 2"/>
          <p:cNvSpPr/>
          <p:nvPr/>
        </p:nvSpPr>
        <p:spPr>
          <a:xfrm>
            <a:off x="4427984" y="4588002"/>
            <a:ext cx="360040" cy="4165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01737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1993"/>
                                        </p:tgtEl>
                                        <p:attrNameLst>
                                          <p:attrName>style.visibility</p:attrName>
                                        </p:attrNameLst>
                                      </p:cBhvr>
                                      <p:to>
                                        <p:strVal val="visible"/>
                                      </p:to>
                                    </p:set>
                                    <p:anim calcmode="lin" valueType="num">
                                      <p:cBhvr>
                                        <p:cTn id="7" dur="1000" fill="hold"/>
                                        <p:tgtEl>
                                          <p:spTgt spid="41993"/>
                                        </p:tgtEl>
                                        <p:attrNameLst>
                                          <p:attrName>ppt_w</p:attrName>
                                        </p:attrNameLst>
                                      </p:cBhvr>
                                      <p:tavLst>
                                        <p:tav tm="0">
                                          <p:val>
                                            <p:strVal val="#ppt_w+.3"/>
                                          </p:val>
                                        </p:tav>
                                        <p:tav tm="100000">
                                          <p:val>
                                            <p:strVal val="#ppt_w"/>
                                          </p:val>
                                        </p:tav>
                                      </p:tavLst>
                                    </p:anim>
                                    <p:anim calcmode="lin" valueType="num">
                                      <p:cBhvr>
                                        <p:cTn id="8" dur="1000" fill="hold"/>
                                        <p:tgtEl>
                                          <p:spTgt spid="41993"/>
                                        </p:tgtEl>
                                        <p:attrNameLst>
                                          <p:attrName>ppt_h</p:attrName>
                                        </p:attrNameLst>
                                      </p:cBhvr>
                                      <p:tavLst>
                                        <p:tav tm="0">
                                          <p:val>
                                            <p:strVal val="#ppt_h"/>
                                          </p:val>
                                        </p:tav>
                                        <p:tav tm="100000">
                                          <p:val>
                                            <p:strVal val="#ppt_h"/>
                                          </p:val>
                                        </p:tav>
                                      </p:tavLst>
                                    </p:anim>
                                    <p:animEffect transition="in" filter="fade">
                                      <p:cBhvr>
                                        <p:cTn id="9" dur="1000"/>
                                        <p:tgtEl>
                                          <p:spTgt spid="4199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1992"/>
                                        </p:tgtEl>
                                        <p:attrNameLst>
                                          <p:attrName>style.visibility</p:attrName>
                                        </p:attrNameLst>
                                      </p:cBhvr>
                                      <p:to>
                                        <p:strVal val="visible"/>
                                      </p:to>
                                    </p:set>
                                    <p:anim calcmode="lin" valueType="num">
                                      <p:cBhvr>
                                        <p:cTn id="12" dur="1000" fill="hold"/>
                                        <p:tgtEl>
                                          <p:spTgt spid="41992"/>
                                        </p:tgtEl>
                                        <p:attrNameLst>
                                          <p:attrName>ppt_w</p:attrName>
                                        </p:attrNameLst>
                                      </p:cBhvr>
                                      <p:tavLst>
                                        <p:tav tm="0">
                                          <p:val>
                                            <p:strVal val="#ppt_w+.3"/>
                                          </p:val>
                                        </p:tav>
                                        <p:tav tm="100000">
                                          <p:val>
                                            <p:strVal val="#ppt_w"/>
                                          </p:val>
                                        </p:tav>
                                      </p:tavLst>
                                    </p:anim>
                                    <p:anim calcmode="lin" valueType="num">
                                      <p:cBhvr>
                                        <p:cTn id="13" dur="1000" fill="hold"/>
                                        <p:tgtEl>
                                          <p:spTgt spid="41992"/>
                                        </p:tgtEl>
                                        <p:attrNameLst>
                                          <p:attrName>ppt_h</p:attrName>
                                        </p:attrNameLst>
                                      </p:cBhvr>
                                      <p:tavLst>
                                        <p:tav tm="0">
                                          <p:val>
                                            <p:strVal val="#ppt_h"/>
                                          </p:val>
                                        </p:tav>
                                        <p:tav tm="100000">
                                          <p:val>
                                            <p:strVal val="#ppt_h"/>
                                          </p:val>
                                        </p:tav>
                                      </p:tavLst>
                                    </p:anim>
                                    <p:animEffect transition="in" filter="fade">
                                      <p:cBhvr>
                                        <p:cTn id="14" dur="1000"/>
                                        <p:tgtEl>
                                          <p:spTgt spid="41992"/>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41994"/>
                                        </p:tgtEl>
                                        <p:attrNameLst>
                                          <p:attrName>style.visibility</p:attrName>
                                        </p:attrNameLst>
                                      </p:cBhvr>
                                      <p:to>
                                        <p:strVal val="visible"/>
                                      </p:to>
                                    </p:set>
                                    <p:anim calcmode="lin" valueType="num">
                                      <p:cBhvr>
                                        <p:cTn id="24" dur="1000" fill="hold"/>
                                        <p:tgtEl>
                                          <p:spTgt spid="41994"/>
                                        </p:tgtEl>
                                        <p:attrNameLst>
                                          <p:attrName>ppt_w</p:attrName>
                                        </p:attrNameLst>
                                      </p:cBhvr>
                                      <p:tavLst>
                                        <p:tav tm="0">
                                          <p:val>
                                            <p:strVal val="#ppt_w+.3"/>
                                          </p:val>
                                        </p:tav>
                                        <p:tav tm="100000">
                                          <p:val>
                                            <p:strVal val="#ppt_w"/>
                                          </p:val>
                                        </p:tav>
                                      </p:tavLst>
                                    </p:anim>
                                    <p:anim calcmode="lin" valueType="num">
                                      <p:cBhvr>
                                        <p:cTn id="25" dur="1000" fill="hold"/>
                                        <p:tgtEl>
                                          <p:spTgt spid="41994"/>
                                        </p:tgtEl>
                                        <p:attrNameLst>
                                          <p:attrName>ppt_h</p:attrName>
                                        </p:attrNameLst>
                                      </p:cBhvr>
                                      <p:tavLst>
                                        <p:tav tm="0">
                                          <p:val>
                                            <p:strVal val="#ppt_h"/>
                                          </p:val>
                                        </p:tav>
                                        <p:tav tm="100000">
                                          <p:val>
                                            <p:strVal val="#ppt_h"/>
                                          </p:val>
                                        </p:tav>
                                      </p:tavLst>
                                    </p:anim>
                                    <p:animEffect transition="in" filter="fade">
                                      <p:cBhvr>
                                        <p:cTn id="26" dur="1000"/>
                                        <p:tgtEl>
                                          <p:spTgt spid="41994"/>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41991"/>
                                        </p:tgtEl>
                                        <p:attrNameLst>
                                          <p:attrName>style.visibility</p:attrName>
                                        </p:attrNameLst>
                                      </p:cBhvr>
                                      <p:to>
                                        <p:strVal val="visible"/>
                                      </p:to>
                                    </p:set>
                                    <p:anim calcmode="lin" valueType="num">
                                      <p:cBhvr>
                                        <p:cTn id="29" dur="1000" fill="hold"/>
                                        <p:tgtEl>
                                          <p:spTgt spid="41991"/>
                                        </p:tgtEl>
                                        <p:attrNameLst>
                                          <p:attrName>ppt_w</p:attrName>
                                        </p:attrNameLst>
                                      </p:cBhvr>
                                      <p:tavLst>
                                        <p:tav tm="0">
                                          <p:val>
                                            <p:strVal val="#ppt_w+.3"/>
                                          </p:val>
                                        </p:tav>
                                        <p:tav tm="100000">
                                          <p:val>
                                            <p:strVal val="#ppt_w"/>
                                          </p:val>
                                        </p:tav>
                                      </p:tavLst>
                                    </p:anim>
                                    <p:anim calcmode="lin" valueType="num">
                                      <p:cBhvr>
                                        <p:cTn id="30" dur="1000" fill="hold"/>
                                        <p:tgtEl>
                                          <p:spTgt spid="41991"/>
                                        </p:tgtEl>
                                        <p:attrNameLst>
                                          <p:attrName>ppt_h</p:attrName>
                                        </p:attrNameLst>
                                      </p:cBhvr>
                                      <p:tavLst>
                                        <p:tav tm="0">
                                          <p:val>
                                            <p:strVal val="#ppt_h"/>
                                          </p:val>
                                        </p:tav>
                                        <p:tav tm="100000">
                                          <p:val>
                                            <p:strVal val="#ppt_h"/>
                                          </p:val>
                                        </p:tav>
                                      </p:tavLst>
                                    </p:anim>
                                    <p:animEffect transition="in" filter="fade">
                                      <p:cBhvr>
                                        <p:cTn id="31" dur="10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P spid="41992"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8929718" cy="1013516"/>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z="2600" smtClean="0"/>
              <a:t/>
            </a:r>
            <a:br>
              <a:rPr lang="en-US" sz="2600" smtClean="0"/>
            </a:br>
            <a:r>
              <a:rPr lang="en-US" sz="2000" smtClean="0">
                <a:solidFill>
                  <a:schemeClr val="tx1"/>
                </a:solidFill>
              </a:rPr>
              <a:t>Rule 4 – Convert binary relationship one to one</a:t>
            </a:r>
            <a:endParaRPr lang="en-US" sz="2000">
              <a:solidFill>
                <a:schemeClr val="tx1"/>
              </a:solidFill>
            </a:endParaRPr>
          </a:p>
        </p:txBody>
      </p:sp>
      <p:pic>
        <p:nvPicPr>
          <p:cNvPr id="43014" name="Picture 5" descr="FIG5-14A"/>
          <p:cNvPicPr>
            <a:picLocks noChangeAspect="1" noChangeArrowheads="1"/>
          </p:cNvPicPr>
          <p:nvPr/>
        </p:nvPicPr>
        <p:blipFill>
          <a:blip r:embed="rId2"/>
          <a:srcRect/>
          <a:stretch>
            <a:fillRect/>
          </a:stretch>
        </p:blipFill>
        <p:spPr bwMode="auto">
          <a:xfrm>
            <a:off x="1691680" y="1013516"/>
            <a:ext cx="5904656" cy="3229994"/>
          </a:xfrm>
          <a:prstGeom prst="rect">
            <a:avLst/>
          </a:prstGeom>
          <a:noFill/>
          <a:ln w="9525">
            <a:noFill/>
            <a:miter lim="800000"/>
            <a:headEnd/>
            <a:tailEnd/>
          </a:ln>
        </p:spPr>
      </p:pic>
      <p:pic>
        <p:nvPicPr>
          <p:cNvPr id="43015" name="Picture 6" descr="06_14b"/>
          <p:cNvPicPr>
            <a:picLocks noChangeAspect="1" noChangeArrowheads="1"/>
          </p:cNvPicPr>
          <p:nvPr/>
        </p:nvPicPr>
        <p:blipFill>
          <a:blip r:embed="rId3"/>
          <a:srcRect/>
          <a:stretch>
            <a:fillRect/>
          </a:stretch>
        </p:blipFill>
        <p:spPr bwMode="auto">
          <a:xfrm>
            <a:off x="1691680" y="4941167"/>
            <a:ext cx="5904656" cy="1441451"/>
          </a:xfrm>
          <a:prstGeom prst="rect">
            <a:avLst/>
          </a:prstGeom>
          <a:noFill/>
          <a:ln w="9525">
            <a:noFill/>
            <a:miter lim="800000"/>
            <a:headEnd/>
            <a:tailEnd/>
          </a:ln>
        </p:spPr>
      </p:pic>
      <p:sp>
        <p:nvSpPr>
          <p:cNvPr id="43013" name="Slide Number Placeholder 7"/>
          <p:cNvSpPr>
            <a:spLocks noGrp="1"/>
          </p:cNvSpPr>
          <p:nvPr>
            <p:ph type="sldNum" sz="quarter" idx="4294967295"/>
          </p:nvPr>
        </p:nvSpPr>
        <p:spPr bwMode="auto">
          <a:xfrm>
            <a:off x="3428992" y="6410348"/>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3BAD0C23-11DB-4117-A950-D4B470777C02}" type="slidenum">
              <a:rPr lang="vi-VN" smtClean="0"/>
              <a:pPr/>
              <a:t>27</a:t>
            </a:fld>
            <a:endParaRPr lang="vi-VN" smtClean="0"/>
          </a:p>
        </p:txBody>
      </p:sp>
      <p:sp>
        <p:nvSpPr>
          <p:cNvPr id="3" name="Down Arrow 2"/>
          <p:cNvSpPr/>
          <p:nvPr/>
        </p:nvSpPr>
        <p:spPr>
          <a:xfrm>
            <a:off x="4355976" y="4346884"/>
            <a:ext cx="360040" cy="553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66780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p:cTn id="7" dur="1000" fill="hold"/>
                                        <p:tgtEl>
                                          <p:spTgt spid="43014"/>
                                        </p:tgtEl>
                                        <p:attrNameLst>
                                          <p:attrName>ppt_w</p:attrName>
                                        </p:attrNameLst>
                                      </p:cBhvr>
                                      <p:tavLst>
                                        <p:tav tm="0">
                                          <p:val>
                                            <p:strVal val="#ppt_w+.3"/>
                                          </p:val>
                                        </p:tav>
                                        <p:tav tm="100000">
                                          <p:val>
                                            <p:strVal val="#ppt_w"/>
                                          </p:val>
                                        </p:tav>
                                      </p:tavLst>
                                    </p:anim>
                                    <p:anim calcmode="lin" valueType="num">
                                      <p:cBhvr>
                                        <p:cTn id="8" dur="1000" fill="hold"/>
                                        <p:tgtEl>
                                          <p:spTgt spid="43014"/>
                                        </p:tgtEl>
                                        <p:attrNameLst>
                                          <p:attrName>ppt_h</p:attrName>
                                        </p:attrNameLst>
                                      </p:cBhvr>
                                      <p:tavLst>
                                        <p:tav tm="0">
                                          <p:val>
                                            <p:strVal val="#ppt_h"/>
                                          </p:val>
                                        </p:tav>
                                        <p:tav tm="100000">
                                          <p:val>
                                            <p:strVal val="#ppt_h"/>
                                          </p:val>
                                        </p:tav>
                                      </p:tavLst>
                                    </p:anim>
                                    <p:animEffect transition="in" filter="fade">
                                      <p:cBhvr>
                                        <p:cTn id="9" dur="1000"/>
                                        <p:tgtEl>
                                          <p:spTgt spid="4301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3"/>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43015"/>
                                        </p:tgtEl>
                                        <p:attrNameLst>
                                          <p:attrName>style.visibility</p:attrName>
                                        </p:attrNameLst>
                                      </p:cBhvr>
                                      <p:to>
                                        <p:strVal val="visible"/>
                                      </p:to>
                                    </p:set>
                                    <p:anim calcmode="lin" valueType="num">
                                      <p:cBhvr>
                                        <p:cTn id="19" dur="1000" fill="hold"/>
                                        <p:tgtEl>
                                          <p:spTgt spid="43015"/>
                                        </p:tgtEl>
                                        <p:attrNameLst>
                                          <p:attrName>ppt_w</p:attrName>
                                        </p:attrNameLst>
                                      </p:cBhvr>
                                      <p:tavLst>
                                        <p:tav tm="0">
                                          <p:val>
                                            <p:strVal val="#ppt_w+.3"/>
                                          </p:val>
                                        </p:tav>
                                        <p:tav tm="100000">
                                          <p:val>
                                            <p:strVal val="#ppt_w"/>
                                          </p:val>
                                        </p:tav>
                                      </p:tavLst>
                                    </p:anim>
                                    <p:anim calcmode="lin" valueType="num">
                                      <p:cBhvr>
                                        <p:cTn id="20" dur="1000" fill="hold"/>
                                        <p:tgtEl>
                                          <p:spTgt spid="43015"/>
                                        </p:tgtEl>
                                        <p:attrNameLst>
                                          <p:attrName>ppt_h</p:attrName>
                                        </p:attrNameLst>
                                      </p:cBhvr>
                                      <p:tavLst>
                                        <p:tav tm="0">
                                          <p:val>
                                            <p:strVal val="#ppt_h"/>
                                          </p:val>
                                        </p:tav>
                                        <p:tav tm="100000">
                                          <p:val>
                                            <p:strVal val="#ppt_h"/>
                                          </p:val>
                                        </p:tav>
                                      </p:tavLst>
                                    </p:anim>
                                    <p:animEffect transition="in" filter="fade">
                                      <p:cBhvr>
                                        <p:cTn id="21" dur="10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0"/>
            <a:ext cx="8929718" cy="1114380"/>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a:t>
            </a:r>
            <a:r>
              <a:rPr lang="en-US" sz="2600" smtClean="0"/>
              <a:t/>
            </a:r>
            <a:br>
              <a:rPr lang="en-US" sz="2600" smtClean="0"/>
            </a:br>
            <a:r>
              <a:rPr lang="en-US" sz="2000">
                <a:solidFill>
                  <a:schemeClr val="tx1"/>
                </a:solidFill>
              </a:rPr>
              <a:t>Rule </a:t>
            </a:r>
            <a:r>
              <a:rPr lang="en-US" sz="2000" smtClean="0">
                <a:solidFill>
                  <a:schemeClr val="tx1"/>
                </a:solidFill>
              </a:rPr>
              <a:t>5 – </a:t>
            </a:r>
            <a:r>
              <a:rPr lang="en-US" sz="2000">
                <a:solidFill>
                  <a:schemeClr val="tx1"/>
                </a:solidFill>
              </a:rPr>
              <a:t>Convert Unary relationship one to many</a:t>
            </a:r>
          </a:p>
        </p:txBody>
      </p:sp>
      <p:pic>
        <p:nvPicPr>
          <p:cNvPr id="44038" name="Picture 5" descr="FIG5-17A"/>
          <p:cNvPicPr>
            <a:picLocks noChangeAspect="1" noChangeArrowheads="1"/>
          </p:cNvPicPr>
          <p:nvPr/>
        </p:nvPicPr>
        <p:blipFill>
          <a:blip r:embed="rId2"/>
          <a:srcRect/>
          <a:stretch>
            <a:fillRect/>
          </a:stretch>
        </p:blipFill>
        <p:spPr bwMode="auto">
          <a:xfrm>
            <a:off x="1872448" y="1114380"/>
            <a:ext cx="5410200" cy="3281469"/>
          </a:xfrm>
          <a:prstGeom prst="rect">
            <a:avLst/>
          </a:prstGeom>
          <a:noFill/>
          <a:ln w="9525">
            <a:noFill/>
            <a:miter lim="800000"/>
            <a:headEnd/>
            <a:tailEnd/>
          </a:ln>
        </p:spPr>
      </p:pic>
      <p:pic>
        <p:nvPicPr>
          <p:cNvPr id="44039" name="Picture 6" descr="FIG5-17B"/>
          <p:cNvPicPr>
            <a:picLocks noChangeAspect="1" noChangeArrowheads="1"/>
          </p:cNvPicPr>
          <p:nvPr/>
        </p:nvPicPr>
        <p:blipFill rotWithShape="1">
          <a:blip r:embed="rId3"/>
          <a:srcRect l="8888" t="13152" r="9445" b="9968"/>
          <a:stretch/>
        </p:blipFill>
        <p:spPr bwMode="auto">
          <a:xfrm>
            <a:off x="1872448" y="5293882"/>
            <a:ext cx="5389563" cy="864096"/>
          </a:xfrm>
          <a:prstGeom prst="rect">
            <a:avLst/>
          </a:prstGeom>
          <a:noFill/>
          <a:ln w="9525">
            <a:noFill/>
            <a:miter lim="800000"/>
            <a:headEnd/>
            <a:tailEnd/>
          </a:ln>
        </p:spPr>
      </p:pic>
      <p:sp>
        <p:nvSpPr>
          <p:cNvPr id="44040" name="Text Box 7"/>
          <p:cNvSpPr txBox="1">
            <a:spLocks noChangeArrowheads="1"/>
          </p:cNvSpPr>
          <p:nvPr/>
        </p:nvSpPr>
        <p:spPr bwMode="auto">
          <a:xfrm>
            <a:off x="2420372" y="6130459"/>
            <a:ext cx="4293716" cy="307777"/>
          </a:xfrm>
          <a:prstGeom prst="rect">
            <a:avLst/>
          </a:prstGeom>
          <a:noFill/>
          <a:ln w="28575">
            <a:noFill/>
            <a:miter lim="800000"/>
            <a:headEnd/>
            <a:tailEnd/>
          </a:ln>
        </p:spPr>
        <p:txBody>
          <a:bodyPr wrap="square">
            <a:spAutoFit/>
          </a:bodyPr>
          <a:lstStyle/>
          <a:p>
            <a:pPr algn="ctr"/>
            <a:r>
              <a:rPr lang="en-US" sz="1400">
                <a:solidFill>
                  <a:srgbClr val="FF0000"/>
                </a:solidFill>
              </a:rPr>
              <a:t>EMPLOYEE relation with recursive foreign key</a:t>
            </a:r>
          </a:p>
        </p:txBody>
      </p:sp>
      <p:sp>
        <p:nvSpPr>
          <p:cNvPr id="44041" name="Text Box 8"/>
          <p:cNvSpPr txBox="1">
            <a:spLocks noChangeArrowheads="1"/>
          </p:cNvSpPr>
          <p:nvPr/>
        </p:nvSpPr>
        <p:spPr bwMode="auto">
          <a:xfrm>
            <a:off x="2448238" y="4448314"/>
            <a:ext cx="4033242" cy="307777"/>
          </a:xfrm>
          <a:prstGeom prst="rect">
            <a:avLst/>
          </a:prstGeom>
          <a:noFill/>
          <a:ln w="28575">
            <a:noFill/>
            <a:miter lim="800000"/>
            <a:headEnd/>
            <a:tailEnd/>
          </a:ln>
        </p:spPr>
        <p:txBody>
          <a:bodyPr wrap="square">
            <a:spAutoFit/>
          </a:bodyPr>
          <a:lstStyle/>
          <a:p>
            <a:pPr algn="ctr"/>
            <a:r>
              <a:rPr lang="en-US" sz="1400">
                <a:solidFill>
                  <a:srgbClr val="FF0000"/>
                </a:solidFill>
              </a:rPr>
              <a:t>EMPLOYEE entity with Manages relationship</a:t>
            </a:r>
          </a:p>
        </p:txBody>
      </p:sp>
      <p:sp>
        <p:nvSpPr>
          <p:cNvPr id="44037" name="Slide Number Placeholder 9"/>
          <p:cNvSpPr>
            <a:spLocks noGrp="1"/>
          </p:cNvSpPr>
          <p:nvPr>
            <p:ph type="sldNum" sz="quarter" idx="4294967295"/>
          </p:nvPr>
        </p:nvSpPr>
        <p:spPr bwMode="auto">
          <a:xfrm>
            <a:off x="6714088" y="6358659"/>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9E1C50DA-BE6D-4D1D-98BA-C9DE2BF02A89}" type="slidenum">
              <a:rPr lang="vi-VN" smtClean="0"/>
              <a:pPr/>
              <a:t>28</a:t>
            </a:fld>
            <a:endParaRPr lang="vi-VN" smtClean="0"/>
          </a:p>
        </p:txBody>
      </p:sp>
      <p:sp>
        <p:nvSpPr>
          <p:cNvPr id="3" name="Down Arrow 2"/>
          <p:cNvSpPr/>
          <p:nvPr/>
        </p:nvSpPr>
        <p:spPr>
          <a:xfrm>
            <a:off x="4478306" y="4715750"/>
            <a:ext cx="323165" cy="53779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6320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p:cTn id="7" dur="1000" fill="hold"/>
                                        <p:tgtEl>
                                          <p:spTgt spid="44038"/>
                                        </p:tgtEl>
                                        <p:attrNameLst>
                                          <p:attrName>ppt_w</p:attrName>
                                        </p:attrNameLst>
                                      </p:cBhvr>
                                      <p:tavLst>
                                        <p:tav tm="0">
                                          <p:val>
                                            <p:strVal val="#ppt_w+.3"/>
                                          </p:val>
                                        </p:tav>
                                        <p:tav tm="100000">
                                          <p:val>
                                            <p:strVal val="#ppt_w"/>
                                          </p:val>
                                        </p:tav>
                                      </p:tavLst>
                                    </p:anim>
                                    <p:anim calcmode="lin" valueType="num">
                                      <p:cBhvr>
                                        <p:cTn id="8" dur="1000" fill="hold"/>
                                        <p:tgtEl>
                                          <p:spTgt spid="44038"/>
                                        </p:tgtEl>
                                        <p:attrNameLst>
                                          <p:attrName>ppt_h</p:attrName>
                                        </p:attrNameLst>
                                      </p:cBhvr>
                                      <p:tavLst>
                                        <p:tav tm="0">
                                          <p:val>
                                            <p:strVal val="#ppt_h"/>
                                          </p:val>
                                        </p:tav>
                                        <p:tav tm="100000">
                                          <p:val>
                                            <p:strVal val="#ppt_h"/>
                                          </p:val>
                                        </p:tav>
                                      </p:tavLst>
                                    </p:anim>
                                    <p:animEffect transition="in" filter="fade">
                                      <p:cBhvr>
                                        <p:cTn id="9" dur="1000"/>
                                        <p:tgtEl>
                                          <p:spTgt spid="440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4041"/>
                                        </p:tgtEl>
                                        <p:attrNameLst>
                                          <p:attrName>style.visibility</p:attrName>
                                        </p:attrNameLst>
                                      </p:cBhvr>
                                      <p:to>
                                        <p:strVal val="visible"/>
                                      </p:to>
                                    </p:set>
                                    <p:anim calcmode="lin" valueType="num">
                                      <p:cBhvr>
                                        <p:cTn id="12" dur="1000" fill="hold"/>
                                        <p:tgtEl>
                                          <p:spTgt spid="44041"/>
                                        </p:tgtEl>
                                        <p:attrNameLst>
                                          <p:attrName>ppt_w</p:attrName>
                                        </p:attrNameLst>
                                      </p:cBhvr>
                                      <p:tavLst>
                                        <p:tav tm="0">
                                          <p:val>
                                            <p:strVal val="#ppt_w+.3"/>
                                          </p:val>
                                        </p:tav>
                                        <p:tav tm="100000">
                                          <p:val>
                                            <p:strVal val="#ppt_w"/>
                                          </p:val>
                                        </p:tav>
                                      </p:tavLst>
                                    </p:anim>
                                    <p:anim calcmode="lin" valueType="num">
                                      <p:cBhvr>
                                        <p:cTn id="13" dur="1000" fill="hold"/>
                                        <p:tgtEl>
                                          <p:spTgt spid="44041"/>
                                        </p:tgtEl>
                                        <p:attrNameLst>
                                          <p:attrName>ppt_h</p:attrName>
                                        </p:attrNameLst>
                                      </p:cBhvr>
                                      <p:tavLst>
                                        <p:tav tm="0">
                                          <p:val>
                                            <p:strVal val="#ppt_h"/>
                                          </p:val>
                                        </p:tav>
                                        <p:tav tm="100000">
                                          <p:val>
                                            <p:strVal val="#ppt_h"/>
                                          </p:val>
                                        </p:tav>
                                      </p:tavLst>
                                    </p:anim>
                                    <p:animEffect transition="in" filter="fade">
                                      <p:cBhvr>
                                        <p:cTn id="14" dur="1000"/>
                                        <p:tgtEl>
                                          <p:spTgt spid="44041"/>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44039"/>
                                        </p:tgtEl>
                                        <p:attrNameLst>
                                          <p:attrName>style.visibility</p:attrName>
                                        </p:attrNameLst>
                                      </p:cBhvr>
                                      <p:to>
                                        <p:strVal val="visible"/>
                                      </p:to>
                                    </p:set>
                                    <p:anim calcmode="lin" valueType="num">
                                      <p:cBhvr>
                                        <p:cTn id="24" dur="1000" fill="hold"/>
                                        <p:tgtEl>
                                          <p:spTgt spid="44039"/>
                                        </p:tgtEl>
                                        <p:attrNameLst>
                                          <p:attrName>ppt_w</p:attrName>
                                        </p:attrNameLst>
                                      </p:cBhvr>
                                      <p:tavLst>
                                        <p:tav tm="0">
                                          <p:val>
                                            <p:strVal val="#ppt_w+.3"/>
                                          </p:val>
                                        </p:tav>
                                        <p:tav tm="100000">
                                          <p:val>
                                            <p:strVal val="#ppt_w"/>
                                          </p:val>
                                        </p:tav>
                                      </p:tavLst>
                                    </p:anim>
                                    <p:anim calcmode="lin" valueType="num">
                                      <p:cBhvr>
                                        <p:cTn id="25" dur="1000" fill="hold"/>
                                        <p:tgtEl>
                                          <p:spTgt spid="44039"/>
                                        </p:tgtEl>
                                        <p:attrNameLst>
                                          <p:attrName>ppt_h</p:attrName>
                                        </p:attrNameLst>
                                      </p:cBhvr>
                                      <p:tavLst>
                                        <p:tav tm="0">
                                          <p:val>
                                            <p:strVal val="#ppt_h"/>
                                          </p:val>
                                        </p:tav>
                                        <p:tav tm="100000">
                                          <p:val>
                                            <p:strVal val="#ppt_h"/>
                                          </p:val>
                                        </p:tav>
                                      </p:tavLst>
                                    </p:anim>
                                    <p:animEffect transition="in" filter="fade">
                                      <p:cBhvr>
                                        <p:cTn id="26" dur="1000"/>
                                        <p:tgtEl>
                                          <p:spTgt spid="44039"/>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44040"/>
                                        </p:tgtEl>
                                        <p:attrNameLst>
                                          <p:attrName>style.visibility</p:attrName>
                                        </p:attrNameLst>
                                      </p:cBhvr>
                                      <p:to>
                                        <p:strVal val="visible"/>
                                      </p:to>
                                    </p:set>
                                    <p:anim calcmode="lin" valueType="num">
                                      <p:cBhvr>
                                        <p:cTn id="29" dur="1000" fill="hold"/>
                                        <p:tgtEl>
                                          <p:spTgt spid="44040"/>
                                        </p:tgtEl>
                                        <p:attrNameLst>
                                          <p:attrName>ppt_w</p:attrName>
                                        </p:attrNameLst>
                                      </p:cBhvr>
                                      <p:tavLst>
                                        <p:tav tm="0">
                                          <p:val>
                                            <p:strVal val="#ppt_w+.3"/>
                                          </p:val>
                                        </p:tav>
                                        <p:tav tm="100000">
                                          <p:val>
                                            <p:strVal val="#ppt_w"/>
                                          </p:val>
                                        </p:tav>
                                      </p:tavLst>
                                    </p:anim>
                                    <p:anim calcmode="lin" valueType="num">
                                      <p:cBhvr>
                                        <p:cTn id="30" dur="1000" fill="hold"/>
                                        <p:tgtEl>
                                          <p:spTgt spid="44040"/>
                                        </p:tgtEl>
                                        <p:attrNameLst>
                                          <p:attrName>ppt_h</p:attrName>
                                        </p:attrNameLst>
                                      </p:cBhvr>
                                      <p:tavLst>
                                        <p:tav tm="0">
                                          <p:val>
                                            <p:strVal val="#ppt_h"/>
                                          </p:val>
                                        </p:tav>
                                        <p:tav tm="100000">
                                          <p:val>
                                            <p:strVal val="#ppt_h"/>
                                          </p:val>
                                        </p:tav>
                                      </p:tavLst>
                                    </p:anim>
                                    <p:animEffect transition="in" filter="fade">
                                      <p:cBhvr>
                                        <p:cTn id="31" dur="10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p:bldP spid="44041"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8929718" cy="1132114"/>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a:t>
            </a:r>
            <a:r>
              <a:rPr lang="en-US" smtClean="0"/>
              <a:t/>
            </a:r>
            <a:br>
              <a:rPr lang="en-US" smtClean="0"/>
            </a:br>
            <a:r>
              <a:rPr lang="en-US" sz="2000">
                <a:solidFill>
                  <a:schemeClr val="tx1"/>
                </a:solidFill>
              </a:rPr>
              <a:t>Rule </a:t>
            </a:r>
            <a:r>
              <a:rPr lang="en-US" sz="2000" smtClean="0">
                <a:solidFill>
                  <a:schemeClr val="tx1"/>
                </a:solidFill>
              </a:rPr>
              <a:t>6 </a:t>
            </a:r>
            <a:r>
              <a:rPr lang="en-US" sz="2000">
                <a:solidFill>
                  <a:schemeClr val="tx1"/>
                </a:solidFill>
              </a:rPr>
              <a:t>– Convert Binary relationship one to </a:t>
            </a:r>
            <a:r>
              <a:rPr lang="en-US" sz="2000" smtClean="0">
                <a:solidFill>
                  <a:schemeClr val="tx1"/>
                </a:solidFill>
              </a:rPr>
              <a:t>many</a:t>
            </a:r>
            <a:endParaRPr lang="en-US" smtClean="0">
              <a:solidFill>
                <a:schemeClr val="tx1"/>
              </a:solidFill>
            </a:endParaRPr>
          </a:p>
        </p:txBody>
      </p:sp>
      <p:pic>
        <p:nvPicPr>
          <p:cNvPr id="45062" name="Picture 5" descr="06_12a"/>
          <p:cNvPicPr>
            <a:picLocks noChangeAspect="1" noChangeArrowheads="1"/>
          </p:cNvPicPr>
          <p:nvPr/>
        </p:nvPicPr>
        <p:blipFill>
          <a:blip r:embed="rId2"/>
          <a:srcRect/>
          <a:stretch>
            <a:fillRect/>
          </a:stretch>
        </p:blipFill>
        <p:spPr bwMode="auto">
          <a:xfrm>
            <a:off x="1733550" y="1027881"/>
            <a:ext cx="5791200" cy="3028950"/>
          </a:xfrm>
          <a:prstGeom prst="rect">
            <a:avLst/>
          </a:prstGeom>
          <a:noFill/>
          <a:ln w="9525">
            <a:noFill/>
            <a:miter lim="800000"/>
            <a:headEnd/>
            <a:tailEnd/>
          </a:ln>
        </p:spPr>
      </p:pic>
      <p:pic>
        <p:nvPicPr>
          <p:cNvPr id="45063" name="Picture 6" descr="06_12b"/>
          <p:cNvPicPr>
            <a:picLocks noChangeAspect="1" noChangeArrowheads="1"/>
          </p:cNvPicPr>
          <p:nvPr/>
        </p:nvPicPr>
        <p:blipFill>
          <a:blip r:embed="rId3"/>
          <a:srcRect/>
          <a:stretch>
            <a:fillRect/>
          </a:stretch>
        </p:blipFill>
        <p:spPr bwMode="auto">
          <a:xfrm>
            <a:off x="1733550" y="4572000"/>
            <a:ext cx="5791200" cy="1552575"/>
          </a:xfrm>
          <a:prstGeom prst="rect">
            <a:avLst/>
          </a:prstGeom>
          <a:noFill/>
          <a:ln w="9525">
            <a:noFill/>
            <a:miter lim="800000"/>
            <a:headEnd/>
            <a:tailEnd/>
          </a:ln>
        </p:spPr>
      </p:pic>
      <p:sp>
        <p:nvSpPr>
          <p:cNvPr id="45064" name="Text Box 7"/>
          <p:cNvSpPr txBox="1">
            <a:spLocks noChangeArrowheads="1"/>
          </p:cNvSpPr>
          <p:nvPr/>
        </p:nvSpPr>
        <p:spPr bwMode="auto">
          <a:xfrm>
            <a:off x="3635896" y="4033817"/>
            <a:ext cx="2324100" cy="304800"/>
          </a:xfrm>
          <a:prstGeom prst="rect">
            <a:avLst/>
          </a:prstGeom>
          <a:noFill/>
          <a:ln w="9525">
            <a:noFill/>
            <a:miter lim="800000"/>
            <a:headEnd/>
            <a:tailEnd/>
          </a:ln>
        </p:spPr>
        <p:txBody>
          <a:bodyPr>
            <a:spAutoFit/>
          </a:bodyPr>
          <a:lstStyle/>
          <a:p>
            <a:pPr eaLnBrk="0" hangingPunct="0"/>
            <a:r>
              <a:rPr lang="en-US" sz="1400">
                <a:solidFill>
                  <a:srgbClr val="FF0000"/>
                </a:solidFill>
              </a:rPr>
              <a:t>Note the mandatory one</a:t>
            </a:r>
          </a:p>
        </p:txBody>
      </p:sp>
      <p:sp>
        <p:nvSpPr>
          <p:cNvPr id="45066" name="Text Box 9"/>
          <p:cNvSpPr txBox="1">
            <a:spLocks noChangeArrowheads="1"/>
          </p:cNvSpPr>
          <p:nvPr/>
        </p:nvSpPr>
        <p:spPr bwMode="auto">
          <a:xfrm>
            <a:off x="507323" y="6087378"/>
            <a:ext cx="8119814" cy="307777"/>
          </a:xfrm>
          <a:prstGeom prst="rect">
            <a:avLst/>
          </a:prstGeom>
          <a:noFill/>
          <a:ln w="9525">
            <a:noFill/>
            <a:miter lim="800000"/>
            <a:headEnd/>
            <a:tailEnd/>
          </a:ln>
        </p:spPr>
        <p:txBody>
          <a:bodyPr wrap="square">
            <a:spAutoFit/>
          </a:bodyPr>
          <a:lstStyle/>
          <a:p>
            <a:pPr algn="ctr" eaLnBrk="0" hangingPunct="0"/>
            <a:r>
              <a:rPr lang="en-US" sz="1400">
                <a:solidFill>
                  <a:srgbClr val="FF0000"/>
                </a:solidFill>
              </a:rPr>
              <a:t>Again, no null value in the foreign key…this is because of the mandatory minimum cardinality</a:t>
            </a:r>
          </a:p>
        </p:txBody>
      </p:sp>
      <p:sp>
        <p:nvSpPr>
          <p:cNvPr id="45061" name="Slide Number Placeholder 10"/>
          <p:cNvSpPr>
            <a:spLocks noGrp="1"/>
          </p:cNvSpPr>
          <p:nvPr>
            <p:ph type="sldNum" sz="quarter" idx="4294967295"/>
          </p:nvPr>
        </p:nvSpPr>
        <p:spPr bwMode="auto">
          <a:xfrm>
            <a:off x="6796118" y="6417376"/>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680FE59B-129A-4554-BAD9-01410A46C200}" type="slidenum">
              <a:rPr lang="vi-VN" smtClean="0"/>
              <a:pPr/>
              <a:t>29</a:t>
            </a:fld>
            <a:endParaRPr lang="vi-VN" smtClean="0"/>
          </a:p>
        </p:txBody>
      </p:sp>
      <p:sp>
        <p:nvSpPr>
          <p:cNvPr id="4" name="Down Arrow 3"/>
          <p:cNvSpPr/>
          <p:nvPr/>
        </p:nvSpPr>
        <p:spPr>
          <a:xfrm>
            <a:off x="4427984" y="4338617"/>
            <a:ext cx="230716" cy="23338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6017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 calcmode="lin" valueType="num">
                                      <p:cBhvr>
                                        <p:cTn id="7" dur="1000" fill="hold"/>
                                        <p:tgtEl>
                                          <p:spTgt spid="45062"/>
                                        </p:tgtEl>
                                        <p:attrNameLst>
                                          <p:attrName>ppt_w</p:attrName>
                                        </p:attrNameLst>
                                      </p:cBhvr>
                                      <p:tavLst>
                                        <p:tav tm="0">
                                          <p:val>
                                            <p:strVal val="#ppt_w+.3"/>
                                          </p:val>
                                        </p:tav>
                                        <p:tav tm="100000">
                                          <p:val>
                                            <p:strVal val="#ppt_w"/>
                                          </p:val>
                                        </p:tav>
                                      </p:tavLst>
                                    </p:anim>
                                    <p:anim calcmode="lin" valueType="num">
                                      <p:cBhvr>
                                        <p:cTn id="8" dur="1000" fill="hold"/>
                                        <p:tgtEl>
                                          <p:spTgt spid="45062"/>
                                        </p:tgtEl>
                                        <p:attrNameLst>
                                          <p:attrName>ppt_h</p:attrName>
                                        </p:attrNameLst>
                                      </p:cBhvr>
                                      <p:tavLst>
                                        <p:tav tm="0">
                                          <p:val>
                                            <p:strVal val="#ppt_h"/>
                                          </p:val>
                                        </p:tav>
                                        <p:tav tm="100000">
                                          <p:val>
                                            <p:strVal val="#ppt_h"/>
                                          </p:val>
                                        </p:tav>
                                      </p:tavLst>
                                    </p:anim>
                                    <p:animEffect transition="in" filter="fade">
                                      <p:cBhvr>
                                        <p:cTn id="9" dur="1000"/>
                                        <p:tgtEl>
                                          <p:spTgt spid="4506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5064"/>
                                        </p:tgtEl>
                                        <p:attrNameLst>
                                          <p:attrName>style.visibility</p:attrName>
                                        </p:attrNameLst>
                                      </p:cBhvr>
                                      <p:to>
                                        <p:strVal val="visible"/>
                                      </p:to>
                                    </p:set>
                                    <p:anim calcmode="lin" valueType="num">
                                      <p:cBhvr>
                                        <p:cTn id="12" dur="1000" fill="hold"/>
                                        <p:tgtEl>
                                          <p:spTgt spid="45064"/>
                                        </p:tgtEl>
                                        <p:attrNameLst>
                                          <p:attrName>ppt_w</p:attrName>
                                        </p:attrNameLst>
                                      </p:cBhvr>
                                      <p:tavLst>
                                        <p:tav tm="0">
                                          <p:val>
                                            <p:strVal val="#ppt_w+.3"/>
                                          </p:val>
                                        </p:tav>
                                        <p:tav tm="100000">
                                          <p:val>
                                            <p:strVal val="#ppt_w"/>
                                          </p:val>
                                        </p:tav>
                                      </p:tavLst>
                                    </p:anim>
                                    <p:anim calcmode="lin" valueType="num">
                                      <p:cBhvr>
                                        <p:cTn id="13" dur="1000" fill="hold"/>
                                        <p:tgtEl>
                                          <p:spTgt spid="45064"/>
                                        </p:tgtEl>
                                        <p:attrNameLst>
                                          <p:attrName>ppt_h</p:attrName>
                                        </p:attrNameLst>
                                      </p:cBhvr>
                                      <p:tavLst>
                                        <p:tav tm="0">
                                          <p:val>
                                            <p:strVal val="#ppt_h"/>
                                          </p:val>
                                        </p:tav>
                                        <p:tav tm="100000">
                                          <p:val>
                                            <p:strVal val="#ppt_h"/>
                                          </p:val>
                                        </p:tav>
                                      </p:tavLst>
                                    </p:anim>
                                    <p:animEffect transition="in" filter="fade">
                                      <p:cBhvr>
                                        <p:cTn id="14" dur="1000"/>
                                        <p:tgtEl>
                                          <p:spTgt spid="45064"/>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45063"/>
                                        </p:tgtEl>
                                        <p:attrNameLst>
                                          <p:attrName>style.visibility</p:attrName>
                                        </p:attrNameLst>
                                      </p:cBhvr>
                                      <p:to>
                                        <p:strVal val="visible"/>
                                      </p:to>
                                    </p:set>
                                    <p:anim calcmode="lin" valueType="num">
                                      <p:cBhvr>
                                        <p:cTn id="19" dur="1000" fill="hold"/>
                                        <p:tgtEl>
                                          <p:spTgt spid="45063"/>
                                        </p:tgtEl>
                                        <p:attrNameLst>
                                          <p:attrName>ppt_w</p:attrName>
                                        </p:attrNameLst>
                                      </p:cBhvr>
                                      <p:tavLst>
                                        <p:tav tm="0">
                                          <p:val>
                                            <p:strVal val="#ppt_w+.3"/>
                                          </p:val>
                                        </p:tav>
                                        <p:tav tm="100000">
                                          <p:val>
                                            <p:strVal val="#ppt_w"/>
                                          </p:val>
                                        </p:tav>
                                      </p:tavLst>
                                    </p:anim>
                                    <p:anim calcmode="lin" valueType="num">
                                      <p:cBhvr>
                                        <p:cTn id="20" dur="1000" fill="hold"/>
                                        <p:tgtEl>
                                          <p:spTgt spid="45063"/>
                                        </p:tgtEl>
                                        <p:attrNameLst>
                                          <p:attrName>ppt_h</p:attrName>
                                        </p:attrNameLst>
                                      </p:cBhvr>
                                      <p:tavLst>
                                        <p:tav tm="0">
                                          <p:val>
                                            <p:strVal val="#ppt_h"/>
                                          </p:val>
                                        </p:tav>
                                        <p:tav tm="100000">
                                          <p:val>
                                            <p:strVal val="#ppt_h"/>
                                          </p:val>
                                        </p:tav>
                                      </p:tavLst>
                                    </p:anim>
                                    <p:animEffect transition="in" filter="fade">
                                      <p:cBhvr>
                                        <p:cTn id="21" dur="1000"/>
                                        <p:tgtEl>
                                          <p:spTgt spid="45063"/>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45066"/>
                                        </p:tgtEl>
                                        <p:attrNameLst>
                                          <p:attrName>style.visibility</p:attrName>
                                        </p:attrNameLst>
                                      </p:cBhvr>
                                      <p:to>
                                        <p:strVal val="visible"/>
                                      </p:to>
                                    </p:set>
                                    <p:anim calcmode="lin" valueType="num">
                                      <p:cBhvr>
                                        <p:cTn id="24" dur="1000" fill="hold"/>
                                        <p:tgtEl>
                                          <p:spTgt spid="45066"/>
                                        </p:tgtEl>
                                        <p:attrNameLst>
                                          <p:attrName>ppt_w</p:attrName>
                                        </p:attrNameLst>
                                      </p:cBhvr>
                                      <p:tavLst>
                                        <p:tav tm="0">
                                          <p:val>
                                            <p:strVal val="#ppt_w+.3"/>
                                          </p:val>
                                        </p:tav>
                                        <p:tav tm="100000">
                                          <p:val>
                                            <p:strVal val="#ppt_w"/>
                                          </p:val>
                                        </p:tav>
                                      </p:tavLst>
                                    </p:anim>
                                    <p:anim calcmode="lin" valueType="num">
                                      <p:cBhvr>
                                        <p:cTn id="25" dur="1000" fill="hold"/>
                                        <p:tgtEl>
                                          <p:spTgt spid="45066"/>
                                        </p:tgtEl>
                                        <p:attrNameLst>
                                          <p:attrName>ppt_h</p:attrName>
                                        </p:attrNameLst>
                                      </p:cBhvr>
                                      <p:tavLst>
                                        <p:tav tm="0">
                                          <p:val>
                                            <p:strVal val="#ppt_h"/>
                                          </p:val>
                                        </p:tav>
                                        <p:tav tm="100000">
                                          <p:val>
                                            <p:strVal val="#ppt_h"/>
                                          </p:val>
                                        </p:tav>
                                      </p:tavLst>
                                    </p:anim>
                                    <p:animEffect transition="in" filter="fade">
                                      <p:cBhvr>
                                        <p:cTn id="26" dur="1000"/>
                                        <p:tgtEl>
                                          <p:spTgt spid="45066"/>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strVal val="#ppt_w+.3"/>
                                          </p:val>
                                        </p:tav>
                                        <p:tav tm="100000">
                                          <p:val>
                                            <p:strVal val="#ppt_w"/>
                                          </p:val>
                                        </p:tav>
                                      </p:tavLst>
                                    </p:anim>
                                    <p:anim calcmode="lin" valueType="num">
                                      <p:cBhvr>
                                        <p:cTn id="30" dur="1000" fill="hold"/>
                                        <p:tgtEl>
                                          <p:spTgt spid="4"/>
                                        </p:tgtEl>
                                        <p:attrNameLst>
                                          <p:attrName>ppt_h</p:attrName>
                                        </p:attrNameLst>
                                      </p:cBhvr>
                                      <p:tavLst>
                                        <p:tav tm="0">
                                          <p:val>
                                            <p:strVal val="#ppt_h"/>
                                          </p:val>
                                        </p:tav>
                                        <p:tav tm="100000">
                                          <p:val>
                                            <p:strVal val="#ppt_h"/>
                                          </p:val>
                                        </p:tav>
                                      </p:tavLst>
                                    </p:anim>
                                    <p:animEffect transition="in" filter="fade">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p:bldP spid="45066"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Table of contents</a:t>
            </a:r>
          </a:p>
        </p:txBody>
      </p:sp>
      <p:sp>
        <p:nvSpPr>
          <p:cNvPr id="8" name="Content Placeholder 7"/>
          <p:cNvSpPr>
            <a:spLocks noGrp="1"/>
          </p:cNvSpPr>
          <p:nvPr>
            <p:ph idx="1"/>
          </p:nvPr>
        </p:nvSpPr>
        <p:spPr/>
        <p:txBody>
          <a:bodyPr/>
          <a:lstStyle/>
          <a:p>
            <a:pPr>
              <a:spcBef>
                <a:spcPts val="600"/>
              </a:spcBef>
              <a:spcAft>
                <a:spcPts val="600"/>
              </a:spcAft>
              <a:buClr>
                <a:schemeClr val="accent6">
                  <a:lumMod val="75000"/>
                </a:schemeClr>
              </a:buClr>
              <a:buSzPct val="120000"/>
              <a:buFont typeface="Candara" panose="020E0502030303020204" pitchFamily="34" charset="0"/>
              <a:buChar char="◊"/>
            </a:pPr>
            <a:r>
              <a:rPr lang="en-US" sz="3200" b="1"/>
              <a:t> SQL </a:t>
            </a:r>
            <a:r>
              <a:rPr lang="en-US" sz="3200" b="1" smtClean="0"/>
              <a:t>Overview</a:t>
            </a:r>
            <a:r>
              <a:rPr lang="en-US" sz="3200" b="1"/>
              <a:t> SQL </a:t>
            </a:r>
            <a:r>
              <a:rPr lang="en-US" sz="3200" b="1" smtClean="0"/>
              <a:t>Overview</a:t>
            </a:r>
          </a:p>
          <a:p>
            <a:pPr>
              <a:spcBef>
                <a:spcPts val="600"/>
              </a:spcBef>
              <a:spcAft>
                <a:spcPts val="600"/>
              </a:spcAft>
              <a:buClr>
                <a:schemeClr val="accent6">
                  <a:lumMod val="75000"/>
                </a:schemeClr>
              </a:buClr>
              <a:buSzPct val="120000"/>
              <a:buFont typeface="Candara" panose="020E0502030303020204" pitchFamily="34" charset="0"/>
              <a:buChar char="◊"/>
            </a:pPr>
            <a:r>
              <a:rPr lang="en-US" sz="3200" b="1"/>
              <a:t> The Relational </a:t>
            </a:r>
            <a:r>
              <a:rPr lang="en-US" sz="3200" b="1" smtClean="0"/>
              <a:t>Database</a:t>
            </a:r>
          </a:p>
          <a:p>
            <a:pPr>
              <a:spcBef>
                <a:spcPts val="600"/>
              </a:spcBef>
              <a:spcAft>
                <a:spcPts val="600"/>
              </a:spcAft>
              <a:buClr>
                <a:schemeClr val="accent6">
                  <a:lumMod val="75000"/>
                </a:schemeClr>
              </a:buClr>
              <a:buSzPct val="120000"/>
              <a:buFont typeface="Candara" panose="020E0502030303020204" pitchFamily="34" charset="0"/>
              <a:buChar char="◊"/>
            </a:pPr>
            <a:r>
              <a:rPr lang="en-US" sz="3200" b="1"/>
              <a:t> RDBMS </a:t>
            </a:r>
            <a:r>
              <a:rPr lang="en-US" sz="3200" b="1" smtClean="0"/>
              <a:t>Concepts</a:t>
            </a:r>
          </a:p>
          <a:p>
            <a:pPr>
              <a:spcBef>
                <a:spcPts val="600"/>
              </a:spcBef>
              <a:spcAft>
                <a:spcPts val="600"/>
              </a:spcAft>
              <a:buClr>
                <a:schemeClr val="accent6">
                  <a:lumMod val="75000"/>
                </a:schemeClr>
              </a:buClr>
              <a:buSzPct val="120000"/>
              <a:buFont typeface="Candara" panose="020E0502030303020204" pitchFamily="34" charset="0"/>
              <a:buChar char="◊"/>
            </a:pPr>
            <a:r>
              <a:rPr lang="en-US" sz="3200" b="1"/>
              <a:t> ER Model</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lgn="r">
              <a:defRPr/>
            </a:pPr>
            <a:fld id="{55A43596-7FAD-497D-92FC-7BF2A613BA8F}" type="slidenum">
              <a:rPr lang="vi-VN" sz="1200" smtClean="0"/>
              <a:pPr algn="r">
                <a:defRPr/>
              </a:pPr>
              <a:t>3</a:t>
            </a:fld>
            <a:endParaRPr lang="vi-VN" sz="1200"/>
          </a:p>
        </p:txBody>
      </p:sp>
    </p:spTree>
    <p:extLst>
      <p:ext uri="{BB962C8B-B14F-4D97-AF65-F5344CB8AC3E}">
        <p14:creationId xmlns:p14="http://schemas.microsoft.com/office/powerpoint/2010/main" val="2416927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0"/>
            <a:ext cx="8929718" cy="1103086"/>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mtClean="0"/>
              <a:t/>
            </a:r>
            <a:br>
              <a:rPr lang="en-US" smtClean="0"/>
            </a:br>
            <a:r>
              <a:rPr lang="en-US" sz="2000">
                <a:solidFill>
                  <a:schemeClr val="tx1"/>
                </a:solidFill>
              </a:rPr>
              <a:t>Rule 7 –  Convert Unary relationship many to </a:t>
            </a:r>
            <a:r>
              <a:rPr lang="en-US" sz="2000" smtClean="0">
                <a:solidFill>
                  <a:schemeClr val="tx1"/>
                </a:solidFill>
              </a:rPr>
              <a:t>many</a:t>
            </a:r>
          </a:p>
        </p:txBody>
      </p:sp>
      <p:pic>
        <p:nvPicPr>
          <p:cNvPr id="46089" name="Picture 6" descr="FIG5-18A"/>
          <p:cNvPicPr>
            <a:picLocks noChangeAspect="1" noChangeArrowheads="1"/>
          </p:cNvPicPr>
          <p:nvPr/>
        </p:nvPicPr>
        <p:blipFill>
          <a:blip r:embed="rId2"/>
          <a:srcRect/>
          <a:stretch>
            <a:fillRect/>
          </a:stretch>
        </p:blipFill>
        <p:spPr bwMode="auto">
          <a:xfrm>
            <a:off x="2391896" y="994585"/>
            <a:ext cx="4378432" cy="2560359"/>
          </a:xfrm>
          <a:prstGeom prst="rect">
            <a:avLst/>
          </a:prstGeom>
          <a:noFill/>
          <a:ln w="9525">
            <a:noFill/>
            <a:miter lim="800000"/>
            <a:headEnd/>
            <a:tailEnd/>
          </a:ln>
        </p:spPr>
      </p:pic>
      <p:pic>
        <p:nvPicPr>
          <p:cNvPr id="46090" name="Picture 7" descr="FIG5-18B"/>
          <p:cNvPicPr>
            <a:picLocks noChangeAspect="1" noChangeArrowheads="1"/>
          </p:cNvPicPr>
          <p:nvPr/>
        </p:nvPicPr>
        <p:blipFill>
          <a:blip r:embed="rId3"/>
          <a:srcRect/>
          <a:stretch>
            <a:fillRect/>
          </a:stretch>
        </p:blipFill>
        <p:spPr bwMode="auto">
          <a:xfrm>
            <a:off x="2378012" y="4355502"/>
            <a:ext cx="4378433" cy="1795657"/>
          </a:xfrm>
          <a:prstGeom prst="rect">
            <a:avLst/>
          </a:prstGeom>
          <a:noFill/>
          <a:ln w="9525">
            <a:noFill/>
            <a:miter lim="800000"/>
            <a:headEnd/>
            <a:tailEnd/>
          </a:ln>
        </p:spPr>
      </p:pic>
      <p:sp>
        <p:nvSpPr>
          <p:cNvPr id="46087" name="Text Box 8"/>
          <p:cNvSpPr txBox="1">
            <a:spLocks noChangeArrowheads="1"/>
          </p:cNvSpPr>
          <p:nvPr/>
        </p:nvSpPr>
        <p:spPr bwMode="auto">
          <a:xfrm>
            <a:off x="2266537" y="3554944"/>
            <a:ext cx="4629150" cy="307777"/>
          </a:xfrm>
          <a:prstGeom prst="rect">
            <a:avLst/>
          </a:prstGeom>
          <a:noFill/>
          <a:ln w="28575">
            <a:noFill/>
            <a:miter lim="800000"/>
            <a:headEnd/>
            <a:tailEnd/>
          </a:ln>
        </p:spPr>
        <p:txBody>
          <a:bodyPr wrap="square">
            <a:spAutoFit/>
          </a:bodyPr>
          <a:lstStyle/>
          <a:p>
            <a:pPr algn="ctr"/>
            <a:r>
              <a:rPr lang="en-US" sz="1400">
                <a:solidFill>
                  <a:srgbClr val="FF0000"/>
                </a:solidFill>
              </a:rPr>
              <a:t>Bill-of-materials relationships (M:N)</a:t>
            </a:r>
          </a:p>
        </p:txBody>
      </p:sp>
      <p:sp>
        <p:nvSpPr>
          <p:cNvPr id="46088" name="Text Box 9"/>
          <p:cNvSpPr txBox="1">
            <a:spLocks noChangeArrowheads="1"/>
          </p:cNvSpPr>
          <p:nvPr/>
        </p:nvSpPr>
        <p:spPr bwMode="auto">
          <a:xfrm>
            <a:off x="2254410" y="6115303"/>
            <a:ext cx="4420897" cy="307777"/>
          </a:xfrm>
          <a:prstGeom prst="rect">
            <a:avLst/>
          </a:prstGeom>
          <a:noFill/>
          <a:ln w="28575">
            <a:noFill/>
            <a:miter lim="800000"/>
            <a:headEnd/>
            <a:tailEnd/>
          </a:ln>
        </p:spPr>
        <p:txBody>
          <a:bodyPr wrap="square">
            <a:spAutoFit/>
          </a:bodyPr>
          <a:lstStyle/>
          <a:p>
            <a:pPr algn="ctr"/>
            <a:r>
              <a:rPr lang="en-US" sz="1400">
                <a:solidFill>
                  <a:srgbClr val="FF0000"/>
                </a:solidFill>
              </a:rPr>
              <a:t>ITEM and COMPONENT relations</a:t>
            </a:r>
          </a:p>
        </p:txBody>
      </p:sp>
      <p:sp>
        <p:nvSpPr>
          <p:cNvPr id="46085" name="Slide Number Placeholder 10"/>
          <p:cNvSpPr>
            <a:spLocks noGrp="1"/>
          </p:cNvSpPr>
          <p:nvPr>
            <p:ph type="sldNum" sz="quarter" idx="4294967295"/>
          </p:nvPr>
        </p:nvSpPr>
        <p:spPr bwMode="auto">
          <a:xfrm>
            <a:off x="6796118" y="6386512"/>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3FB79804-CCDA-4372-A05D-1438010C0BCA}" type="slidenum">
              <a:rPr lang="vi-VN" smtClean="0"/>
              <a:pPr/>
              <a:t>30</a:t>
            </a:fld>
            <a:endParaRPr lang="vi-VN" smtClean="0"/>
          </a:p>
        </p:txBody>
      </p:sp>
      <p:sp>
        <p:nvSpPr>
          <p:cNvPr id="12" name="Down Arrow 11"/>
          <p:cNvSpPr/>
          <p:nvPr/>
        </p:nvSpPr>
        <p:spPr>
          <a:xfrm>
            <a:off x="4266400" y="3870544"/>
            <a:ext cx="396915" cy="4260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pic>
        <p:nvPicPr>
          <p:cNvPr id="1026" name="Picture 2" descr="Kết quả hình ảnh cho Unary relationship many to man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9861" y="2175093"/>
            <a:ext cx="30480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2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6089"/>
                                        </p:tgtEl>
                                        <p:attrNameLst>
                                          <p:attrName>style.visibility</p:attrName>
                                        </p:attrNameLst>
                                      </p:cBhvr>
                                      <p:to>
                                        <p:strVal val="visible"/>
                                      </p:to>
                                    </p:set>
                                    <p:anim calcmode="lin" valueType="num">
                                      <p:cBhvr>
                                        <p:cTn id="7" dur="1000" fill="hold"/>
                                        <p:tgtEl>
                                          <p:spTgt spid="46089"/>
                                        </p:tgtEl>
                                        <p:attrNameLst>
                                          <p:attrName>ppt_w</p:attrName>
                                        </p:attrNameLst>
                                      </p:cBhvr>
                                      <p:tavLst>
                                        <p:tav tm="0">
                                          <p:val>
                                            <p:strVal val="#ppt_w+.3"/>
                                          </p:val>
                                        </p:tav>
                                        <p:tav tm="100000">
                                          <p:val>
                                            <p:strVal val="#ppt_w"/>
                                          </p:val>
                                        </p:tav>
                                      </p:tavLst>
                                    </p:anim>
                                    <p:anim calcmode="lin" valueType="num">
                                      <p:cBhvr>
                                        <p:cTn id="8" dur="1000" fill="hold"/>
                                        <p:tgtEl>
                                          <p:spTgt spid="46089"/>
                                        </p:tgtEl>
                                        <p:attrNameLst>
                                          <p:attrName>ppt_h</p:attrName>
                                        </p:attrNameLst>
                                      </p:cBhvr>
                                      <p:tavLst>
                                        <p:tav tm="0">
                                          <p:val>
                                            <p:strVal val="#ppt_h"/>
                                          </p:val>
                                        </p:tav>
                                        <p:tav tm="100000">
                                          <p:val>
                                            <p:strVal val="#ppt_h"/>
                                          </p:val>
                                        </p:tav>
                                      </p:tavLst>
                                    </p:anim>
                                    <p:animEffect transition="in" filter="fade">
                                      <p:cBhvr>
                                        <p:cTn id="9" dur="1000"/>
                                        <p:tgtEl>
                                          <p:spTgt spid="4608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6087"/>
                                        </p:tgtEl>
                                        <p:attrNameLst>
                                          <p:attrName>style.visibility</p:attrName>
                                        </p:attrNameLst>
                                      </p:cBhvr>
                                      <p:to>
                                        <p:strVal val="visible"/>
                                      </p:to>
                                    </p:set>
                                    <p:anim calcmode="lin" valueType="num">
                                      <p:cBhvr>
                                        <p:cTn id="12" dur="1000" fill="hold"/>
                                        <p:tgtEl>
                                          <p:spTgt spid="46087"/>
                                        </p:tgtEl>
                                        <p:attrNameLst>
                                          <p:attrName>ppt_w</p:attrName>
                                        </p:attrNameLst>
                                      </p:cBhvr>
                                      <p:tavLst>
                                        <p:tav tm="0">
                                          <p:val>
                                            <p:strVal val="#ppt_w+.3"/>
                                          </p:val>
                                        </p:tav>
                                        <p:tav tm="100000">
                                          <p:val>
                                            <p:strVal val="#ppt_w"/>
                                          </p:val>
                                        </p:tav>
                                      </p:tavLst>
                                    </p:anim>
                                    <p:anim calcmode="lin" valueType="num">
                                      <p:cBhvr>
                                        <p:cTn id="13" dur="1000" fill="hold"/>
                                        <p:tgtEl>
                                          <p:spTgt spid="46087"/>
                                        </p:tgtEl>
                                        <p:attrNameLst>
                                          <p:attrName>ppt_h</p:attrName>
                                        </p:attrNameLst>
                                      </p:cBhvr>
                                      <p:tavLst>
                                        <p:tav tm="0">
                                          <p:val>
                                            <p:strVal val="#ppt_h"/>
                                          </p:val>
                                        </p:tav>
                                        <p:tav tm="100000">
                                          <p:val>
                                            <p:strVal val="#ppt_h"/>
                                          </p:val>
                                        </p:tav>
                                      </p:tavLst>
                                    </p:anim>
                                    <p:animEffect transition="in" filter="fade">
                                      <p:cBhvr>
                                        <p:cTn id="14" dur="1000"/>
                                        <p:tgtEl>
                                          <p:spTgt spid="46087"/>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3"/>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46090"/>
                                        </p:tgtEl>
                                        <p:attrNameLst>
                                          <p:attrName>style.visibility</p:attrName>
                                        </p:attrNameLst>
                                      </p:cBhvr>
                                      <p:to>
                                        <p:strVal val="visible"/>
                                      </p:to>
                                    </p:set>
                                    <p:anim calcmode="lin" valueType="num">
                                      <p:cBhvr>
                                        <p:cTn id="24" dur="1000" fill="hold"/>
                                        <p:tgtEl>
                                          <p:spTgt spid="46090"/>
                                        </p:tgtEl>
                                        <p:attrNameLst>
                                          <p:attrName>ppt_w</p:attrName>
                                        </p:attrNameLst>
                                      </p:cBhvr>
                                      <p:tavLst>
                                        <p:tav tm="0">
                                          <p:val>
                                            <p:strVal val="#ppt_w+.3"/>
                                          </p:val>
                                        </p:tav>
                                        <p:tav tm="100000">
                                          <p:val>
                                            <p:strVal val="#ppt_w"/>
                                          </p:val>
                                        </p:tav>
                                      </p:tavLst>
                                    </p:anim>
                                    <p:anim calcmode="lin" valueType="num">
                                      <p:cBhvr>
                                        <p:cTn id="25" dur="1000" fill="hold"/>
                                        <p:tgtEl>
                                          <p:spTgt spid="46090"/>
                                        </p:tgtEl>
                                        <p:attrNameLst>
                                          <p:attrName>ppt_h</p:attrName>
                                        </p:attrNameLst>
                                      </p:cBhvr>
                                      <p:tavLst>
                                        <p:tav tm="0">
                                          <p:val>
                                            <p:strVal val="#ppt_h"/>
                                          </p:val>
                                        </p:tav>
                                        <p:tav tm="100000">
                                          <p:val>
                                            <p:strVal val="#ppt_h"/>
                                          </p:val>
                                        </p:tav>
                                      </p:tavLst>
                                    </p:anim>
                                    <p:animEffect transition="in" filter="fade">
                                      <p:cBhvr>
                                        <p:cTn id="26" dur="1000"/>
                                        <p:tgtEl>
                                          <p:spTgt spid="46090"/>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46088"/>
                                        </p:tgtEl>
                                        <p:attrNameLst>
                                          <p:attrName>style.visibility</p:attrName>
                                        </p:attrNameLst>
                                      </p:cBhvr>
                                      <p:to>
                                        <p:strVal val="visible"/>
                                      </p:to>
                                    </p:set>
                                    <p:anim calcmode="lin" valueType="num">
                                      <p:cBhvr>
                                        <p:cTn id="29" dur="1000" fill="hold"/>
                                        <p:tgtEl>
                                          <p:spTgt spid="46088"/>
                                        </p:tgtEl>
                                        <p:attrNameLst>
                                          <p:attrName>ppt_w</p:attrName>
                                        </p:attrNameLst>
                                      </p:cBhvr>
                                      <p:tavLst>
                                        <p:tav tm="0">
                                          <p:val>
                                            <p:strVal val="#ppt_w+.3"/>
                                          </p:val>
                                        </p:tav>
                                        <p:tav tm="100000">
                                          <p:val>
                                            <p:strVal val="#ppt_w"/>
                                          </p:val>
                                        </p:tav>
                                      </p:tavLst>
                                    </p:anim>
                                    <p:anim calcmode="lin" valueType="num">
                                      <p:cBhvr>
                                        <p:cTn id="30" dur="1000" fill="hold"/>
                                        <p:tgtEl>
                                          <p:spTgt spid="46088"/>
                                        </p:tgtEl>
                                        <p:attrNameLst>
                                          <p:attrName>ppt_h</p:attrName>
                                        </p:attrNameLst>
                                      </p:cBhvr>
                                      <p:tavLst>
                                        <p:tav tm="0">
                                          <p:val>
                                            <p:strVal val="#ppt_h"/>
                                          </p:val>
                                        </p:tav>
                                        <p:tav tm="100000">
                                          <p:val>
                                            <p:strVal val="#ppt_h"/>
                                          </p:val>
                                        </p:tav>
                                      </p:tavLst>
                                    </p:anim>
                                    <p:animEffect transition="in" filter="fade">
                                      <p:cBhvr>
                                        <p:cTn id="31" dur="10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p:bldP spid="46088"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0"/>
            <a:ext cx="8929718" cy="914400"/>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mtClean="0"/>
              <a:t/>
            </a:r>
            <a:br>
              <a:rPr lang="en-US" smtClean="0"/>
            </a:br>
            <a:r>
              <a:rPr lang="en-US" sz="2000">
                <a:solidFill>
                  <a:schemeClr val="tx1"/>
                </a:solidFill>
              </a:rPr>
              <a:t>Rule </a:t>
            </a:r>
            <a:r>
              <a:rPr lang="en-US" sz="2000" smtClean="0">
                <a:solidFill>
                  <a:schemeClr val="tx1"/>
                </a:solidFill>
              </a:rPr>
              <a:t>8 </a:t>
            </a:r>
            <a:r>
              <a:rPr lang="en-US" sz="2000">
                <a:solidFill>
                  <a:schemeClr val="tx1"/>
                </a:solidFill>
              </a:rPr>
              <a:t>– </a:t>
            </a:r>
            <a:r>
              <a:rPr lang="en-US" sz="2000" smtClean="0">
                <a:solidFill>
                  <a:schemeClr val="tx1"/>
                </a:solidFill>
              </a:rPr>
              <a:t>Convert </a:t>
            </a:r>
            <a:r>
              <a:rPr lang="en-US" sz="2000">
                <a:solidFill>
                  <a:schemeClr val="tx1"/>
                </a:solidFill>
              </a:rPr>
              <a:t>Binary relationship many to </a:t>
            </a:r>
            <a:r>
              <a:rPr lang="en-US" sz="2000" smtClean="0">
                <a:solidFill>
                  <a:schemeClr val="tx1"/>
                </a:solidFill>
              </a:rPr>
              <a:t>many</a:t>
            </a:r>
          </a:p>
        </p:txBody>
      </p:sp>
      <p:pic>
        <p:nvPicPr>
          <p:cNvPr id="47119" name="Picture 6" descr="FIG5-13A"/>
          <p:cNvPicPr>
            <a:picLocks noChangeAspect="1" noChangeArrowheads="1"/>
          </p:cNvPicPr>
          <p:nvPr/>
        </p:nvPicPr>
        <p:blipFill>
          <a:blip r:embed="rId2"/>
          <a:srcRect/>
          <a:stretch>
            <a:fillRect/>
          </a:stretch>
        </p:blipFill>
        <p:spPr bwMode="auto">
          <a:xfrm>
            <a:off x="1334428" y="909513"/>
            <a:ext cx="6477000" cy="2303463"/>
          </a:xfrm>
          <a:prstGeom prst="rect">
            <a:avLst/>
          </a:prstGeom>
          <a:noFill/>
          <a:ln w="9525">
            <a:noFill/>
            <a:miter lim="800000"/>
            <a:headEnd/>
            <a:tailEnd/>
          </a:ln>
        </p:spPr>
      </p:pic>
      <p:pic>
        <p:nvPicPr>
          <p:cNvPr id="47120" name="Picture 7" descr="FIG5-13B"/>
          <p:cNvPicPr>
            <a:picLocks noChangeAspect="1" noChangeArrowheads="1"/>
          </p:cNvPicPr>
          <p:nvPr/>
        </p:nvPicPr>
        <p:blipFill>
          <a:blip r:embed="rId3"/>
          <a:srcRect/>
          <a:stretch>
            <a:fillRect/>
          </a:stretch>
        </p:blipFill>
        <p:spPr bwMode="auto">
          <a:xfrm>
            <a:off x="1323975" y="3717032"/>
            <a:ext cx="6477000" cy="2667000"/>
          </a:xfrm>
          <a:prstGeom prst="rect">
            <a:avLst/>
          </a:prstGeom>
          <a:noFill/>
          <a:ln w="9525">
            <a:noFill/>
            <a:miter lim="800000"/>
            <a:headEnd/>
            <a:tailEnd/>
          </a:ln>
        </p:spPr>
      </p:pic>
      <p:sp>
        <p:nvSpPr>
          <p:cNvPr id="47111" name="Freeform 8"/>
          <p:cNvSpPr>
            <a:spLocks/>
          </p:cNvSpPr>
          <p:nvPr/>
        </p:nvSpPr>
        <p:spPr bwMode="auto">
          <a:xfrm>
            <a:off x="4464859" y="3045727"/>
            <a:ext cx="1475293" cy="156393"/>
          </a:xfrm>
          <a:custGeom>
            <a:avLst/>
            <a:gdLst>
              <a:gd name="T0" fmla="*/ 0 w 1248"/>
              <a:gd name="T1" fmla="*/ 0 h 144"/>
              <a:gd name="T2" fmla="*/ 288 w 1248"/>
              <a:gd name="T3" fmla="*/ 144 h 144"/>
              <a:gd name="T4" fmla="*/ 1248 w 1248"/>
              <a:gd name="T5" fmla="*/ 144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lnTo>
                  <a:pt x="288" y="144"/>
                </a:lnTo>
                <a:lnTo>
                  <a:pt x="1248" y="144"/>
                </a:lnTo>
              </a:path>
            </a:pathLst>
          </a:custGeom>
          <a:noFill/>
          <a:ln w="25400">
            <a:solidFill>
              <a:srgbClr val="FF0000"/>
            </a:solidFill>
            <a:miter lim="800000"/>
            <a:headEnd type="triangle" w="med" len="med"/>
            <a:tailEnd/>
          </a:ln>
        </p:spPr>
        <p:txBody>
          <a:bodyPr wrap="none"/>
          <a:lstStyle/>
          <a:p>
            <a:endParaRPr lang="en-US"/>
          </a:p>
        </p:txBody>
      </p:sp>
      <p:sp>
        <p:nvSpPr>
          <p:cNvPr id="47112" name="Text Box 9"/>
          <p:cNvSpPr txBox="1">
            <a:spLocks noChangeArrowheads="1"/>
          </p:cNvSpPr>
          <p:nvPr/>
        </p:nvSpPr>
        <p:spPr bwMode="auto">
          <a:xfrm>
            <a:off x="6084168" y="4961611"/>
            <a:ext cx="2441202" cy="307777"/>
          </a:xfrm>
          <a:prstGeom prst="rect">
            <a:avLst/>
          </a:prstGeom>
          <a:noFill/>
          <a:ln w="28575">
            <a:noFill/>
            <a:miter lim="800000"/>
            <a:headEnd/>
            <a:tailEnd/>
          </a:ln>
        </p:spPr>
        <p:txBody>
          <a:bodyPr wrap="square">
            <a:spAutoFit/>
          </a:bodyPr>
          <a:lstStyle/>
          <a:p>
            <a:r>
              <a:rPr lang="en-US" sz="1400">
                <a:solidFill>
                  <a:srgbClr val="FF0000"/>
                </a:solidFill>
              </a:rPr>
              <a:t>New </a:t>
            </a:r>
            <a:r>
              <a:rPr lang="en-US" sz="1400" i="1">
                <a:solidFill>
                  <a:srgbClr val="FF0000"/>
                </a:solidFill>
              </a:rPr>
              <a:t>intersection relation</a:t>
            </a:r>
          </a:p>
        </p:txBody>
      </p:sp>
      <p:sp>
        <p:nvSpPr>
          <p:cNvPr id="47113" name="Text Box 10"/>
          <p:cNvSpPr txBox="1">
            <a:spLocks noChangeArrowheads="1"/>
          </p:cNvSpPr>
          <p:nvPr/>
        </p:nvSpPr>
        <p:spPr bwMode="auto">
          <a:xfrm>
            <a:off x="2907886" y="5225235"/>
            <a:ext cx="1295400" cy="304800"/>
          </a:xfrm>
          <a:prstGeom prst="rect">
            <a:avLst/>
          </a:prstGeom>
          <a:noFill/>
          <a:ln w="28575">
            <a:noFill/>
            <a:miter lim="800000"/>
            <a:headEnd/>
            <a:tailEnd/>
          </a:ln>
        </p:spPr>
        <p:txBody>
          <a:bodyPr>
            <a:spAutoFit/>
          </a:bodyPr>
          <a:lstStyle/>
          <a:p>
            <a:pPr algn="ctr"/>
            <a:r>
              <a:rPr lang="en-US" sz="1400">
                <a:solidFill>
                  <a:srgbClr val="FF0000"/>
                </a:solidFill>
              </a:rPr>
              <a:t>Foreign key</a:t>
            </a:r>
          </a:p>
        </p:txBody>
      </p:sp>
      <p:sp>
        <p:nvSpPr>
          <p:cNvPr id="47114" name="Text Box 11"/>
          <p:cNvSpPr txBox="1">
            <a:spLocks noChangeArrowheads="1"/>
          </p:cNvSpPr>
          <p:nvPr/>
        </p:nvSpPr>
        <p:spPr bwMode="auto">
          <a:xfrm>
            <a:off x="3790950" y="5249764"/>
            <a:ext cx="1543050" cy="304800"/>
          </a:xfrm>
          <a:prstGeom prst="rect">
            <a:avLst/>
          </a:prstGeom>
          <a:noFill/>
          <a:ln w="28575">
            <a:noFill/>
            <a:miter lim="800000"/>
            <a:headEnd/>
            <a:tailEnd/>
          </a:ln>
        </p:spPr>
        <p:txBody>
          <a:bodyPr>
            <a:spAutoFit/>
          </a:bodyPr>
          <a:lstStyle/>
          <a:p>
            <a:pPr algn="ctr"/>
            <a:r>
              <a:rPr lang="en-US" sz="1400">
                <a:solidFill>
                  <a:srgbClr val="FF0000"/>
                </a:solidFill>
              </a:rPr>
              <a:t>Foreign key</a:t>
            </a:r>
          </a:p>
        </p:txBody>
      </p:sp>
      <p:sp>
        <p:nvSpPr>
          <p:cNvPr id="47115" name="Text Box 12"/>
          <p:cNvSpPr txBox="1">
            <a:spLocks noChangeArrowheads="1"/>
          </p:cNvSpPr>
          <p:nvPr/>
        </p:nvSpPr>
        <p:spPr bwMode="auto">
          <a:xfrm>
            <a:off x="3005138" y="4363149"/>
            <a:ext cx="2209800" cy="304800"/>
          </a:xfrm>
          <a:prstGeom prst="rect">
            <a:avLst/>
          </a:prstGeom>
          <a:noFill/>
          <a:ln w="28575">
            <a:noFill/>
            <a:miter lim="800000"/>
            <a:headEnd/>
            <a:tailEnd/>
          </a:ln>
        </p:spPr>
        <p:txBody>
          <a:bodyPr>
            <a:spAutoFit/>
          </a:bodyPr>
          <a:lstStyle/>
          <a:p>
            <a:pPr algn="ctr"/>
            <a:r>
              <a:rPr lang="en-US" sz="1400">
                <a:solidFill>
                  <a:srgbClr val="FF0000"/>
                </a:solidFill>
              </a:rPr>
              <a:t>Composite primary key</a:t>
            </a:r>
          </a:p>
        </p:txBody>
      </p:sp>
      <p:sp>
        <p:nvSpPr>
          <p:cNvPr id="47116" name="AutoShape 13"/>
          <p:cNvSpPr>
            <a:spLocks/>
          </p:cNvSpPr>
          <p:nvPr/>
        </p:nvSpPr>
        <p:spPr bwMode="auto">
          <a:xfrm rot="16200000">
            <a:off x="3995738" y="3693993"/>
            <a:ext cx="228600" cy="2057400"/>
          </a:xfrm>
          <a:prstGeom prst="rightBrace">
            <a:avLst>
              <a:gd name="adj1" fmla="val 75000"/>
              <a:gd name="adj2" fmla="val 50000"/>
            </a:avLst>
          </a:prstGeom>
          <a:noFill/>
          <a:ln w="25400">
            <a:solidFill>
              <a:srgbClr val="FF0000"/>
            </a:solidFill>
            <a:round/>
            <a:headEnd/>
            <a:tailEnd/>
          </a:ln>
        </p:spPr>
        <p:txBody>
          <a:bodyPr wrap="none" anchor="ctr"/>
          <a:lstStyle/>
          <a:p>
            <a:endParaRPr lang="en-US"/>
          </a:p>
        </p:txBody>
      </p:sp>
      <p:sp>
        <p:nvSpPr>
          <p:cNvPr id="47118" name="Text Box 15"/>
          <p:cNvSpPr txBox="1">
            <a:spLocks noChangeArrowheads="1"/>
          </p:cNvSpPr>
          <p:nvPr/>
        </p:nvSpPr>
        <p:spPr bwMode="auto">
          <a:xfrm>
            <a:off x="5838770" y="3049796"/>
            <a:ext cx="3305229" cy="523220"/>
          </a:xfrm>
          <a:prstGeom prst="rect">
            <a:avLst/>
          </a:prstGeom>
          <a:noFill/>
          <a:ln w="28575">
            <a:noFill/>
            <a:miter lim="800000"/>
            <a:headEnd/>
            <a:tailEnd/>
          </a:ln>
        </p:spPr>
        <p:txBody>
          <a:bodyPr wrap="square">
            <a:spAutoFit/>
          </a:bodyPr>
          <a:lstStyle/>
          <a:p>
            <a:pPr algn="just"/>
            <a:r>
              <a:rPr lang="en-US" sz="1400">
                <a:solidFill>
                  <a:srgbClr val="FF0000"/>
                </a:solidFill>
              </a:rPr>
              <a:t>The </a:t>
            </a:r>
            <a:r>
              <a:rPr lang="en-US" sz="1400" i="1">
                <a:solidFill>
                  <a:srgbClr val="FF0000"/>
                </a:solidFill>
              </a:rPr>
              <a:t>Supplies</a:t>
            </a:r>
            <a:r>
              <a:rPr lang="en-US" sz="1400">
                <a:solidFill>
                  <a:srgbClr val="FF0000"/>
                </a:solidFill>
              </a:rPr>
              <a:t> relationship will need to become a separate relation</a:t>
            </a:r>
          </a:p>
        </p:txBody>
      </p:sp>
      <p:sp>
        <p:nvSpPr>
          <p:cNvPr id="47109" name="Slide Number Placeholder 16"/>
          <p:cNvSpPr>
            <a:spLocks noGrp="1"/>
          </p:cNvSpPr>
          <p:nvPr>
            <p:ph type="sldNum" sz="quarter" idx="4294967295"/>
          </p:nvPr>
        </p:nvSpPr>
        <p:spPr bwMode="auto">
          <a:xfrm>
            <a:off x="6796118" y="6313041"/>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D059566C-15CA-4703-8555-8B773839B5A3}" type="slidenum">
              <a:rPr lang="vi-VN" smtClean="0"/>
              <a:pPr/>
              <a:t>31</a:t>
            </a:fld>
            <a:endParaRPr lang="vi-VN" smtClean="0"/>
          </a:p>
        </p:txBody>
      </p:sp>
      <p:sp>
        <p:nvSpPr>
          <p:cNvPr id="3" name="Down Arrow 2"/>
          <p:cNvSpPr/>
          <p:nvPr/>
        </p:nvSpPr>
        <p:spPr>
          <a:xfrm>
            <a:off x="4364017" y="3209550"/>
            <a:ext cx="396915" cy="4260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6196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7119"/>
                                        </p:tgtEl>
                                        <p:attrNameLst>
                                          <p:attrName>style.visibility</p:attrName>
                                        </p:attrNameLst>
                                      </p:cBhvr>
                                      <p:to>
                                        <p:strVal val="visible"/>
                                      </p:to>
                                    </p:set>
                                    <p:anim calcmode="lin" valueType="num">
                                      <p:cBhvr>
                                        <p:cTn id="7" dur="1000" fill="hold"/>
                                        <p:tgtEl>
                                          <p:spTgt spid="47119"/>
                                        </p:tgtEl>
                                        <p:attrNameLst>
                                          <p:attrName>ppt_w</p:attrName>
                                        </p:attrNameLst>
                                      </p:cBhvr>
                                      <p:tavLst>
                                        <p:tav tm="0">
                                          <p:val>
                                            <p:strVal val="#ppt_w+.3"/>
                                          </p:val>
                                        </p:tav>
                                        <p:tav tm="100000">
                                          <p:val>
                                            <p:strVal val="#ppt_w"/>
                                          </p:val>
                                        </p:tav>
                                      </p:tavLst>
                                    </p:anim>
                                    <p:anim calcmode="lin" valueType="num">
                                      <p:cBhvr>
                                        <p:cTn id="8" dur="1000" fill="hold"/>
                                        <p:tgtEl>
                                          <p:spTgt spid="47119"/>
                                        </p:tgtEl>
                                        <p:attrNameLst>
                                          <p:attrName>ppt_h</p:attrName>
                                        </p:attrNameLst>
                                      </p:cBhvr>
                                      <p:tavLst>
                                        <p:tav tm="0">
                                          <p:val>
                                            <p:strVal val="#ppt_h"/>
                                          </p:val>
                                        </p:tav>
                                        <p:tav tm="100000">
                                          <p:val>
                                            <p:strVal val="#ppt_h"/>
                                          </p:val>
                                        </p:tav>
                                      </p:tavLst>
                                    </p:anim>
                                    <p:animEffect transition="in" filter="fade">
                                      <p:cBhvr>
                                        <p:cTn id="9" dur="1000"/>
                                        <p:tgtEl>
                                          <p:spTgt spid="47119"/>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7111"/>
                                        </p:tgtEl>
                                        <p:attrNameLst>
                                          <p:attrName>style.visibility</p:attrName>
                                        </p:attrNameLst>
                                      </p:cBhvr>
                                      <p:to>
                                        <p:strVal val="visible"/>
                                      </p:to>
                                    </p:set>
                                    <p:anim calcmode="lin" valueType="num">
                                      <p:cBhvr>
                                        <p:cTn id="14" dur="1000" fill="hold"/>
                                        <p:tgtEl>
                                          <p:spTgt spid="47111"/>
                                        </p:tgtEl>
                                        <p:attrNameLst>
                                          <p:attrName>ppt_w</p:attrName>
                                        </p:attrNameLst>
                                      </p:cBhvr>
                                      <p:tavLst>
                                        <p:tav tm="0">
                                          <p:val>
                                            <p:strVal val="#ppt_w+.3"/>
                                          </p:val>
                                        </p:tav>
                                        <p:tav tm="100000">
                                          <p:val>
                                            <p:strVal val="#ppt_w"/>
                                          </p:val>
                                        </p:tav>
                                      </p:tavLst>
                                    </p:anim>
                                    <p:anim calcmode="lin" valueType="num">
                                      <p:cBhvr>
                                        <p:cTn id="15" dur="1000" fill="hold"/>
                                        <p:tgtEl>
                                          <p:spTgt spid="47111"/>
                                        </p:tgtEl>
                                        <p:attrNameLst>
                                          <p:attrName>ppt_h</p:attrName>
                                        </p:attrNameLst>
                                      </p:cBhvr>
                                      <p:tavLst>
                                        <p:tav tm="0">
                                          <p:val>
                                            <p:strVal val="#ppt_h"/>
                                          </p:val>
                                        </p:tav>
                                        <p:tav tm="100000">
                                          <p:val>
                                            <p:strVal val="#ppt_h"/>
                                          </p:val>
                                        </p:tav>
                                      </p:tavLst>
                                    </p:anim>
                                    <p:animEffect transition="in" filter="fade">
                                      <p:cBhvr>
                                        <p:cTn id="16" dur="1000"/>
                                        <p:tgtEl>
                                          <p:spTgt spid="47111"/>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47118"/>
                                        </p:tgtEl>
                                        <p:attrNameLst>
                                          <p:attrName>style.visibility</p:attrName>
                                        </p:attrNameLst>
                                      </p:cBhvr>
                                      <p:to>
                                        <p:strVal val="visible"/>
                                      </p:to>
                                    </p:set>
                                    <p:anim calcmode="lin" valueType="num">
                                      <p:cBhvr>
                                        <p:cTn id="19" dur="1000" fill="hold"/>
                                        <p:tgtEl>
                                          <p:spTgt spid="47118"/>
                                        </p:tgtEl>
                                        <p:attrNameLst>
                                          <p:attrName>ppt_w</p:attrName>
                                        </p:attrNameLst>
                                      </p:cBhvr>
                                      <p:tavLst>
                                        <p:tav tm="0">
                                          <p:val>
                                            <p:strVal val="#ppt_w+.3"/>
                                          </p:val>
                                        </p:tav>
                                        <p:tav tm="100000">
                                          <p:val>
                                            <p:strVal val="#ppt_w"/>
                                          </p:val>
                                        </p:tav>
                                      </p:tavLst>
                                    </p:anim>
                                    <p:anim calcmode="lin" valueType="num">
                                      <p:cBhvr>
                                        <p:cTn id="20" dur="1000" fill="hold"/>
                                        <p:tgtEl>
                                          <p:spTgt spid="47118"/>
                                        </p:tgtEl>
                                        <p:attrNameLst>
                                          <p:attrName>ppt_h</p:attrName>
                                        </p:attrNameLst>
                                      </p:cBhvr>
                                      <p:tavLst>
                                        <p:tav tm="0">
                                          <p:val>
                                            <p:strVal val="#ppt_h"/>
                                          </p:val>
                                        </p:tav>
                                        <p:tav tm="100000">
                                          <p:val>
                                            <p:strVal val="#ppt_h"/>
                                          </p:val>
                                        </p:tav>
                                      </p:tavLst>
                                    </p:anim>
                                    <p:animEffect transition="in" filter="fade">
                                      <p:cBhvr>
                                        <p:cTn id="21" dur="1000"/>
                                        <p:tgtEl>
                                          <p:spTgt spid="47118"/>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strVal val="#ppt_w+.3"/>
                                          </p:val>
                                        </p:tav>
                                        <p:tav tm="100000">
                                          <p:val>
                                            <p:strVal val="#ppt_w"/>
                                          </p:val>
                                        </p:tav>
                                      </p:tavLst>
                                    </p:anim>
                                    <p:anim calcmode="lin" valueType="num">
                                      <p:cBhvr>
                                        <p:cTn id="27" dur="1000" fill="hold"/>
                                        <p:tgtEl>
                                          <p:spTgt spid="3"/>
                                        </p:tgtEl>
                                        <p:attrNameLst>
                                          <p:attrName>ppt_h</p:attrName>
                                        </p:attrNameLst>
                                      </p:cBhvr>
                                      <p:tavLst>
                                        <p:tav tm="0">
                                          <p:val>
                                            <p:strVal val="#ppt_h"/>
                                          </p:val>
                                        </p:tav>
                                        <p:tav tm="100000">
                                          <p:val>
                                            <p:strVal val="#ppt_h"/>
                                          </p:val>
                                        </p:tav>
                                      </p:tavLst>
                                    </p:anim>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47120"/>
                                        </p:tgtEl>
                                        <p:attrNameLst>
                                          <p:attrName>style.visibility</p:attrName>
                                        </p:attrNameLst>
                                      </p:cBhvr>
                                      <p:to>
                                        <p:strVal val="visible"/>
                                      </p:to>
                                    </p:set>
                                    <p:anim calcmode="lin" valueType="num">
                                      <p:cBhvr>
                                        <p:cTn id="33" dur="1000" fill="hold"/>
                                        <p:tgtEl>
                                          <p:spTgt spid="47120"/>
                                        </p:tgtEl>
                                        <p:attrNameLst>
                                          <p:attrName>ppt_w</p:attrName>
                                        </p:attrNameLst>
                                      </p:cBhvr>
                                      <p:tavLst>
                                        <p:tav tm="0">
                                          <p:val>
                                            <p:strVal val="#ppt_w+.3"/>
                                          </p:val>
                                        </p:tav>
                                        <p:tav tm="100000">
                                          <p:val>
                                            <p:strVal val="#ppt_w"/>
                                          </p:val>
                                        </p:tav>
                                      </p:tavLst>
                                    </p:anim>
                                    <p:anim calcmode="lin" valueType="num">
                                      <p:cBhvr>
                                        <p:cTn id="34" dur="1000" fill="hold"/>
                                        <p:tgtEl>
                                          <p:spTgt spid="47120"/>
                                        </p:tgtEl>
                                        <p:attrNameLst>
                                          <p:attrName>ppt_h</p:attrName>
                                        </p:attrNameLst>
                                      </p:cBhvr>
                                      <p:tavLst>
                                        <p:tav tm="0">
                                          <p:val>
                                            <p:strVal val="#ppt_h"/>
                                          </p:val>
                                        </p:tav>
                                        <p:tav tm="100000">
                                          <p:val>
                                            <p:strVal val="#ppt_h"/>
                                          </p:val>
                                        </p:tav>
                                      </p:tavLst>
                                    </p:anim>
                                    <p:animEffect transition="in" filter="fade">
                                      <p:cBhvr>
                                        <p:cTn id="35" dur="1000"/>
                                        <p:tgtEl>
                                          <p:spTgt spid="47120"/>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47114"/>
                                        </p:tgtEl>
                                        <p:attrNameLst>
                                          <p:attrName>style.visibility</p:attrName>
                                        </p:attrNameLst>
                                      </p:cBhvr>
                                      <p:to>
                                        <p:strVal val="visible"/>
                                      </p:to>
                                    </p:set>
                                    <p:anim calcmode="lin" valueType="num">
                                      <p:cBhvr>
                                        <p:cTn id="40" dur="1000" fill="hold"/>
                                        <p:tgtEl>
                                          <p:spTgt spid="47114"/>
                                        </p:tgtEl>
                                        <p:attrNameLst>
                                          <p:attrName>ppt_w</p:attrName>
                                        </p:attrNameLst>
                                      </p:cBhvr>
                                      <p:tavLst>
                                        <p:tav tm="0">
                                          <p:val>
                                            <p:strVal val="#ppt_w+.3"/>
                                          </p:val>
                                        </p:tav>
                                        <p:tav tm="100000">
                                          <p:val>
                                            <p:strVal val="#ppt_w"/>
                                          </p:val>
                                        </p:tav>
                                      </p:tavLst>
                                    </p:anim>
                                    <p:anim calcmode="lin" valueType="num">
                                      <p:cBhvr>
                                        <p:cTn id="41" dur="1000" fill="hold"/>
                                        <p:tgtEl>
                                          <p:spTgt spid="47114"/>
                                        </p:tgtEl>
                                        <p:attrNameLst>
                                          <p:attrName>ppt_h</p:attrName>
                                        </p:attrNameLst>
                                      </p:cBhvr>
                                      <p:tavLst>
                                        <p:tav tm="0">
                                          <p:val>
                                            <p:strVal val="#ppt_h"/>
                                          </p:val>
                                        </p:tav>
                                        <p:tav tm="100000">
                                          <p:val>
                                            <p:strVal val="#ppt_h"/>
                                          </p:val>
                                        </p:tav>
                                      </p:tavLst>
                                    </p:anim>
                                    <p:animEffect transition="in" filter="fade">
                                      <p:cBhvr>
                                        <p:cTn id="42" dur="1000"/>
                                        <p:tgtEl>
                                          <p:spTgt spid="47114"/>
                                        </p:tgtEl>
                                      </p:cBhvr>
                                    </p:animEffect>
                                  </p:childTnLst>
                                </p:cTn>
                              </p:par>
                              <p:par>
                                <p:cTn id="43" presetID="50" presetClass="entr" presetSubtype="0" decel="100000" fill="hold" grpId="0" nodeType="withEffect">
                                  <p:stCondLst>
                                    <p:cond delay="0"/>
                                  </p:stCondLst>
                                  <p:childTnLst>
                                    <p:set>
                                      <p:cBhvr>
                                        <p:cTn id="44" dur="1" fill="hold">
                                          <p:stCondLst>
                                            <p:cond delay="0"/>
                                          </p:stCondLst>
                                        </p:cTn>
                                        <p:tgtEl>
                                          <p:spTgt spid="47113"/>
                                        </p:tgtEl>
                                        <p:attrNameLst>
                                          <p:attrName>style.visibility</p:attrName>
                                        </p:attrNameLst>
                                      </p:cBhvr>
                                      <p:to>
                                        <p:strVal val="visible"/>
                                      </p:to>
                                    </p:set>
                                    <p:anim calcmode="lin" valueType="num">
                                      <p:cBhvr>
                                        <p:cTn id="45" dur="1000" fill="hold"/>
                                        <p:tgtEl>
                                          <p:spTgt spid="47113"/>
                                        </p:tgtEl>
                                        <p:attrNameLst>
                                          <p:attrName>ppt_w</p:attrName>
                                        </p:attrNameLst>
                                      </p:cBhvr>
                                      <p:tavLst>
                                        <p:tav tm="0">
                                          <p:val>
                                            <p:strVal val="#ppt_w+.3"/>
                                          </p:val>
                                        </p:tav>
                                        <p:tav tm="100000">
                                          <p:val>
                                            <p:strVal val="#ppt_w"/>
                                          </p:val>
                                        </p:tav>
                                      </p:tavLst>
                                    </p:anim>
                                    <p:anim calcmode="lin" valueType="num">
                                      <p:cBhvr>
                                        <p:cTn id="46" dur="1000" fill="hold"/>
                                        <p:tgtEl>
                                          <p:spTgt spid="47113"/>
                                        </p:tgtEl>
                                        <p:attrNameLst>
                                          <p:attrName>ppt_h</p:attrName>
                                        </p:attrNameLst>
                                      </p:cBhvr>
                                      <p:tavLst>
                                        <p:tav tm="0">
                                          <p:val>
                                            <p:strVal val="#ppt_h"/>
                                          </p:val>
                                        </p:tav>
                                        <p:tav tm="100000">
                                          <p:val>
                                            <p:strVal val="#ppt_h"/>
                                          </p:val>
                                        </p:tav>
                                      </p:tavLst>
                                    </p:anim>
                                    <p:animEffect transition="in" filter="fade">
                                      <p:cBhvr>
                                        <p:cTn id="47" dur="1000"/>
                                        <p:tgtEl>
                                          <p:spTgt spid="47113"/>
                                        </p:tgtEl>
                                      </p:cBhvr>
                                    </p:animEffect>
                                  </p:childTnLst>
                                </p:cTn>
                              </p:par>
                              <p:par>
                                <p:cTn id="48" presetID="50" presetClass="entr" presetSubtype="0" decel="100000" fill="hold" grpId="0" nodeType="withEffect">
                                  <p:stCondLst>
                                    <p:cond delay="0"/>
                                  </p:stCondLst>
                                  <p:childTnLst>
                                    <p:set>
                                      <p:cBhvr>
                                        <p:cTn id="49" dur="1" fill="hold">
                                          <p:stCondLst>
                                            <p:cond delay="0"/>
                                          </p:stCondLst>
                                        </p:cTn>
                                        <p:tgtEl>
                                          <p:spTgt spid="47112"/>
                                        </p:tgtEl>
                                        <p:attrNameLst>
                                          <p:attrName>style.visibility</p:attrName>
                                        </p:attrNameLst>
                                      </p:cBhvr>
                                      <p:to>
                                        <p:strVal val="visible"/>
                                      </p:to>
                                    </p:set>
                                    <p:anim calcmode="lin" valueType="num">
                                      <p:cBhvr>
                                        <p:cTn id="50" dur="1000" fill="hold"/>
                                        <p:tgtEl>
                                          <p:spTgt spid="47112"/>
                                        </p:tgtEl>
                                        <p:attrNameLst>
                                          <p:attrName>ppt_w</p:attrName>
                                        </p:attrNameLst>
                                      </p:cBhvr>
                                      <p:tavLst>
                                        <p:tav tm="0">
                                          <p:val>
                                            <p:strVal val="#ppt_w+.3"/>
                                          </p:val>
                                        </p:tav>
                                        <p:tav tm="100000">
                                          <p:val>
                                            <p:strVal val="#ppt_w"/>
                                          </p:val>
                                        </p:tav>
                                      </p:tavLst>
                                    </p:anim>
                                    <p:anim calcmode="lin" valueType="num">
                                      <p:cBhvr>
                                        <p:cTn id="51" dur="1000" fill="hold"/>
                                        <p:tgtEl>
                                          <p:spTgt spid="47112"/>
                                        </p:tgtEl>
                                        <p:attrNameLst>
                                          <p:attrName>ppt_h</p:attrName>
                                        </p:attrNameLst>
                                      </p:cBhvr>
                                      <p:tavLst>
                                        <p:tav tm="0">
                                          <p:val>
                                            <p:strVal val="#ppt_h"/>
                                          </p:val>
                                        </p:tav>
                                        <p:tav tm="100000">
                                          <p:val>
                                            <p:strVal val="#ppt_h"/>
                                          </p:val>
                                        </p:tav>
                                      </p:tavLst>
                                    </p:anim>
                                    <p:animEffect transition="in" filter="fade">
                                      <p:cBhvr>
                                        <p:cTn id="52" dur="1000"/>
                                        <p:tgtEl>
                                          <p:spTgt spid="47112"/>
                                        </p:tgtEl>
                                      </p:cBhvr>
                                    </p:animEffect>
                                  </p:childTnLst>
                                </p:cTn>
                              </p:par>
                            </p:childTnLst>
                          </p:cTn>
                        </p:par>
                      </p:childTnLst>
                    </p:cTn>
                  </p:par>
                  <p:par>
                    <p:cTn id="53" fill="hold">
                      <p:stCondLst>
                        <p:cond delay="indefinite"/>
                      </p:stCondLst>
                      <p:childTnLst>
                        <p:par>
                          <p:cTn id="54" fill="hold">
                            <p:stCondLst>
                              <p:cond delay="0"/>
                            </p:stCondLst>
                            <p:childTnLst>
                              <p:par>
                                <p:cTn id="55" presetID="50" presetClass="entr" presetSubtype="0" decel="100000" fill="hold" grpId="0" nodeType="clickEffect">
                                  <p:stCondLst>
                                    <p:cond delay="0"/>
                                  </p:stCondLst>
                                  <p:childTnLst>
                                    <p:set>
                                      <p:cBhvr>
                                        <p:cTn id="56" dur="1" fill="hold">
                                          <p:stCondLst>
                                            <p:cond delay="0"/>
                                          </p:stCondLst>
                                        </p:cTn>
                                        <p:tgtEl>
                                          <p:spTgt spid="47115"/>
                                        </p:tgtEl>
                                        <p:attrNameLst>
                                          <p:attrName>style.visibility</p:attrName>
                                        </p:attrNameLst>
                                      </p:cBhvr>
                                      <p:to>
                                        <p:strVal val="visible"/>
                                      </p:to>
                                    </p:set>
                                    <p:anim calcmode="lin" valueType="num">
                                      <p:cBhvr>
                                        <p:cTn id="57" dur="1000" fill="hold"/>
                                        <p:tgtEl>
                                          <p:spTgt spid="47115"/>
                                        </p:tgtEl>
                                        <p:attrNameLst>
                                          <p:attrName>ppt_w</p:attrName>
                                        </p:attrNameLst>
                                      </p:cBhvr>
                                      <p:tavLst>
                                        <p:tav tm="0">
                                          <p:val>
                                            <p:strVal val="#ppt_w+.3"/>
                                          </p:val>
                                        </p:tav>
                                        <p:tav tm="100000">
                                          <p:val>
                                            <p:strVal val="#ppt_w"/>
                                          </p:val>
                                        </p:tav>
                                      </p:tavLst>
                                    </p:anim>
                                    <p:anim calcmode="lin" valueType="num">
                                      <p:cBhvr>
                                        <p:cTn id="58" dur="1000" fill="hold"/>
                                        <p:tgtEl>
                                          <p:spTgt spid="47115"/>
                                        </p:tgtEl>
                                        <p:attrNameLst>
                                          <p:attrName>ppt_h</p:attrName>
                                        </p:attrNameLst>
                                      </p:cBhvr>
                                      <p:tavLst>
                                        <p:tav tm="0">
                                          <p:val>
                                            <p:strVal val="#ppt_h"/>
                                          </p:val>
                                        </p:tav>
                                        <p:tav tm="100000">
                                          <p:val>
                                            <p:strVal val="#ppt_h"/>
                                          </p:val>
                                        </p:tav>
                                      </p:tavLst>
                                    </p:anim>
                                    <p:animEffect transition="in" filter="fade">
                                      <p:cBhvr>
                                        <p:cTn id="59" dur="1000"/>
                                        <p:tgtEl>
                                          <p:spTgt spid="47115"/>
                                        </p:tgtEl>
                                      </p:cBhvr>
                                    </p:animEffect>
                                  </p:childTnLst>
                                </p:cTn>
                              </p:par>
                              <p:par>
                                <p:cTn id="60" presetID="50" presetClass="entr" presetSubtype="0" decel="100000" fill="hold" grpId="0" nodeType="withEffect">
                                  <p:stCondLst>
                                    <p:cond delay="0"/>
                                  </p:stCondLst>
                                  <p:childTnLst>
                                    <p:set>
                                      <p:cBhvr>
                                        <p:cTn id="61" dur="1" fill="hold">
                                          <p:stCondLst>
                                            <p:cond delay="0"/>
                                          </p:stCondLst>
                                        </p:cTn>
                                        <p:tgtEl>
                                          <p:spTgt spid="47116"/>
                                        </p:tgtEl>
                                        <p:attrNameLst>
                                          <p:attrName>style.visibility</p:attrName>
                                        </p:attrNameLst>
                                      </p:cBhvr>
                                      <p:to>
                                        <p:strVal val="visible"/>
                                      </p:to>
                                    </p:set>
                                    <p:anim calcmode="lin" valueType="num">
                                      <p:cBhvr>
                                        <p:cTn id="62" dur="1000" fill="hold"/>
                                        <p:tgtEl>
                                          <p:spTgt spid="47116"/>
                                        </p:tgtEl>
                                        <p:attrNameLst>
                                          <p:attrName>ppt_w</p:attrName>
                                        </p:attrNameLst>
                                      </p:cBhvr>
                                      <p:tavLst>
                                        <p:tav tm="0">
                                          <p:val>
                                            <p:strVal val="#ppt_w+.3"/>
                                          </p:val>
                                        </p:tav>
                                        <p:tav tm="100000">
                                          <p:val>
                                            <p:strVal val="#ppt_w"/>
                                          </p:val>
                                        </p:tav>
                                      </p:tavLst>
                                    </p:anim>
                                    <p:anim calcmode="lin" valueType="num">
                                      <p:cBhvr>
                                        <p:cTn id="63" dur="1000" fill="hold"/>
                                        <p:tgtEl>
                                          <p:spTgt spid="47116"/>
                                        </p:tgtEl>
                                        <p:attrNameLst>
                                          <p:attrName>ppt_h</p:attrName>
                                        </p:attrNameLst>
                                      </p:cBhvr>
                                      <p:tavLst>
                                        <p:tav tm="0">
                                          <p:val>
                                            <p:strVal val="#ppt_h"/>
                                          </p:val>
                                        </p:tav>
                                        <p:tav tm="100000">
                                          <p:val>
                                            <p:strVal val="#ppt_h"/>
                                          </p:val>
                                        </p:tav>
                                      </p:tavLst>
                                    </p:anim>
                                    <p:animEffect transition="in" filter="fade">
                                      <p:cBhvr>
                                        <p:cTn id="64" dur="10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nimBg="1"/>
      <p:bldP spid="47112" grpId="0"/>
      <p:bldP spid="47113" grpId="0"/>
      <p:bldP spid="47114" grpId="0"/>
      <p:bldP spid="47115" grpId="0"/>
      <p:bldP spid="47116" grpId="0" animBg="1"/>
      <p:bldP spid="47118"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0"/>
            <a:ext cx="8929718" cy="1124744"/>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mtClean="0"/>
              <a:t/>
            </a:r>
            <a:br>
              <a:rPr lang="en-US" smtClean="0"/>
            </a:br>
            <a:r>
              <a:rPr lang="en-US" sz="2000">
                <a:solidFill>
                  <a:schemeClr val="tx1"/>
                </a:solidFill>
              </a:rPr>
              <a:t>Another - Convert Ternary </a:t>
            </a:r>
            <a:r>
              <a:rPr lang="en-US" sz="2000" smtClean="0">
                <a:solidFill>
                  <a:schemeClr val="tx1"/>
                </a:solidFill>
              </a:rPr>
              <a:t>relationship</a:t>
            </a:r>
          </a:p>
        </p:txBody>
      </p:sp>
      <p:pic>
        <p:nvPicPr>
          <p:cNvPr id="4" name="Picture 6" descr="FIG5-19A"/>
          <p:cNvPicPr>
            <a:picLocks noChangeAspect="1" noChangeArrowheads="1"/>
          </p:cNvPicPr>
          <p:nvPr/>
        </p:nvPicPr>
        <p:blipFill>
          <a:blip r:embed="rId2"/>
          <a:srcRect/>
          <a:stretch>
            <a:fillRect/>
          </a:stretch>
        </p:blipFill>
        <p:spPr bwMode="auto">
          <a:xfrm>
            <a:off x="785786" y="1124744"/>
            <a:ext cx="7643866" cy="4899333"/>
          </a:xfrm>
          <a:prstGeom prst="rect">
            <a:avLst/>
          </a:prstGeom>
          <a:noFill/>
          <a:ln w="9525">
            <a:noFill/>
            <a:miter lim="800000"/>
            <a:headEnd/>
            <a:tailEnd/>
          </a:ln>
        </p:spPr>
      </p:pic>
      <p:sp>
        <p:nvSpPr>
          <p:cNvPr id="48133" name="Slide Number Placeholder 5"/>
          <p:cNvSpPr>
            <a:spLocks noGrp="1"/>
          </p:cNvSpPr>
          <p:nvPr>
            <p:ph type="sldNum" sz="quarter" idx="4294967295"/>
          </p:nvPr>
        </p:nvSpPr>
        <p:spPr bwMode="auto">
          <a:xfrm>
            <a:off x="3500430" y="6357958"/>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739EF60-F258-4611-9404-CB5A97496812}" type="slidenum">
              <a:rPr lang="vi-VN" smtClean="0"/>
              <a:pPr/>
              <a:t>32</a:t>
            </a:fld>
            <a:endParaRPr lang="vi-VN"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9481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0"/>
            <a:ext cx="8929718" cy="1132114"/>
          </a:xfrm>
        </p:spPr>
        <p:txBody>
          <a:bodyPr anchor="ctr" anchorCtr="0">
            <a:normAutofit fontScale="90000"/>
          </a:bodyPr>
          <a:lstStyle/>
          <a:p>
            <a:pPr algn="l">
              <a:lnSpc>
                <a:spcPct val="150000"/>
              </a:lnSpc>
              <a:spcBef>
                <a:spcPts val="600"/>
              </a:spcBef>
              <a:spcAft>
                <a:spcPts val="600"/>
              </a:spcAft>
            </a:pPr>
            <a:r>
              <a:rPr lang="en-US" sz="3100" smtClean="0"/>
              <a:t>Converting ER Model to relational schema </a:t>
            </a:r>
            <a:r>
              <a:rPr lang="en-US" smtClean="0"/>
              <a:t/>
            </a:r>
            <a:br>
              <a:rPr lang="en-US" smtClean="0"/>
            </a:br>
            <a:r>
              <a:rPr lang="en-US" sz="2000" smtClean="0">
                <a:solidFill>
                  <a:schemeClr val="tx1"/>
                </a:solidFill>
              </a:rPr>
              <a:t>Another- </a:t>
            </a:r>
            <a:r>
              <a:rPr lang="en-US" sz="2000">
                <a:solidFill>
                  <a:schemeClr val="tx1"/>
                </a:solidFill>
              </a:rPr>
              <a:t>Convert Ternary </a:t>
            </a:r>
            <a:r>
              <a:rPr lang="en-US" sz="2000" smtClean="0">
                <a:solidFill>
                  <a:schemeClr val="tx1"/>
                </a:solidFill>
              </a:rPr>
              <a:t>relationship (2)</a:t>
            </a:r>
          </a:p>
        </p:txBody>
      </p:sp>
      <p:pic>
        <p:nvPicPr>
          <p:cNvPr id="4" name="Picture 4" descr="06_19b"/>
          <p:cNvPicPr>
            <a:picLocks noChangeAspect="1" noChangeArrowheads="1"/>
          </p:cNvPicPr>
          <p:nvPr/>
        </p:nvPicPr>
        <p:blipFill>
          <a:blip r:embed="rId2"/>
          <a:srcRect/>
          <a:stretch>
            <a:fillRect/>
          </a:stretch>
        </p:blipFill>
        <p:spPr bwMode="auto">
          <a:xfrm>
            <a:off x="642910" y="1428736"/>
            <a:ext cx="7937556" cy="3571900"/>
          </a:xfrm>
          <a:prstGeom prst="rect">
            <a:avLst/>
          </a:prstGeom>
          <a:noFill/>
          <a:ln w="9525">
            <a:noFill/>
            <a:miter lim="800000"/>
            <a:headEnd/>
            <a:tailEnd/>
          </a:ln>
        </p:spPr>
      </p:pic>
      <p:sp>
        <p:nvSpPr>
          <p:cNvPr id="49157" name="Slide Number Placeholder 5"/>
          <p:cNvSpPr>
            <a:spLocks noGrp="1"/>
          </p:cNvSpPr>
          <p:nvPr>
            <p:ph type="sldNum" sz="quarter" idx="4294967295"/>
          </p:nvPr>
        </p:nvSpPr>
        <p:spPr bwMode="auto">
          <a:xfrm>
            <a:off x="3500430" y="6357958"/>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8E649A33-19CF-462F-A37A-FAEE8AFA323A}" type="slidenum">
              <a:rPr lang="vi-VN" smtClean="0"/>
              <a:pPr/>
              <a:t>33</a:t>
            </a:fld>
            <a:endParaRPr lang="vi-VN"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677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 name="Rectangle 1026"/>
          <p:cNvSpPr>
            <a:spLocks noGrp="1" noChangeArrowheads="1"/>
          </p:cNvSpPr>
          <p:nvPr>
            <p:ph type="title"/>
          </p:nvPr>
        </p:nvSpPr>
        <p:spPr/>
        <p:txBody>
          <a:bodyPr anchor="ctr" anchorCtr="0"/>
          <a:lstStyle/>
          <a:p>
            <a:pPr algn="l"/>
            <a:r>
              <a:rPr lang="en-US" sz="2800" dirty="0" smtClean="0"/>
              <a:t>Summary</a:t>
            </a:r>
          </a:p>
        </p:txBody>
      </p:sp>
      <p:sp>
        <p:nvSpPr>
          <p:cNvPr id="5" name="Content Placeholder 4"/>
          <p:cNvSpPr>
            <a:spLocks noGrp="1"/>
          </p:cNvSpPr>
          <p:nvPr>
            <p:ph idx="1"/>
          </p:nvPr>
        </p:nvSpPr>
        <p:spPr>
          <a:xfrm>
            <a:off x="941294" y="834888"/>
            <a:ext cx="8030428" cy="5521462"/>
          </a:xfrm>
        </p:spPr>
        <p:txBody>
          <a:bodyPr/>
          <a:lstStyle/>
          <a:p>
            <a:pPr lvl="0">
              <a:buFont typeface="Wingdings" panose="05000000000000000000" pitchFamily="2" charset="2"/>
              <a:buChar char="ü"/>
            </a:pPr>
            <a:r>
              <a:rPr lang="en-US"/>
              <a:t>SQL Overview</a:t>
            </a:r>
          </a:p>
          <a:p>
            <a:pPr lvl="1">
              <a:buChar char="•"/>
            </a:pPr>
            <a:r>
              <a:rPr lang="en-US" sz="2000">
                <a:solidFill>
                  <a:srgbClr val="FF0000"/>
                </a:solidFill>
              </a:rPr>
              <a:t>SQL, SQL Process, SQL Command</a:t>
            </a:r>
          </a:p>
          <a:p>
            <a:pPr>
              <a:buFont typeface="Wingdings" panose="05000000000000000000" pitchFamily="2" charset="2"/>
              <a:buChar char="ü"/>
            </a:pPr>
            <a:r>
              <a:rPr lang="en-US"/>
              <a:t>The Relational Database</a:t>
            </a:r>
          </a:p>
          <a:p>
            <a:pPr lvl="1">
              <a:buChar char="•"/>
            </a:pPr>
            <a:r>
              <a:rPr lang="en-US" sz="2000">
                <a:solidFill>
                  <a:srgbClr val="FF0000"/>
                </a:solidFill>
              </a:rPr>
              <a:t>Table, Field, Record, Schema</a:t>
            </a:r>
          </a:p>
          <a:p>
            <a:pPr lvl="0">
              <a:buFont typeface="Wingdings" panose="05000000000000000000" pitchFamily="2" charset="2"/>
              <a:buChar char="ü"/>
            </a:pPr>
            <a:r>
              <a:rPr lang="en-US"/>
              <a:t>RDBMS Concepts</a:t>
            </a:r>
          </a:p>
          <a:p>
            <a:pPr lvl="1">
              <a:buChar char="•"/>
            </a:pPr>
            <a:r>
              <a:rPr lang="en-US" sz="2000">
                <a:solidFill>
                  <a:srgbClr val="FF0000"/>
                </a:solidFill>
              </a:rPr>
              <a:t>RDBMS, RDBMS vs DBMS</a:t>
            </a:r>
          </a:p>
          <a:p>
            <a:pPr>
              <a:buFont typeface="Wingdings" panose="05000000000000000000" pitchFamily="2" charset="2"/>
              <a:buChar char="ü"/>
            </a:pPr>
            <a:r>
              <a:rPr lang="en-US"/>
              <a:t>ER Model</a:t>
            </a:r>
          </a:p>
          <a:p>
            <a:pPr lvl="1" algn="just">
              <a:buChar char="•"/>
            </a:pPr>
            <a:r>
              <a:rPr lang="en-US" sz="2000">
                <a:solidFill>
                  <a:srgbClr val="FF0000"/>
                </a:solidFill>
              </a:rPr>
              <a:t>Design Process, </a:t>
            </a:r>
            <a:r>
              <a:rPr lang="en-US" sz="2000" b="1">
                <a:solidFill>
                  <a:srgbClr val="FF0000"/>
                </a:solidFill>
              </a:rPr>
              <a:t>Notation, </a:t>
            </a:r>
            <a:r>
              <a:rPr lang="en-US" sz="2000">
                <a:solidFill>
                  <a:srgbClr val="FF0000"/>
                </a:solidFill>
              </a:rPr>
              <a:t>Converting ER Model to relational schema </a:t>
            </a:r>
          </a:p>
          <a:p>
            <a:endParaRPr lang="en-US"/>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25632" name="Slide Number Placeholder 3"/>
          <p:cNvSpPr>
            <a:spLocks noGrp="1"/>
          </p:cNvSpPr>
          <p:nvPr>
            <p:ph type="sldNum" sz="quarter" idx="12"/>
          </p:nvPr>
        </p:nvSpPr>
        <p:spPr bwMode="auto">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22A6636D-9F2E-4B34-9692-E82360B40F63}" type="slidenum">
              <a:rPr lang="vi-VN" smtClean="0"/>
              <a:pPr/>
              <a:t>34</a:t>
            </a:fld>
            <a:endParaRPr lang="vi-VN" smtClean="0"/>
          </a:p>
        </p:txBody>
      </p:sp>
      <p:pic>
        <p:nvPicPr>
          <p:cNvPr id="3074" name="Picture 2" descr="http://www.screencastsonline.com/public_images/01-new/SCOM0392-summary-icon-100x1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119" y="4500311"/>
            <a:ext cx="2357689" cy="235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94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7200" dirty="0" smtClean="0">
                <a:solidFill>
                  <a:srgbClr val="E46C0A"/>
                </a:solidFill>
              </a:rPr>
              <a:t>Thank you</a:t>
            </a:r>
            <a:endParaRPr lang="en-US" sz="72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35</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35</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SQL </a:t>
            </a:r>
            <a:r>
              <a:rPr lang="en-US"/>
              <a:t>Overview</a:t>
            </a:r>
          </a:p>
        </p:txBody>
      </p:sp>
      <p:sp>
        <p:nvSpPr>
          <p:cNvPr id="6" name="Text Placeholder 5"/>
          <p:cNvSpPr>
            <a:spLocks noGrp="1"/>
          </p:cNvSpPr>
          <p:nvPr>
            <p:ph type="body" idx="1"/>
          </p:nvPr>
        </p:nvSpPr>
        <p:spPr/>
        <p:txBody>
          <a:bodyPr/>
          <a:lstStyle/>
          <a:p>
            <a:r>
              <a:rPr lang="en-US" smtClean="0"/>
              <a:t>Section 1</a:t>
            </a: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2238075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xfrm>
            <a:off x="6713370" y="6280212"/>
            <a:ext cx="2133600" cy="304800"/>
          </a:xfrm>
          <a:noFill/>
          <a:ln>
            <a:miter lim="800000"/>
            <a:headEnd/>
            <a:tailEnd/>
          </a:ln>
        </p:spPr>
        <p:txBody>
          <a:bodyPr vert="horz" wrap="square" lIns="91440" tIns="45720" rIns="91440" bIns="45720" numCol="1" anchor="t" anchorCtr="0" compatLnSpc="1">
            <a:prstTxWarp prst="textNoShape">
              <a:avLst/>
            </a:prstTxWarp>
          </a:bodyPr>
          <a:lstStyle/>
          <a:p>
            <a:fld id="{ABAC158D-1093-4B68-900A-2613D52DFDAA}" type="slidenum">
              <a:rPr lang="en-US" smtClean="0"/>
              <a:pPr/>
              <a:t>5</a:t>
            </a:fld>
            <a:endParaRPr lang="en-US" smtClean="0"/>
          </a:p>
        </p:txBody>
      </p:sp>
      <p:sp>
        <p:nvSpPr>
          <p:cNvPr id="15363"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5364"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5366" name="Title 1"/>
          <p:cNvSpPr txBox="1">
            <a:spLocks/>
          </p:cNvSpPr>
          <p:nvPr/>
        </p:nvSpPr>
        <p:spPr bwMode="auto">
          <a:xfrm>
            <a:off x="0" y="0"/>
            <a:ext cx="7380312" cy="681760"/>
          </a:xfrm>
          <a:prstGeom prst="rect">
            <a:avLst/>
          </a:prstGeom>
          <a:noFill/>
          <a:ln w="9525">
            <a:noFill/>
            <a:miter lim="800000"/>
            <a:headEnd/>
            <a:tailEnd/>
          </a:ln>
        </p:spPr>
        <p:txBody>
          <a:bodyPr anchor="ctr"/>
          <a:lstStyle/>
          <a:p>
            <a:pPr eaLnBrk="0" hangingPunct="0"/>
            <a:r>
              <a:rPr lang="en-US" sz="3200" b="1">
                <a:solidFill>
                  <a:schemeClr val="bg1"/>
                </a:solidFill>
                <a:latin typeface="Candara" panose="020E0502030303020204" pitchFamily="34" charset="0"/>
                <a:cs typeface="Tahoma" pitchFamily="34" charset="0"/>
              </a:rPr>
              <a:t>What is SQL?</a:t>
            </a:r>
            <a:endParaRPr lang="vi-VN" sz="3200" b="1" dirty="0">
              <a:solidFill>
                <a:schemeClr val="bg1"/>
              </a:solidFill>
              <a:latin typeface="Candara" panose="020E0502030303020204" pitchFamily="34" charset="0"/>
              <a:cs typeface="Tahoma" pitchFamily="34" charset="0"/>
            </a:endParaRPr>
          </a:p>
        </p:txBody>
      </p:sp>
      <p:pic>
        <p:nvPicPr>
          <p:cNvPr id="6146" name="Picture 2" descr="http://www.securisol.co.uk/images/j76n101118AM4232013%5b1%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752"/>
            <a:ext cx="1800200" cy="1800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60564" y="1196752"/>
            <a:ext cx="1919548" cy="2016224"/>
          </a:xfrm>
          <a:prstGeom prst="rect">
            <a:avLst/>
          </a:prstGeom>
          <a:noFill/>
        </p:spPr>
        <p:txBody>
          <a:bodyPr wrap="square" rtlCol="0" anchor="b" anchorCtr="0">
            <a:noAutofit/>
          </a:bodyPr>
          <a:lstStyle/>
          <a:p>
            <a:pPr>
              <a:lnSpc>
                <a:spcPct val="150000"/>
              </a:lnSpc>
            </a:pPr>
            <a:r>
              <a:rPr lang="en-US" sz="3200" b="1" smtClean="0">
                <a:solidFill>
                  <a:schemeClr val="accent6"/>
                </a:solidFill>
              </a:rPr>
              <a:t>S</a:t>
            </a:r>
            <a:r>
              <a:rPr lang="en-US" sz="2400" b="1" smtClean="0"/>
              <a:t>tructured</a:t>
            </a:r>
          </a:p>
          <a:p>
            <a:pPr>
              <a:lnSpc>
                <a:spcPct val="150000"/>
              </a:lnSpc>
            </a:pPr>
            <a:r>
              <a:rPr lang="en-US" sz="3200" b="1" smtClean="0">
                <a:solidFill>
                  <a:schemeClr val="accent6"/>
                </a:solidFill>
              </a:rPr>
              <a:t>Q</a:t>
            </a:r>
            <a:r>
              <a:rPr lang="en-US" sz="2400" b="1" smtClean="0"/>
              <a:t>uery</a:t>
            </a:r>
          </a:p>
          <a:p>
            <a:pPr>
              <a:lnSpc>
                <a:spcPct val="150000"/>
              </a:lnSpc>
            </a:pPr>
            <a:r>
              <a:rPr lang="en-US" sz="3200" b="1" smtClean="0">
                <a:solidFill>
                  <a:schemeClr val="accent6"/>
                </a:solidFill>
              </a:rPr>
              <a:t>L</a:t>
            </a:r>
            <a:r>
              <a:rPr lang="en-US" sz="2400" b="1" smtClean="0"/>
              <a:t>anguage</a:t>
            </a:r>
            <a:endParaRPr lang="en-US" sz="2400" b="1"/>
          </a:p>
        </p:txBody>
      </p:sp>
      <p:pic>
        <p:nvPicPr>
          <p:cNvPr id="10" name="Picture 2" descr="../../_images/relational_model.png"/>
          <p:cNvPicPr>
            <a:picLocks noChangeAspect="1" noChangeArrowheads="1"/>
          </p:cNvPicPr>
          <p:nvPr/>
        </p:nvPicPr>
        <p:blipFill>
          <a:blip r:embed="rId4"/>
          <a:srcRect/>
          <a:stretch>
            <a:fillRect/>
          </a:stretch>
        </p:blipFill>
        <p:spPr bwMode="auto">
          <a:xfrm>
            <a:off x="7380312" y="1196752"/>
            <a:ext cx="1466658" cy="2141609"/>
          </a:xfrm>
          <a:prstGeom prst="rect">
            <a:avLst/>
          </a:prstGeom>
          <a:noFill/>
        </p:spPr>
      </p:pic>
      <p:sp>
        <p:nvSpPr>
          <p:cNvPr id="3" name="Right Arrow 2"/>
          <p:cNvSpPr/>
          <p:nvPr/>
        </p:nvSpPr>
        <p:spPr>
          <a:xfrm>
            <a:off x="2454683" y="1484784"/>
            <a:ext cx="8029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015732" y="1484784"/>
            <a:ext cx="80291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2400930" y="2348880"/>
            <a:ext cx="802918"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6015732" y="2348880"/>
            <a:ext cx="802918"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1520" y="3212976"/>
            <a:ext cx="8712968" cy="3251447"/>
          </a:xfrm>
          <a:prstGeom prst="rect">
            <a:avLst/>
          </a:prstGeom>
          <a:noFill/>
        </p:spPr>
        <p:txBody>
          <a:bodyPr wrap="square" rtlCol="0">
            <a:noAutofit/>
          </a:bodyPr>
          <a:lstStyle/>
          <a:p>
            <a:pPr marL="342900" indent="-342900" algn="just">
              <a:lnSpc>
                <a:spcPct val="120000"/>
              </a:lnSpc>
              <a:buClr>
                <a:schemeClr val="accent6">
                  <a:lumMod val="75000"/>
                </a:schemeClr>
              </a:buClr>
              <a:buFont typeface="Wingdings" panose="05000000000000000000" pitchFamily="2" charset="2"/>
              <a:buChar char="Ø"/>
            </a:pPr>
            <a:r>
              <a:rPr lang="en-US" sz="2000" b="1" smtClean="0">
                <a:latin typeface="Candara" panose="020E0502030303020204" pitchFamily="34" charset="0"/>
              </a:rPr>
              <a:t>Which is a computer language for:</a:t>
            </a:r>
          </a:p>
          <a:p>
            <a:pPr marL="742950" lvl="1" indent="-285750">
              <a:lnSpc>
                <a:spcPct val="120000"/>
              </a:lnSpc>
              <a:buFont typeface="Wingdings" panose="05000000000000000000" pitchFamily="2" charset="2"/>
              <a:buChar char="ü"/>
            </a:pPr>
            <a:r>
              <a:rPr lang="en-US" sz="2000" smtClean="0">
                <a:latin typeface="Candara" panose="020E0502030303020204" pitchFamily="34" charset="0"/>
              </a:rPr>
              <a:t>storing, </a:t>
            </a:r>
          </a:p>
          <a:p>
            <a:pPr marL="742950" lvl="1" indent="-285750">
              <a:lnSpc>
                <a:spcPct val="120000"/>
              </a:lnSpc>
              <a:buFont typeface="Wingdings" panose="05000000000000000000" pitchFamily="2" charset="2"/>
              <a:buChar char="ü"/>
            </a:pPr>
            <a:r>
              <a:rPr lang="en-US" sz="2000" smtClean="0">
                <a:latin typeface="Candara" panose="020E0502030303020204" pitchFamily="34" charset="0"/>
              </a:rPr>
              <a:t>manipulating and </a:t>
            </a:r>
          </a:p>
          <a:p>
            <a:pPr marL="742950" lvl="1" indent="-285750">
              <a:lnSpc>
                <a:spcPct val="120000"/>
              </a:lnSpc>
              <a:buFont typeface="Wingdings" panose="05000000000000000000" pitchFamily="2" charset="2"/>
              <a:buChar char="ü"/>
            </a:pPr>
            <a:r>
              <a:rPr lang="en-US" sz="2000" smtClean="0">
                <a:latin typeface="Candara" panose="020E0502030303020204" pitchFamily="34" charset="0"/>
              </a:rPr>
              <a:t>retrieving data stored in relational database.</a:t>
            </a:r>
          </a:p>
          <a:p>
            <a:pPr marL="342900" indent="-342900" algn="just">
              <a:lnSpc>
                <a:spcPct val="120000"/>
              </a:lnSpc>
              <a:buClr>
                <a:schemeClr val="accent6">
                  <a:lumMod val="75000"/>
                </a:schemeClr>
              </a:buClr>
              <a:buFont typeface="Wingdings" panose="05000000000000000000" pitchFamily="2" charset="2"/>
              <a:buChar char="Ø"/>
            </a:pPr>
            <a:r>
              <a:rPr lang="en-US" sz="2000" smtClean="0">
                <a:latin typeface="Candara" panose="020E0502030303020204" pitchFamily="34" charset="0"/>
              </a:rPr>
              <a:t>SQL is the standard language for Relation Database System, like </a:t>
            </a:r>
            <a:r>
              <a:rPr lang="en-US" sz="2000" b="1" smtClean="0">
                <a:latin typeface="Candara" panose="020E0502030303020204" pitchFamily="34" charset="0"/>
              </a:rPr>
              <a:t>MySQL</a:t>
            </a:r>
            <a:r>
              <a:rPr lang="en-US" sz="2000" smtClean="0">
                <a:latin typeface="Candara" panose="020E0502030303020204" pitchFamily="34" charset="0"/>
              </a:rPr>
              <a:t>, </a:t>
            </a:r>
            <a:r>
              <a:rPr lang="en-US" sz="2000" b="1" smtClean="0">
                <a:latin typeface="Candara" panose="020E0502030303020204" pitchFamily="34" charset="0"/>
              </a:rPr>
              <a:t>MS Access</a:t>
            </a:r>
            <a:r>
              <a:rPr lang="en-US" sz="2000" smtClean="0">
                <a:latin typeface="Candara" panose="020E0502030303020204" pitchFamily="34" charset="0"/>
              </a:rPr>
              <a:t>, </a:t>
            </a:r>
            <a:r>
              <a:rPr lang="en-US" sz="2000" b="1" smtClean="0">
                <a:latin typeface="Candara" panose="020E0502030303020204" pitchFamily="34" charset="0"/>
              </a:rPr>
              <a:t>Oracle</a:t>
            </a:r>
            <a:r>
              <a:rPr lang="en-US" sz="2000" smtClean="0">
                <a:latin typeface="Candara" panose="020E0502030303020204" pitchFamily="34" charset="0"/>
              </a:rPr>
              <a:t>, </a:t>
            </a:r>
            <a:r>
              <a:rPr lang="en-US" sz="2000" b="1" smtClean="0">
                <a:latin typeface="Candara" panose="020E0502030303020204" pitchFamily="34" charset="0"/>
              </a:rPr>
              <a:t>Sybase</a:t>
            </a:r>
            <a:r>
              <a:rPr lang="en-US" sz="2000" smtClean="0">
                <a:latin typeface="Candara" panose="020E0502030303020204" pitchFamily="34" charset="0"/>
              </a:rPr>
              <a:t>, </a:t>
            </a:r>
            <a:r>
              <a:rPr lang="en-US" sz="2000" b="1" smtClean="0">
                <a:latin typeface="Candara" panose="020E0502030303020204" pitchFamily="34" charset="0"/>
              </a:rPr>
              <a:t>Informix</a:t>
            </a:r>
            <a:r>
              <a:rPr lang="en-US" sz="2000" smtClean="0">
                <a:latin typeface="Candara" panose="020E0502030303020204" pitchFamily="34" charset="0"/>
              </a:rPr>
              <a:t>, </a:t>
            </a:r>
            <a:r>
              <a:rPr lang="en-US" sz="2000" b="1" smtClean="0">
                <a:latin typeface="Candara" panose="020E0502030303020204" pitchFamily="34" charset="0"/>
              </a:rPr>
              <a:t>Postgres</a:t>
            </a:r>
            <a:r>
              <a:rPr lang="en-US" sz="2000" smtClean="0">
                <a:latin typeface="Candara" panose="020E0502030303020204" pitchFamily="34" charset="0"/>
              </a:rPr>
              <a:t> and </a:t>
            </a:r>
            <a:r>
              <a:rPr lang="en-US" sz="2000" b="1" smtClean="0">
                <a:latin typeface="Candara" panose="020E0502030303020204" pitchFamily="34" charset="0"/>
              </a:rPr>
              <a:t>SQL Server </a:t>
            </a:r>
            <a:r>
              <a:rPr lang="en-US" sz="2000" smtClean="0">
                <a:latin typeface="Candara" panose="020E0502030303020204" pitchFamily="34" charset="0"/>
              </a:rPr>
              <a:t>use SQL as standard database language.</a:t>
            </a:r>
          </a:p>
          <a:p>
            <a:pPr marL="342900" indent="-342900" algn="just">
              <a:lnSpc>
                <a:spcPct val="120000"/>
              </a:lnSpc>
              <a:buClr>
                <a:schemeClr val="accent6">
                  <a:lumMod val="75000"/>
                </a:schemeClr>
              </a:buClr>
              <a:buFont typeface="Wingdings" panose="05000000000000000000" pitchFamily="2" charset="2"/>
              <a:buChar char="Ø"/>
            </a:pPr>
            <a:r>
              <a:rPr lang="en-US" sz="2000" smtClean="0">
                <a:latin typeface="Candara" panose="020E0502030303020204" pitchFamily="34" charset="0"/>
              </a:rPr>
              <a:t>SQL is an ANSI (American National Standards Institute) standard.</a:t>
            </a:r>
            <a:endParaRPr lang="en-US" sz="2000">
              <a:latin typeface="Candara" panose="020E0502030303020204" pitchFamily="34" charset="0"/>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811829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strVal val="#ppt_w+.3"/>
                                          </p:val>
                                        </p:tav>
                                        <p:tav tm="100000">
                                          <p:val>
                                            <p:strVal val="#ppt_w"/>
                                          </p:val>
                                        </p:tav>
                                      </p:tavLst>
                                    </p:anim>
                                    <p:anim calcmode="lin" valueType="num">
                                      <p:cBhvr>
                                        <p:cTn id="8" dur="1000" fill="hold"/>
                                        <p:tgtEl>
                                          <p:spTgt spid="6146"/>
                                        </p:tgtEl>
                                        <p:attrNameLst>
                                          <p:attrName>ppt_h</p:attrName>
                                        </p:attrNameLst>
                                      </p:cBhvr>
                                      <p:tavLst>
                                        <p:tav tm="0">
                                          <p:val>
                                            <p:strVal val="#ppt_h"/>
                                          </p:val>
                                        </p:tav>
                                        <p:tav tm="100000">
                                          <p:val>
                                            <p:strVal val="#ppt_h"/>
                                          </p:val>
                                        </p:tav>
                                      </p:tavLst>
                                    </p:anim>
                                    <p:animEffect transition="in" filter="fade">
                                      <p:cBhvr>
                                        <p:cTn id="9" dur="1000"/>
                                        <p:tgtEl>
                                          <p:spTgt spid="6146"/>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3"/>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strVal val="#ppt_w+.3"/>
                                          </p:val>
                                        </p:tav>
                                        <p:tav tm="100000">
                                          <p:val>
                                            <p:strVal val="#ppt_w"/>
                                          </p:val>
                                        </p:tav>
                                      </p:tavLst>
                                    </p:anim>
                                    <p:anim calcmode="lin" valueType="num">
                                      <p:cBhvr>
                                        <p:cTn id="25" dur="1000" fill="hold"/>
                                        <p:tgtEl>
                                          <p:spTgt spid="12"/>
                                        </p:tgtEl>
                                        <p:attrNameLst>
                                          <p:attrName>ppt_h</p:attrName>
                                        </p:attrNameLst>
                                      </p:cBhvr>
                                      <p:tavLst>
                                        <p:tav tm="0">
                                          <p:val>
                                            <p:strVal val="#ppt_h"/>
                                          </p:val>
                                        </p:tav>
                                        <p:tav tm="100000">
                                          <p:val>
                                            <p:strVal val="#ppt_h"/>
                                          </p:val>
                                        </p:tav>
                                      </p:tavLst>
                                    </p:anim>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3"/>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3"/>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0" presetClass="entr" presetSubtype="0" decel="10000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p:cTn id="43" dur="1000" fill="hold"/>
                                        <p:tgtEl>
                                          <p:spTgt spid="6">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6">
                                            <p:txEl>
                                              <p:pRg st="0" end="0"/>
                                            </p:txEl>
                                          </p:spTgt>
                                        </p:tgtEl>
                                      </p:cBhvr>
                                    </p:animEffect>
                                  </p:childTnLst>
                                </p:cTn>
                              </p:par>
                              <p:par>
                                <p:cTn id="46" presetID="50" presetClass="entr" presetSubtype="0" decel="100000" fill="hold"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 calcmode="lin" valueType="num">
                                      <p:cBhvr>
                                        <p:cTn id="48" dur="1000" fill="hold"/>
                                        <p:tgtEl>
                                          <p:spTgt spid="6">
                                            <p:txEl>
                                              <p:pRg st="1" end="1"/>
                                            </p:txEl>
                                          </p:spTgt>
                                        </p:tgtEl>
                                        <p:attrNameLst>
                                          <p:attrName>ppt_w</p:attrName>
                                        </p:attrNameLst>
                                      </p:cBhvr>
                                      <p:tavLst>
                                        <p:tav tm="0">
                                          <p:val>
                                            <p:strVal val="#ppt_w+.3"/>
                                          </p:val>
                                        </p:tav>
                                        <p:tav tm="100000">
                                          <p:val>
                                            <p:strVal val="#ppt_w"/>
                                          </p:val>
                                        </p:tav>
                                      </p:tavLst>
                                    </p:anim>
                                    <p:anim calcmode="lin" valueType="num">
                                      <p:cBhvr>
                                        <p:cTn id="49"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50" dur="1000"/>
                                        <p:tgtEl>
                                          <p:spTgt spid="6">
                                            <p:txEl>
                                              <p:pRg st="1" end="1"/>
                                            </p:txEl>
                                          </p:spTgt>
                                        </p:tgtEl>
                                      </p:cBhvr>
                                    </p:animEffect>
                                  </p:childTnLst>
                                </p:cTn>
                              </p:par>
                              <p:par>
                                <p:cTn id="51" presetID="50" presetClass="entr" presetSubtype="0" decel="100000"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 calcmode="lin" valueType="num">
                                      <p:cBhvr>
                                        <p:cTn id="53" dur="1000" fill="hold"/>
                                        <p:tgtEl>
                                          <p:spTgt spid="6">
                                            <p:txEl>
                                              <p:pRg st="2" end="2"/>
                                            </p:txEl>
                                          </p:spTgt>
                                        </p:tgtEl>
                                        <p:attrNameLst>
                                          <p:attrName>ppt_w</p:attrName>
                                        </p:attrNameLst>
                                      </p:cBhvr>
                                      <p:tavLst>
                                        <p:tav tm="0">
                                          <p:val>
                                            <p:strVal val="#ppt_w+.3"/>
                                          </p:val>
                                        </p:tav>
                                        <p:tav tm="100000">
                                          <p:val>
                                            <p:strVal val="#ppt_w"/>
                                          </p:val>
                                        </p:tav>
                                      </p:tavLst>
                                    </p:anim>
                                    <p:anim calcmode="lin" valueType="num">
                                      <p:cBhvr>
                                        <p:cTn id="54"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55" dur="1000"/>
                                        <p:tgtEl>
                                          <p:spTgt spid="6">
                                            <p:txEl>
                                              <p:pRg st="2" end="2"/>
                                            </p:txEl>
                                          </p:spTgt>
                                        </p:tgtEl>
                                      </p:cBhvr>
                                    </p:animEffect>
                                  </p:childTnLst>
                                </p:cTn>
                              </p:par>
                              <p:par>
                                <p:cTn id="56" presetID="50" presetClass="entr" presetSubtype="0" decel="100000" fill="hold" nodeType="withEffect">
                                  <p:stCondLst>
                                    <p:cond delay="0"/>
                                  </p:stCondLst>
                                  <p:childTnLst>
                                    <p:set>
                                      <p:cBhvr>
                                        <p:cTn id="57" dur="1" fill="hold">
                                          <p:stCondLst>
                                            <p:cond delay="0"/>
                                          </p:stCondLst>
                                        </p:cTn>
                                        <p:tgtEl>
                                          <p:spTgt spid="6">
                                            <p:txEl>
                                              <p:pRg st="3" end="3"/>
                                            </p:txEl>
                                          </p:spTgt>
                                        </p:tgtEl>
                                        <p:attrNameLst>
                                          <p:attrName>style.visibility</p:attrName>
                                        </p:attrNameLst>
                                      </p:cBhvr>
                                      <p:to>
                                        <p:strVal val="visible"/>
                                      </p:to>
                                    </p:set>
                                    <p:anim calcmode="lin" valueType="num">
                                      <p:cBhvr>
                                        <p:cTn id="58" dur="1000" fill="hold"/>
                                        <p:tgtEl>
                                          <p:spTgt spid="6">
                                            <p:txEl>
                                              <p:pRg st="3" end="3"/>
                                            </p:txEl>
                                          </p:spTgt>
                                        </p:tgtEl>
                                        <p:attrNameLst>
                                          <p:attrName>ppt_w</p:attrName>
                                        </p:attrNameLst>
                                      </p:cBhvr>
                                      <p:tavLst>
                                        <p:tav tm="0">
                                          <p:val>
                                            <p:strVal val="#ppt_w+.3"/>
                                          </p:val>
                                        </p:tav>
                                        <p:tav tm="100000">
                                          <p:val>
                                            <p:strVal val="#ppt_w"/>
                                          </p:val>
                                        </p:tav>
                                      </p:tavLst>
                                    </p:anim>
                                    <p:anim calcmode="lin" valueType="num">
                                      <p:cBhvr>
                                        <p:cTn id="59"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60" dur="1000"/>
                                        <p:tgtEl>
                                          <p:spTgt spid="6">
                                            <p:txEl>
                                              <p:pRg st="3" end="3"/>
                                            </p:txEl>
                                          </p:spTgt>
                                        </p:tgtEl>
                                      </p:cBhvr>
                                    </p:animEffect>
                                  </p:childTnLst>
                                </p:cTn>
                              </p:par>
                              <p:par>
                                <p:cTn id="61" presetID="50" presetClass="entr" presetSubtype="0" decel="10000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 calcmode="lin" valueType="num">
                                      <p:cBhvr>
                                        <p:cTn id="63" dur="1000" fill="hold"/>
                                        <p:tgtEl>
                                          <p:spTgt spid="6">
                                            <p:txEl>
                                              <p:pRg st="4" end="4"/>
                                            </p:txEl>
                                          </p:spTgt>
                                        </p:tgtEl>
                                        <p:attrNameLst>
                                          <p:attrName>ppt_w</p:attrName>
                                        </p:attrNameLst>
                                      </p:cBhvr>
                                      <p:tavLst>
                                        <p:tav tm="0">
                                          <p:val>
                                            <p:strVal val="#ppt_w+.3"/>
                                          </p:val>
                                        </p:tav>
                                        <p:tav tm="100000">
                                          <p:val>
                                            <p:strVal val="#ppt_w"/>
                                          </p:val>
                                        </p:tav>
                                      </p:tavLst>
                                    </p:anim>
                                    <p:anim calcmode="lin" valueType="num">
                                      <p:cBhvr>
                                        <p:cTn id="64"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65" dur="1000"/>
                                        <p:tgtEl>
                                          <p:spTgt spid="6">
                                            <p:txEl>
                                              <p:pRg st="4" end="4"/>
                                            </p:txEl>
                                          </p:spTgt>
                                        </p:tgtEl>
                                      </p:cBhvr>
                                    </p:animEffect>
                                  </p:childTnLst>
                                </p:cTn>
                              </p:par>
                              <p:par>
                                <p:cTn id="66" presetID="50" presetClass="entr" presetSubtype="0" decel="100000" fill="hold" nodeType="withEffect">
                                  <p:stCondLst>
                                    <p:cond delay="0"/>
                                  </p:stCondLst>
                                  <p:childTnLst>
                                    <p:set>
                                      <p:cBhvr>
                                        <p:cTn id="67" dur="1" fill="hold">
                                          <p:stCondLst>
                                            <p:cond delay="0"/>
                                          </p:stCondLst>
                                        </p:cTn>
                                        <p:tgtEl>
                                          <p:spTgt spid="6">
                                            <p:txEl>
                                              <p:pRg st="5" end="5"/>
                                            </p:txEl>
                                          </p:spTgt>
                                        </p:tgtEl>
                                        <p:attrNameLst>
                                          <p:attrName>style.visibility</p:attrName>
                                        </p:attrNameLst>
                                      </p:cBhvr>
                                      <p:to>
                                        <p:strVal val="visible"/>
                                      </p:to>
                                    </p:set>
                                    <p:anim calcmode="lin" valueType="num">
                                      <p:cBhvr>
                                        <p:cTn id="68" dur="1000" fill="hold"/>
                                        <p:tgtEl>
                                          <p:spTgt spid="6">
                                            <p:txEl>
                                              <p:pRg st="5" end="5"/>
                                            </p:txEl>
                                          </p:spTgt>
                                        </p:tgtEl>
                                        <p:attrNameLst>
                                          <p:attrName>ppt_w</p:attrName>
                                        </p:attrNameLst>
                                      </p:cBhvr>
                                      <p:tavLst>
                                        <p:tav tm="0">
                                          <p:val>
                                            <p:strVal val="#ppt_w+.3"/>
                                          </p:val>
                                        </p:tav>
                                        <p:tav tm="100000">
                                          <p:val>
                                            <p:strVal val="#ppt_w"/>
                                          </p:val>
                                        </p:tav>
                                      </p:tavLst>
                                    </p:anim>
                                    <p:anim calcmode="lin" valueType="num">
                                      <p:cBhvr>
                                        <p:cTn id="69"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70"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929718" cy="643802"/>
          </a:xfrm>
        </p:spPr>
        <p:txBody>
          <a:bodyPr anchor="ctr" anchorCtr="0">
            <a:normAutofit/>
          </a:bodyPr>
          <a:lstStyle/>
          <a:p>
            <a:pPr algn="l"/>
            <a:r>
              <a:rPr lang="en-US" sz="3200">
                <a:ea typeface="+mn-ea"/>
                <a:cs typeface="Tahoma" pitchFamily="34" charset="0"/>
              </a:rPr>
              <a:t>SQL Process</a:t>
            </a:r>
          </a:p>
        </p:txBody>
      </p:sp>
      <p:sp>
        <p:nvSpPr>
          <p:cNvPr id="2" name="Slide Number Placeholder 1"/>
          <p:cNvSpPr>
            <a:spLocks noGrp="1"/>
          </p:cNvSpPr>
          <p:nvPr>
            <p:ph type="sldNum" sz="quarter" idx="4294967295"/>
          </p:nvPr>
        </p:nvSpPr>
        <p:spPr>
          <a:xfrm>
            <a:off x="6796118" y="6386512"/>
            <a:ext cx="2133600" cy="304800"/>
          </a:xfrm>
          <a:prstGeom prst="rect">
            <a:avLst/>
          </a:prstGeom>
        </p:spPr>
        <p:txBody>
          <a:bodyPr/>
          <a:lstStyle/>
          <a:p>
            <a:pPr algn="r">
              <a:defRPr/>
            </a:pPr>
            <a:fld id="{0AA3FD76-12A9-4844-8E52-151E48A04D5E}" type="slidenum">
              <a:rPr lang="vi-VN" sz="1200" smtClean="0"/>
              <a:pPr algn="r">
                <a:defRPr/>
              </a:pPr>
              <a:t>6</a:t>
            </a:fld>
            <a:endParaRPr lang="vi-VN" sz="1200" dirty="0"/>
          </a:p>
        </p:txBody>
      </p:sp>
      <p:pic>
        <p:nvPicPr>
          <p:cNvPr id="6" name="Picture 2" descr="http://www.securisol.co.uk/images/j76n101118AM4232013%5b1%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039731"/>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806583" y="1515588"/>
            <a:ext cx="1448710" cy="57606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SQL Query</a:t>
            </a:r>
            <a:endParaRPr lang="en-US" b="1">
              <a:solidFill>
                <a:schemeClr val="tx1"/>
              </a:solidFill>
            </a:endParaRPr>
          </a:p>
        </p:txBody>
      </p:sp>
      <p:sp>
        <p:nvSpPr>
          <p:cNvPr id="8" name="Rounded Rectangle 7"/>
          <p:cNvSpPr/>
          <p:nvPr/>
        </p:nvSpPr>
        <p:spPr>
          <a:xfrm>
            <a:off x="3697142" y="1399770"/>
            <a:ext cx="2525050" cy="80509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Query Language Processor</a:t>
            </a:r>
            <a:endParaRPr lang="en-US" b="1">
              <a:solidFill>
                <a:schemeClr val="tx1"/>
              </a:solidFill>
            </a:endParaRPr>
          </a:p>
        </p:txBody>
      </p:sp>
      <p:sp>
        <p:nvSpPr>
          <p:cNvPr id="9" name="Rounded Rectangle 8"/>
          <p:cNvSpPr/>
          <p:nvPr/>
        </p:nvSpPr>
        <p:spPr>
          <a:xfrm>
            <a:off x="3691508" y="2782322"/>
            <a:ext cx="2525050" cy="80509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DBMS Engine</a:t>
            </a:r>
            <a:endParaRPr lang="en-US" b="1">
              <a:solidFill>
                <a:schemeClr val="tx1"/>
              </a:solidFill>
            </a:endParaRPr>
          </a:p>
        </p:txBody>
      </p:sp>
      <p:sp>
        <p:nvSpPr>
          <p:cNvPr id="7" name="Can 6"/>
          <p:cNvSpPr/>
          <p:nvPr/>
        </p:nvSpPr>
        <p:spPr>
          <a:xfrm>
            <a:off x="3980970" y="4419422"/>
            <a:ext cx="1944216" cy="1728192"/>
          </a:xfrm>
          <a:prstGeom prst="ca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smtClean="0">
                <a:solidFill>
                  <a:schemeClr val="tx1"/>
                </a:solidFill>
              </a:rPr>
              <a:t>Physical Database</a:t>
            </a:r>
            <a:endParaRPr lang="en-US" b="1">
              <a:solidFill>
                <a:schemeClr val="tx1"/>
              </a:solidFill>
            </a:endParaRPr>
          </a:p>
        </p:txBody>
      </p:sp>
      <p:sp>
        <p:nvSpPr>
          <p:cNvPr id="11" name="Rounded Rectangle 10"/>
          <p:cNvSpPr/>
          <p:nvPr/>
        </p:nvSpPr>
        <p:spPr>
          <a:xfrm>
            <a:off x="6499820" y="1514284"/>
            <a:ext cx="2557518" cy="57606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Parser + Opimizer</a:t>
            </a:r>
            <a:endParaRPr lang="en-US" b="1">
              <a:solidFill>
                <a:schemeClr val="tx1"/>
              </a:solidFill>
            </a:endParaRPr>
          </a:p>
        </p:txBody>
      </p:sp>
      <p:sp>
        <p:nvSpPr>
          <p:cNvPr id="12" name="Rounded Rectangle 11"/>
          <p:cNvSpPr/>
          <p:nvPr/>
        </p:nvSpPr>
        <p:spPr>
          <a:xfrm>
            <a:off x="6499820" y="2579418"/>
            <a:ext cx="2557518" cy="122413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File Manager</a:t>
            </a:r>
          </a:p>
          <a:p>
            <a:pPr algn="ctr"/>
            <a:r>
              <a:rPr lang="en-US" b="1" smtClean="0">
                <a:solidFill>
                  <a:schemeClr val="tx1"/>
                </a:solidFill>
              </a:rPr>
              <a:t>+</a:t>
            </a:r>
          </a:p>
          <a:p>
            <a:pPr algn="ctr"/>
            <a:r>
              <a:rPr lang="en-US" b="1" smtClean="0">
                <a:solidFill>
                  <a:schemeClr val="tx1"/>
                </a:solidFill>
              </a:rPr>
              <a:t>Transaction manager</a:t>
            </a:r>
            <a:endParaRPr lang="en-US" b="1">
              <a:solidFill>
                <a:schemeClr val="tx1"/>
              </a:solidFill>
            </a:endParaRPr>
          </a:p>
        </p:txBody>
      </p:sp>
      <p:cxnSp>
        <p:nvCxnSpPr>
          <p:cNvPr id="13" name="Straight Arrow Connector 12"/>
          <p:cNvCxnSpPr>
            <a:endCxn id="5" idx="1"/>
          </p:cNvCxnSpPr>
          <p:nvPr/>
        </p:nvCxnSpPr>
        <p:spPr>
          <a:xfrm>
            <a:off x="1259632" y="1803620"/>
            <a:ext cx="5469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8" idx="1"/>
          </p:cNvCxnSpPr>
          <p:nvPr/>
        </p:nvCxnSpPr>
        <p:spPr>
          <a:xfrm flipV="1">
            <a:off x="3255293" y="1802317"/>
            <a:ext cx="441849" cy="1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3"/>
            <a:endCxn id="11" idx="1"/>
          </p:cNvCxnSpPr>
          <p:nvPr/>
        </p:nvCxnSpPr>
        <p:spPr>
          <a:xfrm flipV="1">
            <a:off x="6222192" y="1802316"/>
            <a:ext cx="277628" cy="1"/>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2" idx="1"/>
            <a:endCxn id="9" idx="3"/>
          </p:cNvCxnSpPr>
          <p:nvPr/>
        </p:nvCxnSpPr>
        <p:spPr>
          <a:xfrm flipH="1" flipV="1">
            <a:off x="6216558" y="3184869"/>
            <a:ext cx="283262" cy="6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8" idx="2"/>
            <a:endCxn id="9" idx="0"/>
          </p:cNvCxnSpPr>
          <p:nvPr/>
        </p:nvCxnSpPr>
        <p:spPr>
          <a:xfrm flipH="1">
            <a:off x="4954033" y="2204863"/>
            <a:ext cx="5634" cy="57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9" idx="2"/>
            <a:endCxn id="7" idx="1"/>
          </p:cNvCxnSpPr>
          <p:nvPr/>
        </p:nvCxnSpPr>
        <p:spPr>
          <a:xfrm flipH="1">
            <a:off x="4953078" y="3587415"/>
            <a:ext cx="955" cy="832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84397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3"/>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3"/>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3"/>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3"/>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Effect transition="in" filter="fade">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000" fill="hold"/>
                                        <p:tgtEl>
                                          <p:spTgt spid="11"/>
                                        </p:tgtEl>
                                        <p:attrNameLst>
                                          <p:attrName>ppt_w</p:attrName>
                                        </p:attrNameLst>
                                      </p:cBhvr>
                                      <p:tavLst>
                                        <p:tav tm="0">
                                          <p:val>
                                            <p:strVal val="#ppt_w+.3"/>
                                          </p:val>
                                        </p:tav>
                                        <p:tav tm="100000">
                                          <p:val>
                                            <p:strVal val="#ppt_w"/>
                                          </p:val>
                                        </p:tav>
                                      </p:tavLst>
                                    </p:anim>
                                    <p:anim calcmode="lin" valueType="num">
                                      <p:cBhvr>
                                        <p:cTn id="39" dur="1000" fill="hold"/>
                                        <p:tgtEl>
                                          <p:spTgt spid="11"/>
                                        </p:tgtEl>
                                        <p:attrNameLst>
                                          <p:attrName>ppt_h</p:attrName>
                                        </p:attrNameLst>
                                      </p:cBhvr>
                                      <p:tavLst>
                                        <p:tav tm="0">
                                          <p:val>
                                            <p:strVal val="#ppt_h"/>
                                          </p:val>
                                        </p:tav>
                                        <p:tav tm="100000">
                                          <p:val>
                                            <p:strVal val="#ppt_h"/>
                                          </p:val>
                                        </p:tav>
                                      </p:tavLst>
                                    </p:anim>
                                    <p:animEffect transition="in" filter="fade">
                                      <p:cBhvr>
                                        <p:cTn id="40" dur="1000"/>
                                        <p:tgtEl>
                                          <p:spTgt spid="11"/>
                                        </p:tgtEl>
                                      </p:cBhvr>
                                    </p:animEffect>
                                  </p:childTnLst>
                                </p:cTn>
                              </p:par>
                              <p:par>
                                <p:cTn id="41" presetID="50" presetClass="entr" presetSubtype="0" decel="10000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strVal val="#ppt_w+.3"/>
                                          </p:val>
                                        </p:tav>
                                        <p:tav tm="100000">
                                          <p:val>
                                            <p:strVal val="#ppt_w"/>
                                          </p:val>
                                        </p:tav>
                                      </p:tavLst>
                                    </p:anim>
                                    <p:anim calcmode="lin" valueType="num">
                                      <p:cBhvr>
                                        <p:cTn id="44" dur="1000" fill="hold"/>
                                        <p:tgtEl>
                                          <p:spTgt spid="18"/>
                                        </p:tgtEl>
                                        <p:attrNameLst>
                                          <p:attrName>ppt_h</p:attrName>
                                        </p:attrNameLst>
                                      </p:cBhvr>
                                      <p:tavLst>
                                        <p:tav tm="0">
                                          <p:val>
                                            <p:strVal val="#ppt_h"/>
                                          </p:val>
                                        </p:tav>
                                        <p:tav tm="100000">
                                          <p:val>
                                            <p:strVal val="#ppt_h"/>
                                          </p:val>
                                        </p:tav>
                                      </p:tavLst>
                                    </p:anim>
                                    <p:animEffect transition="in" filter="fade">
                                      <p:cBhvr>
                                        <p:cTn id="45" dur="1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50" presetClass="entr" presetSubtype="0" decel="10000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1000" fill="hold"/>
                                        <p:tgtEl>
                                          <p:spTgt spid="22"/>
                                        </p:tgtEl>
                                        <p:attrNameLst>
                                          <p:attrName>ppt_w</p:attrName>
                                        </p:attrNameLst>
                                      </p:cBhvr>
                                      <p:tavLst>
                                        <p:tav tm="0">
                                          <p:val>
                                            <p:strVal val="#ppt_w+.3"/>
                                          </p:val>
                                        </p:tav>
                                        <p:tav tm="100000">
                                          <p:val>
                                            <p:strVal val="#ppt_w"/>
                                          </p:val>
                                        </p:tav>
                                      </p:tavLst>
                                    </p:anim>
                                    <p:anim calcmode="lin" valueType="num">
                                      <p:cBhvr>
                                        <p:cTn id="51" dur="1000" fill="hold"/>
                                        <p:tgtEl>
                                          <p:spTgt spid="22"/>
                                        </p:tgtEl>
                                        <p:attrNameLst>
                                          <p:attrName>ppt_h</p:attrName>
                                        </p:attrNameLst>
                                      </p:cBhvr>
                                      <p:tavLst>
                                        <p:tav tm="0">
                                          <p:val>
                                            <p:strVal val="#ppt_h"/>
                                          </p:val>
                                        </p:tav>
                                        <p:tav tm="100000">
                                          <p:val>
                                            <p:strVal val="#ppt_h"/>
                                          </p:val>
                                        </p:tav>
                                      </p:tavLst>
                                    </p:anim>
                                    <p:animEffect transition="in" filter="fade">
                                      <p:cBhvr>
                                        <p:cTn id="52" dur="1000"/>
                                        <p:tgtEl>
                                          <p:spTgt spid="22"/>
                                        </p:tgtEl>
                                      </p:cBhvr>
                                    </p:animEffect>
                                  </p:childTnLst>
                                </p:cTn>
                              </p:par>
                              <p:par>
                                <p:cTn id="53" presetID="50" presetClass="entr" presetSubtype="0" decel="10000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1000" fill="hold"/>
                                        <p:tgtEl>
                                          <p:spTgt spid="9"/>
                                        </p:tgtEl>
                                        <p:attrNameLst>
                                          <p:attrName>ppt_w</p:attrName>
                                        </p:attrNameLst>
                                      </p:cBhvr>
                                      <p:tavLst>
                                        <p:tav tm="0">
                                          <p:val>
                                            <p:strVal val="#ppt_w+.3"/>
                                          </p:val>
                                        </p:tav>
                                        <p:tav tm="100000">
                                          <p:val>
                                            <p:strVal val="#ppt_w"/>
                                          </p:val>
                                        </p:tav>
                                      </p:tavLst>
                                    </p:anim>
                                    <p:anim calcmode="lin" valueType="num">
                                      <p:cBhvr>
                                        <p:cTn id="56" dur="1000" fill="hold"/>
                                        <p:tgtEl>
                                          <p:spTgt spid="9"/>
                                        </p:tgtEl>
                                        <p:attrNameLst>
                                          <p:attrName>ppt_h</p:attrName>
                                        </p:attrNameLst>
                                      </p:cBhvr>
                                      <p:tavLst>
                                        <p:tav tm="0">
                                          <p:val>
                                            <p:strVal val="#ppt_h"/>
                                          </p:val>
                                        </p:tav>
                                        <p:tav tm="100000">
                                          <p:val>
                                            <p:strVal val="#ppt_h"/>
                                          </p:val>
                                        </p:tav>
                                      </p:tavLst>
                                    </p:anim>
                                    <p:animEffect transition="in" filter="fade">
                                      <p:cBhvr>
                                        <p:cTn id="57" dur="1000"/>
                                        <p:tgtEl>
                                          <p:spTgt spid="9"/>
                                        </p:tgtEl>
                                      </p:cBhvr>
                                    </p:animEffect>
                                  </p:childTnLst>
                                </p:cTn>
                              </p:par>
                              <p:par>
                                <p:cTn id="58" presetID="50" presetClass="entr" presetSubtype="0" decel="10000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1000" fill="hold"/>
                                        <p:tgtEl>
                                          <p:spTgt spid="7"/>
                                        </p:tgtEl>
                                        <p:attrNameLst>
                                          <p:attrName>ppt_w</p:attrName>
                                        </p:attrNameLst>
                                      </p:cBhvr>
                                      <p:tavLst>
                                        <p:tav tm="0">
                                          <p:val>
                                            <p:strVal val="#ppt_w+.3"/>
                                          </p:val>
                                        </p:tav>
                                        <p:tav tm="100000">
                                          <p:val>
                                            <p:strVal val="#ppt_w"/>
                                          </p:val>
                                        </p:tav>
                                      </p:tavLst>
                                    </p:anim>
                                    <p:anim calcmode="lin" valueType="num">
                                      <p:cBhvr>
                                        <p:cTn id="61" dur="1000" fill="hold"/>
                                        <p:tgtEl>
                                          <p:spTgt spid="7"/>
                                        </p:tgtEl>
                                        <p:attrNameLst>
                                          <p:attrName>ppt_h</p:attrName>
                                        </p:attrNameLst>
                                      </p:cBhvr>
                                      <p:tavLst>
                                        <p:tav tm="0">
                                          <p:val>
                                            <p:strVal val="#ppt_h"/>
                                          </p:val>
                                        </p:tav>
                                        <p:tav tm="100000">
                                          <p:val>
                                            <p:strVal val="#ppt_h"/>
                                          </p:val>
                                        </p:tav>
                                      </p:tavLst>
                                    </p:anim>
                                    <p:animEffect transition="in" filter="fade">
                                      <p:cBhvr>
                                        <p:cTn id="62" dur="1000"/>
                                        <p:tgtEl>
                                          <p:spTgt spid="7"/>
                                        </p:tgtEl>
                                      </p:cBhvr>
                                    </p:animEffect>
                                  </p:childTnLst>
                                </p:cTn>
                              </p:par>
                              <p:par>
                                <p:cTn id="63" presetID="50" presetClass="entr" presetSubtype="0" decel="10000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1000" fill="hold"/>
                                        <p:tgtEl>
                                          <p:spTgt spid="24"/>
                                        </p:tgtEl>
                                        <p:attrNameLst>
                                          <p:attrName>ppt_w</p:attrName>
                                        </p:attrNameLst>
                                      </p:cBhvr>
                                      <p:tavLst>
                                        <p:tav tm="0">
                                          <p:val>
                                            <p:strVal val="#ppt_w+.3"/>
                                          </p:val>
                                        </p:tav>
                                        <p:tav tm="100000">
                                          <p:val>
                                            <p:strVal val="#ppt_w"/>
                                          </p:val>
                                        </p:tav>
                                      </p:tavLst>
                                    </p:anim>
                                    <p:anim calcmode="lin" valueType="num">
                                      <p:cBhvr>
                                        <p:cTn id="66" dur="1000" fill="hold"/>
                                        <p:tgtEl>
                                          <p:spTgt spid="24"/>
                                        </p:tgtEl>
                                        <p:attrNameLst>
                                          <p:attrName>ppt_h</p:attrName>
                                        </p:attrNameLst>
                                      </p:cBhvr>
                                      <p:tavLst>
                                        <p:tav tm="0">
                                          <p:val>
                                            <p:strVal val="#ppt_h"/>
                                          </p:val>
                                        </p:tav>
                                        <p:tav tm="100000">
                                          <p:val>
                                            <p:strVal val="#ppt_h"/>
                                          </p:val>
                                        </p:tav>
                                      </p:tavLst>
                                    </p:anim>
                                    <p:animEffect transition="in" filter="fade">
                                      <p:cBhvr>
                                        <p:cTn id="67" dur="10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50" presetClass="entr" presetSubtype="0" decel="10000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strVal val="#ppt_w+.3"/>
                                          </p:val>
                                        </p:tav>
                                        <p:tav tm="100000">
                                          <p:val>
                                            <p:strVal val="#ppt_w"/>
                                          </p:val>
                                        </p:tav>
                                      </p:tavLst>
                                    </p:anim>
                                    <p:anim calcmode="lin" valueType="num">
                                      <p:cBhvr>
                                        <p:cTn id="73" dur="1000" fill="hold"/>
                                        <p:tgtEl>
                                          <p:spTgt spid="12"/>
                                        </p:tgtEl>
                                        <p:attrNameLst>
                                          <p:attrName>ppt_h</p:attrName>
                                        </p:attrNameLst>
                                      </p:cBhvr>
                                      <p:tavLst>
                                        <p:tav tm="0">
                                          <p:val>
                                            <p:strVal val="#ppt_h"/>
                                          </p:val>
                                        </p:tav>
                                        <p:tav tm="100000">
                                          <p:val>
                                            <p:strVal val="#ppt_h"/>
                                          </p:val>
                                        </p:tav>
                                      </p:tavLst>
                                    </p:anim>
                                    <p:animEffect transition="in" filter="fade">
                                      <p:cBhvr>
                                        <p:cTn id="74" dur="1000"/>
                                        <p:tgtEl>
                                          <p:spTgt spid="12"/>
                                        </p:tgtEl>
                                      </p:cBhvr>
                                    </p:animEffect>
                                  </p:childTnLst>
                                </p:cTn>
                              </p:par>
                              <p:par>
                                <p:cTn id="75" presetID="50" presetClass="entr" presetSubtype="0" decel="10000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1000" fill="hold"/>
                                        <p:tgtEl>
                                          <p:spTgt spid="20"/>
                                        </p:tgtEl>
                                        <p:attrNameLst>
                                          <p:attrName>ppt_w</p:attrName>
                                        </p:attrNameLst>
                                      </p:cBhvr>
                                      <p:tavLst>
                                        <p:tav tm="0">
                                          <p:val>
                                            <p:strVal val="#ppt_w+.3"/>
                                          </p:val>
                                        </p:tav>
                                        <p:tav tm="100000">
                                          <p:val>
                                            <p:strVal val="#ppt_w"/>
                                          </p:val>
                                        </p:tav>
                                      </p:tavLst>
                                    </p:anim>
                                    <p:anim calcmode="lin" valueType="num">
                                      <p:cBhvr>
                                        <p:cTn id="78" dur="1000" fill="hold"/>
                                        <p:tgtEl>
                                          <p:spTgt spid="20"/>
                                        </p:tgtEl>
                                        <p:attrNameLst>
                                          <p:attrName>ppt_h</p:attrName>
                                        </p:attrNameLst>
                                      </p:cBhvr>
                                      <p:tavLst>
                                        <p:tav tm="0">
                                          <p:val>
                                            <p:strVal val="#ppt_h"/>
                                          </p:val>
                                        </p:tav>
                                        <p:tav tm="100000">
                                          <p:val>
                                            <p:strVal val="#ppt_h"/>
                                          </p:val>
                                        </p:tav>
                                      </p:tavLst>
                                    </p:anim>
                                    <p:animEffect transition="in" filter="fade">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929718" cy="658906"/>
          </a:xfrm>
        </p:spPr>
        <p:txBody>
          <a:bodyPr anchor="ctr" anchorCtr="0">
            <a:normAutofit/>
          </a:bodyPr>
          <a:lstStyle/>
          <a:p>
            <a:pPr algn="l"/>
            <a:r>
              <a:rPr lang="en-US" sz="3200">
                <a:ea typeface="+mn-ea"/>
                <a:cs typeface="Tahoma" pitchFamily="34" charset="0"/>
              </a:rPr>
              <a:t>SQL Commands</a:t>
            </a:r>
          </a:p>
        </p:txBody>
      </p:sp>
      <p:sp>
        <p:nvSpPr>
          <p:cNvPr id="4" name="Content Placeholder 3"/>
          <p:cNvSpPr>
            <a:spLocks noGrp="1"/>
          </p:cNvSpPr>
          <p:nvPr>
            <p:ph idx="1"/>
          </p:nvPr>
        </p:nvSpPr>
        <p:spPr>
          <a:xfrm>
            <a:off x="0" y="764704"/>
            <a:ext cx="9144000" cy="5593253"/>
          </a:xfrm>
        </p:spPr>
        <p:txBody>
          <a:bodyPr/>
          <a:lstStyle/>
          <a:p>
            <a:pPr marL="0" indent="0" algn="just">
              <a:buNone/>
            </a:pPr>
            <a:r>
              <a:rPr lang="en-US" sz="2400"/>
              <a:t>SQL consists of </a:t>
            </a:r>
            <a:r>
              <a:rPr lang="en-US" sz="2400" b="1"/>
              <a:t>three</a:t>
            </a:r>
            <a:r>
              <a:rPr lang="en-US" sz="2400"/>
              <a:t> </a:t>
            </a:r>
            <a:r>
              <a:rPr lang="en-US" sz="2400" b="1"/>
              <a:t>components:</a:t>
            </a:r>
          </a:p>
          <a:p>
            <a:pPr lvl="1" algn="just">
              <a:lnSpc>
                <a:spcPct val="150000"/>
              </a:lnSpc>
              <a:buClr>
                <a:schemeClr val="accent6">
                  <a:lumMod val="75000"/>
                </a:schemeClr>
              </a:buClr>
              <a:buFont typeface="Wingdings" panose="05000000000000000000" pitchFamily="2" charset="2"/>
              <a:buChar char="Ø"/>
            </a:pPr>
            <a:r>
              <a:rPr lang="en-US" sz="2000"/>
              <a:t>Data Definition Language (DDL)</a:t>
            </a:r>
          </a:p>
          <a:p>
            <a:pPr lvl="1" algn="just">
              <a:lnSpc>
                <a:spcPct val="150000"/>
              </a:lnSpc>
              <a:buClr>
                <a:schemeClr val="accent6">
                  <a:lumMod val="75000"/>
                </a:schemeClr>
              </a:buClr>
              <a:buFont typeface="Wingdings" panose="05000000000000000000" pitchFamily="2" charset="2"/>
              <a:buChar char="Ø"/>
            </a:pPr>
            <a:r>
              <a:rPr lang="en-US" sz="2000"/>
              <a:t>Data Manipulation Language (DML) and </a:t>
            </a:r>
          </a:p>
          <a:p>
            <a:pPr lvl="1" algn="just">
              <a:lnSpc>
                <a:spcPct val="150000"/>
              </a:lnSpc>
              <a:buClr>
                <a:schemeClr val="accent6">
                  <a:lumMod val="75000"/>
                </a:schemeClr>
              </a:buClr>
              <a:buFont typeface="Wingdings" panose="05000000000000000000" pitchFamily="2" charset="2"/>
              <a:buChar char="Ø"/>
            </a:pPr>
            <a:r>
              <a:rPr lang="en-US" sz="2000"/>
              <a:t>Data Control Language (DCL)</a:t>
            </a:r>
          </a:p>
          <a:p>
            <a:endParaRPr lang="en-US"/>
          </a:p>
        </p:txBody>
      </p:sp>
      <p:sp>
        <p:nvSpPr>
          <p:cNvPr id="2" name="Slide Number Placeholder 1"/>
          <p:cNvSpPr>
            <a:spLocks noGrp="1"/>
          </p:cNvSpPr>
          <p:nvPr>
            <p:ph type="sldNum" sz="quarter" idx="4294967295"/>
          </p:nvPr>
        </p:nvSpPr>
        <p:spPr>
          <a:xfrm>
            <a:off x="6857794" y="6303623"/>
            <a:ext cx="2133600" cy="304800"/>
          </a:xfrm>
          <a:prstGeom prst="rect">
            <a:avLst/>
          </a:prstGeom>
        </p:spPr>
        <p:txBody>
          <a:bodyPr/>
          <a:lstStyle/>
          <a:p>
            <a:pPr algn="r">
              <a:defRPr/>
            </a:pPr>
            <a:fld id="{0AA3FD76-12A9-4844-8E52-151E48A04D5E}" type="slidenum">
              <a:rPr lang="vi-VN" sz="1200" smtClean="0"/>
              <a:pPr algn="r">
                <a:defRPr/>
              </a:pPr>
              <a:t>7</a:t>
            </a:fld>
            <a:endParaRPr lang="vi-VN" sz="1200" dirty="0"/>
          </a:p>
        </p:txBody>
      </p:sp>
      <p:pic>
        <p:nvPicPr>
          <p:cNvPr id="5" name="Picture 3"/>
          <p:cNvPicPr>
            <a:picLocks noChangeAspect="1" noChangeArrowheads="1"/>
          </p:cNvPicPr>
          <p:nvPr/>
        </p:nvPicPr>
        <p:blipFill>
          <a:blip r:embed="rId2"/>
          <a:srcRect l="26562" t="19792" r="29688" b="43750"/>
          <a:stretch>
            <a:fillRect/>
          </a:stretch>
        </p:blipFill>
        <p:spPr bwMode="auto">
          <a:xfrm>
            <a:off x="1767983" y="2851329"/>
            <a:ext cx="5608034" cy="3505021"/>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0619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4">
                                            <p:txEl>
                                              <p:pRg st="2" end="2"/>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p:cTn id="17" dur="100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18"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entr" presetSubtype="0" decel="10000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strVal val="#ppt_w+.3"/>
                                          </p:val>
                                        </p:tav>
                                        <p:tav tm="100000">
                                          <p:val>
                                            <p:strVal val="#ppt_w"/>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a:t>
            </a:r>
            <a:r>
              <a:rPr lang="en-US"/>
              <a:t>Relational Database</a:t>
            </a:r>
          </a:p>
        </p:txBody>
      </p:sp>
      <p:sp>
        <p:nvSpPr>
          <p:cNvPr id="6" name="Text Placeholder 5"/>
          <p:cNvSpPr>
            <a:spLocks noGrp="1"/>
          </p:cNvSpPr>
          <p:nvPr>
            <p:ph type="body" idx="1"/>
          </p:nvPr>
        </p:nvSpPr>
        <p:spPr/>
        <p:txBody>
          <a:bodyPr/>
          <a:lstStyle/>
          <a:p>
            <a:r>
              <a:rPr lang="en-US" smtClean="0"/>
              <a:t>Section 2</a:t>
            </a: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8</a:t>
            </a:fld>
            <a:endParaRPr lang="en-US"/>
          </a:p>
        </p:txBody>
      </p:sp>
    </p:spTree>
    <p:extLst>
      <p:ext uri="{BB962C8B-B14F-4D97-AF65-F5344CB8AC3E}">
        <p14:creationId xmlns:p14="http://schemas.microsoft.com/office/powerpoint/2010/main" val="969987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262794" cy="658906"/>
          </a:xfrm>
        </p:spPr>
        <p:txBody>
          <a:bodyPr anchor="ctr" anchorCtr="0"/>
          <a:lstStyle/>
          <a:p>
            <a:pPr algn="l"/>
            <a:r>
              <a:rPr lang="en-US" sz="3200" dirty="0" smtClean="0"/>
              <a:t>Relational </a:t>
            </a:r>
            <a:r>
              <a:rPr lang="en-US" sz="3200" smtClean="0"/>
              <a:t>Database Concepts </a:t>
            </a:r>
            <a:r>
              <a:rPr lang="en-US" sz="1800" smtClean="0"/>
              <a:t>(1/3)</a:t>
            </a:r>
            <a:endParaRPr lang="en-US" sz="1800" dirty="0" smtClean="0"/>
          </a:p>
        </p:txBody>
      </p:sp>
      <p:sp>
        <p:nvSpPr>
          <p:cNvPr id="18435" name="Rectangle 3"/>
          <p:cNvSpPr>
            <a:spLocks noGrp="1" noChangeArrowheads="1"/>
          </p:cNvSpPr>
          <p:nvPr>
            <p:ph type="body" idx="1"/>
          </p:nvPr>
        </p:nvSpPr>
        <p:spPr>
          <a:xfrm>
            <a:off x="91863" y="762000"/>
            <a:ext cx="8929718" cy="5748358"/>
          </a:xfrm>
        </p:spPr>
        <p:txBody>
          <a:bodyPr>
            <a:normAutofit/>
          </a:bodyPr>
          <a:lstStyle/>
          <a:p>
            <a:pPr algn="just">
              <a:spcBef>
                <a:spcPts val="600"/>
              </a:spcBef>
              <a:spcAft>
                <a:spcPts val="600"/>
              </a:spcAft>
              <a:buClr>
                <a:schemeClr val="accent6">
                  <a:lumMod val="75000"/>
                </a:schemeClr>
              </a:buClr>
              <a:buFont typeface="Wingdings" panose="05000000000000000000" pitchFamily="2" charset="2"/>
              <a:buChar char="Ø"/>
            </a:pPr>
            <a:r>
              <a:rPr lang="en-US" sz="2200" smtClean="0"/>
              <a:t>“</a:t>
            </a:r>
            <a:r>
              <a:rPr lang="en-US" sz="2200" dirty="0" smtClean="0"/>
              <a:t>A DBMS that manages data as collection of </a:t>
            </a:r>
            <a:r>
              <a:rPr lang="en-US" sz="2200" b="1" dirty="0" smtClean="0">
                <a:solidFill>
                  <a:srgbClr val="FF0000"/>
                </a:solidFill>
              </a:rPr>
              <a:t>tables</a:t>
            </a:r>
            <a:r>
              <a:rPr lang="en-US" sz="2200" dirty="0" smtClean="0"/>
              <a:t> in which all data relationships are represented by common values in related </a:t>
            </a:r>
            <a:r>
              <a:rPr lang="en-US" sz="2200" smtClean="0"/>
              <a:t>tables.”</a:t>
            </a:r>
          </a:p>
          <a:p>
            <a:pPr algn="just">
              <a:spcBef>
                <a:spcPts val="600"/>
              </a:spcBef>
              <a:spcAft>
                <a:spcPts val="600"/>
              </a:spcAft>
              <a:buClr>
                <a:schemeClr val="accent6">
                  <a:lumMod val="75000"/>
                </a:schemeClr>
              </a:buClr>
              <a:buFont typeface="Wingdings" panose="05000000000000000000" pitchFamily="2" charset="2"/>
              <a:buChar char="Ø"/>
            </a:pPr>
            <a:r>
              <a:rPr lang="en-US" sz="2200" smtClean="0"/>
              <a:t>“</a:t>
            </a:r>
            <a:r>
              <a:rPr lang="en-US" sz="2200" dirty="0" smtClean="0"/>
              <a:t>A DBMS that follows all the twelve rules of CODD is called RDBMS”</a:t>
            </a:r>
          </a:p>
        </p:txBody>
      </p:sp>
      <p:sp>
        <p:nvSpPr>
          <p:cNvPr id="18436" name="Slide Number Placeholder 3"/>
          <p:cNvSpPr>
            <a:spLocks noGrp="1"/>
          </p:cNvSpPr>
          <p:nvPr>
            <p:ph type="sldNum" sz="quarter" idx="4294967295"/>
          </p:nvPr>
        </p:nvSpPr>
        <p:spPr bwMode="auto">
          <a:xfrm>
            <a:off x="6887981" y="6357958"/>
            <a:ext cx="2133600"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r"/>
            <a:fld id="{A001D20B-5444-4072-9757-DFB27C53A6A9}" type="slidenum">
              <a:rPr lang="vi-VN" sz="1200" smtClean="0"/>
              <a:pPr algn="r"/>
              <a:t>9</a:t>
            </a:fld>
            <a:endParaRPr lang="vi-VN" sz="1200" smtClean="0"/>
          </a:p>
        </p:txBody>
      </p:sp>
      <p:pic>
        <p:nvPicPr>
          <p:cNvPr id="49154" name="Picture 2" descr="../../_images/relational_model.png"/>
          <p:cNvPicPr>
            <a:picLocks noChangeAspect="1" noChangeArrowheads="1"/>
          </p:cNvPicPr>
          <p:nvPr/>
        </p:nvPicPr>
        <p:blipFill>
          <a:blip r:embed="rId2"/>
          <a:srcRect/>
          <a:stretch>
            <a:fillRect/>
          </a:stretch>
        </p:blipFill>
        <p:spPr bwMode="auto">
          <a:xfrm>
            <a:off x="2190966" y="2804414"/>
            <a:ext cx="4752528" cy="3096344"/>
          </a:xfrm>
          <a:prstGeom prst="rect">
            <a:avLst/>
          </a:prstGeom>
          <a:noFill/>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5597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1000" fill="hold"/>
                                        <p:tgtEl>
                                          <p:spTgt spid="1843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843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435">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49154"/>
                                        </p:tgtEl>
                                        <p:attrNameLst>
                                          <p:attrName>style.visibility</p:attrName>
                                        </p:attrNameLst>
                                      </p:cBhvr>
                                      <p:to>
                                        <p:strVal val="visible"/>
                                      </p:to>
                                    </p:set>
                                    <p:anim calcmode="lin" valueType="num">
                                      <p:cBhvr>
                                        <p:cTn id="12" dur="1000" fill="hold"/>
                                        <p:tgtEl>
                                          <p:spTgt spid="49154"/>
                                        </p:tgtEl>
                                        <p:attrNameLst>
                                          <p:attrName>ppt_w</p:attrName>
                                        </p:attrNameLst>
                                      </p:cBhvr>
                                      <p:tavLst>
                                        <p:tav tm="0">
                                          <p:val>
                                            <p:strVal val="#ppt_w+.3"/>
                                          </p:val>
                                        </p:tav>
                                        <p:tav tm="100000">
                                          <p:val>
                                            <p:strVal val="#ppt_w"/>
                                          </p:val>
                                        </p:tav>
                                      </p:tavLst>
                                    </p:anim>
                                    <p:anim calcmode="lin" valueType="num">
                                      <p:cBhvr>
                                        <p:cTn id="13" dur="1000" fill="hold"/>
                                        <p:tgtEl>
                                          <p:spTgt spid="49154"/>
                                        </p:tgtEl>
                                        <p:attrNameLst>
                                          <p:attrName>ppt_h</p:attrName>
                                        </p:attrNameLst>
                                      </p:cBhvr>
                                      <p:tavLst>
                                        <p:tav tm="0">
                                          <p:val>
                                            <p:strVal val="#ppt_h"/>
                                          </p:val>
                                        </p:tav>
                                        <p:tav tm="100000">
                                          <p:val>
                                            <p:strVal val="#ppt_h"/>
                                          </p:val>
                                        </p:tav>
                                      </p:tavLst>
                                    </p:anim>
                                    <p:animEffect transition="in" filter="fade">
                                      <p:cBhvr>
                                        <p:cTn id="14" dur="1000"/>
                                        <p:tgtEl>
                                          <p:spTgt spid="49154"/>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 calcmode="lin" valueType="num">
                                      <p:cBhvr>
                                        <p:cTn id="19" dur="1000" fill="hold"/>
                                        <p:tgtEl>
                                          <p:spTgt spid="18435">
                                            <p:txEl>
                                              <p:pRg st="1" end="1"/>
                                            </p:txEl>
                                          </p:spTgt>
                                        </p:tgtEl>
                                        <p:attrNameLst>
                                          <p:attrName>ppt_w</p:attrName>
                                        </p:attrNameLst>
                                      </p:cBhvr>
                                      <p:tavLst>
                                        <p:tav tm="0">
                                          <p:val>
                                            <p:strVal val="#ppt_w+.3"/>
                                          </p:val>
                                        </p:tav>
                                        <p:tav tm="100000">
                                          <p:val>
                                            <p:strVal val="#ppt_w"/>
                                          </p:val>
                                        </p:tav>
                                      </p:tavLst>
                                    </p:anim>
                                    <p:anim calcmode="lin" valueType="num">
                                      <p:cBhvr>
                                        <p:cTn id="20" dur="1000" fill="hold"/>
                                        <p:tgtEl>
                                          <p:spTgt spid="1843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174</TotalTime>
  <Words>1602</Words>
  <Application>Microsoft Office PowerPoint</Application>
  <PresentationFormat>On-screen Show (4:3)</PresentationFormat>
  <Paragraphs>359</Paragraphs>
  <Slides>35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BookAntiqua</vt:lpstr>
      <vt:lpstr>Calibri</vt:lpstr>
      <vt:lpstr>Candara</vt:lpstr>
      <vt:lpstr>Comic Sans MS</vt:lpstr>
      <vt:lpstr>Courier New</vt:lpstr>
      <vt:lpstr>Helvetica</vt:lpstr>
      <vt:lpstr>Hobo</vt:lpstr>
      <vt:lpstr>Tahoma</vt:lpstr>
      <vt:lpstr>Times New Roman</vt:lpstr>
      <vt:lpstr>Wingdings</vt:lpstr>
      <vt:lpstr>Presentation2</vt:lpstr>
      <vt:lpstr>DataBase concepts &amp;  ER Model</vt:lpstr>
      <vt:lpstr>Learning Goals</vt:lpstr>
      <vt:lpstr>Table of contents</vt:lpstr>
      <vt:lpstr>SQL Overview</vt:lpstr>
      <vt:lpstr>PowerPoint Presentation</vt:lpstr>
      <vt:lpstr>SQL Process</vt:lpstr>
      <vt:lpstr>SQL Commands</vt:lpstr>
      <vt:lpstr>The Relational Database</vt:lpstr>
      <vt:lpstr>Relational Database Concepts (1/3)</vt:lpstr>
      <vt:lpstr>Relational Database Concepts (2/3)</vt:lpstr>
      <vt:lpstr>PowerPoint Presentation</vt:lpstr>
      <vt:lpstr>Schema (1/2)</vt:lpstr>
      <vt:lpstr>Schema (2/2)</vt:lpstr>
      <vt:lpstr>Schema versus Instance</vt:lpstr>
      <vt:lpstr>What is RDBMS?</vt:lpstr>
      <vt:lpstr>DBMS vs. RDBMS </vt:lpstr>
      <vt:lpstr>ER Model</vt:lpstr>
      <vt:lpstr>Design Process</vt:lpstr>
      <vt:lpstr>PowerPoint Presentation</vt:lpstr>
      <vt:lpstr>PowerPoint Presentation</vt:lpstr>
      <vt:lpstr>PowerPoint Presentation</vt:lpstr>
      <vt:lpstr>PowerPoint Presentation</vt:lpstr>
      <vt:lpstr>PowerPoint Presentation</vt:lpstr>
      <vt:lpstr>Converting ER Model to relational schema Rule 1 - Convert entity type with simple attributes</vt:lpstr>
      <vt:lpstr>Converting ER Model to relational schema  Rule 2 - Convert Multivalue attribute</vt:lpstr>
      <vt:lpstr>Converting ER Model to relational schema  Rule 3 - Convert Unary relationship one to one</vt:lpstr>
      <vt:lpstr>Converting ER Model to relational schema  Rule 4 – Convert binary relationship one to one</vt:lpstr>
      <vt:lpstr>Converting ER Model to relational schema Rule 5 – Convert Unary relationship one to many</vt:lpstr>
      <vt:lpstr>Converting ER Model to relational schema Rule 6 – Convert Binary relationship one to many</vt:lpstr>
      <vt:lpstr>Converting ER Model to relational schema  Rule 7 –  Convert Unary relationship many to many</vt:lpstr>
      <vt:lpstr>Converting ER Model to relational schema  Rule 8 – Convert Binary relationship many to many</vt:lpstr>
      <vt:lpstr>Converting ER Model to relational schema  Another - Convert Ternary relationship</vt:lpstr>
      <vt:lpstr>Converting ER Model to relational schema  Another- Convert Ternary relationship (2)</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&amp;  ER Model</dc:title>
  <dc:creator>Nguyen Thi Dieu (FHO.WD)</dc:creator>
  <cp:lastModifiedBy>Nguyen Thi Dieu (FA.TOD)</cp:lastModifiedBy>
  <cp:revision>20</cp:revision>
  <dcterms:created xsi:type="dcterms:W3CDTF">2016-10-11T04:04:13Z</dcterms:created>
  <dcterms:modified xsi:type="dcterms:W3CDTF">2019-07-15T09:14:16Z</dcterms:modified>
</cp:coreProperties>
</file>