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2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D4E44-9D4F-49B4-8638-B24C54158467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1A746-36DA-4A61-94BA-E673379980D6}">
      <dgm:prSet phldrT="[Text]"/>
      <dgm:spPr/>
      <dgm:t>
        <a:bodyPr/>
        <a:lstStyle/>
        <a:p>
          <a:r>
            <a:rPr lang="en-US" err="1" smtClean="0"/>
            <a:t>Numberics</a:t>
          </a:r>
          <a:endParaRPr lang="en-US"/>
        </a:p>
      </dgm:t>
    </dgm:pt>
    <dgm:pt modelId="{9C150E76-A6C9-4EED-8928-7DA4CB67E819}" type="parTrans" cxnId="{0457B048-F51E-4BB6-AC09-C61F5255736B}">
      <dgm:prSet/>
      <dgm:spPr/>
      <dgm:t>
        <a:bodyPr/>
        <a:lstStyle/>
        <a:p>
          <a:endParaRPr lang="en-US"/>
        </a:p>
      </dgm:t>
    </dgm:pt>
    <dgm:pt modelId="{02F1D575-B139-4402-A918-01311938714F}" type="sibTrans" cxnId="{0457B048-F51E-4BB6-AC09-C61F5255736B}">
      <dgm:prSet/>
      <dgm:spPr/>
      <dgm:t>
        <a:bodyPr/>
        <a:lstStyle/>
        <a:p>
          <a:endParaRPr lang="en-US"/>
        </a:p>
      </dgm:t>
    </dgm:pt>
    <dgm:pt modelId="{F294D150-D6AA-4CE9-AC6D-CF594282FD8B}">
      <dgm:prSet phldrT="[Text]"/>
      <dgm:spPr/>
      <dgm:t>
        <a:bodyPr/>
        <a:lstStyle/>
        <a:p>
          <a:r>
            <a:rPr lang="en-US" smtClean="0"/>
            <a:t>Date &amp; Time</a:t>
          </a:r>
          <a:endParaRPr lang="en-US"/>
        </a:p>
      </dgm:t>
    </dgm:pt>
    <dgm:pt modelId="{966FF3FA-1C8B-4DB1-A180-455C41947AE2}" type="parTrans" cxnId="{D56A941D-0D2D-4F70-B794-093F8780FCAF}">
      <dgm:prSet/>
      <dgm:spPr/>
      <dgm:t>
        <a:bodyPr/>
        <a:lstStyle/>
        <a:p>
          <a:endParaRPr lang="en-US"/>
        </a:p>
      </dgm:t>
    </dgm:pt>
    <dgm:pt modelId="{25F83AF3-EFF0-4FF4-B22C-50F91B7E33CE}" type="sibTrans" cxnId="{D56A941D-0D2D-4F70-B794-093F8780FCAF}">
      <dgm:prSet/>
      <dgm:spPr/>
      <dgm:t>
        <a:bodyPr/>
        <a:lstStyle/>
        <a:p>
          <a:endParaRPr lang="en-US"/>
        </a:p>
      </dgm:t>
    </dgm:pt>
    <dgm:pt modelId="{1BE8D246-3806-4C42-8573-3B1B4AA7CC84}">
      <dgm:prSet phldrT="[Text]"/>
      <dgm:spPr/>
      <dgm:t>
        <a:bodyPr/>
        <a:lstStyle/>
        <a:p>
          <a:r>
            <a:rPr lang="en-US" smtClean="0"/>
            <a:t>String</a:t>
          </a:r>
          <a:endParaRPr lang="en-US"/>
        </a:p>
      </dgm:t>
    </dgm:pt>
    <dgm:pt modelId="{5A7DE3C9-0119-4EC0-B91A-E7D84B4DD0BE}" type="parTrans" cxnId="{0E89FF8F-4E17-4469-8BEE-1DEFF9B03FC1}">
      <dgm:prSet/>
      <dgm:spPr/>
      <dgm:t>
        <a:bodyPr/>
        <a:lstStyle/>
        <a:p>
          <a:endParaRPr lang="en-US"/>
        </a:p>
      </dgm:t>
    </dgm:pt>
    <dgm:pt modelId="{9EA9A3CF-DEF8-4C50-B468-87BB73AD1A0A}" type="sibTrans" cxnId="{0E89FF8F-4E17-4469-8BEE-1DEFF9B03FC1}">
      <dgm:prSet/>
      <dgm:spPr/>
      <dgm:t>
        <a:bodyPr/>
        <a:lstStyle/>
        <a:p>
          <a:endParaRPr lang="en-US"/>
        </a:p>
      </dgm:t>
    </dgm:pt>
    <dgm:pt modelId="{64E9C7C9-0AE5-4402-9635-1633A51FC22A}">
      <dgm:prSet phldrT="[Text]"/>
      <dgm:spPr/>
      <dgm:t>
        <a:bodyPr/>
        <a:lstStyle/>
        <a:p>
          <a:r>
            <a:rPr lang="en-US" smtClean="0"/>
            <a:t>Data types</a:t>
          </a:r>
          <a:endParaRPr lang="en-US"/>
        </a:p>
      </dgm:t>
    </dgm:pt>
    <dgm:pt modelId="{C8CC8445-7C69-43AA-997A-17817B7515DD}" type="sibTrans" cxnId="{C730B36C-8CCB-4207-9402-8EF9104AE0B2}">
      <dgm:prSet/>
      <dgm:spPr/>
      <dgm:t>
        <a:bodyPr/>
        <a:lstStyle/>
        <a:p>
          <a:endParaRPr lang="en-US"/>
        </a:p>
      </dgm:t>
    </dgm:pt>
    <dgm:pt modelId="{E5386E35-80BC-43F2-B064-88099D6422B1}" type="parTrans" cxnId="{C730B36C-8CCB-4207-9402-8EF9104AE0B2}">
      <dgm:prSet/>
      <dgm:spPr/>
      <dgm:t>
        <a:bodyPr/>
        <a:lstStyle/>
        <a:p>
          <a:endParaRPr lang="en-US"/>
        </a:p>
      </dgm:t>
    </dgm:pt>
    <dgm:pt modelId="{DD77ECBB-57EF-4D76-8BF9-65A274F4D9B8}" type="pres">
      <dgm:prSet presAssocID="{14FD4E44-9D4F-49B4-8638-B24C5415846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CD02A2-4393-4820-8056-3165AF89F97B}" type="pres">
      <dgm:prSet presAssocID="{14FD4E44-9D4F-49B4-8638-B24C54158467}" presName="ellipse" presStyleLbl="trBgShp" presStyleIdx="0" presStyleCnt="1"/>
      <dgm:spPr/>
    </dgm:pt>
    <dgm:pt modelId="{96161649-476C-4C8C-9192-555F7B4CD8F6}" type="pres">
      <dgm:prSet presAssocID="{14FD4E44-9D4F-49B4-8638-B24C54158467}" presName="arrow1" presStyleLbl="fgShp" presStyleIdx="0" presStyleCnt="1"/>
      <dgm:spPr/>
    </dgm:pt>
    <dgm:pt modelId="{757B91EB-8087-4114-A7A9-E5286CCC5455}" type="pres">
      <dgm:prSet presAssocID="{14FD4E44-9D4F-49B4-8638-B24C5415846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F34BE-9626-44BE-A18E-CF408A7832D1}" type="pres">
      <dgm:prSet presAssocID="{F294D150-D6AA-4CE9-AC6D-CF594282FD8B}" presName="item1" presStyleLbl="node1" presStyleIdx="0" presStyleCnt="3" custScaleX="74667" custScaleY="70044" custLinFactNeighborX="30222" custLinFactNeighborY="-16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B41A9-1D83-41C9-9496-BACF1B439E0A}" type="pres">
      <dgm:prSet presAssocID="{1BE8D246-3806-4C42-8573-3B1B4AA7CC84}" presName="item2" presStyleLbl="node1" presStyleIdx="1" presStyleCnt="3" custScaleX="84444" custScaleY="84444" custLinFactNeighborY="14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455F6-B085-4F3E-A0E5-10CC65062626}" type="pres">
      <dgm:prSet presAssocID="{64E9C7C9-0AE5-4402-9635-1633A51FC22A}" presName="item3" presStyleLbl="node1" presStyleIdx="2" presStyleCnt="3" custLinFactNeighborX="12222" custLinFactNeighborY="-2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F3C1-17E9-4C40-9B24-42DD4F858D12}" type="pres">
      <dgm:prSet presAssocID="{14FD4E44-9D4F-49B4-8638-B24C54158467}" presName="funnel" presStyleLbl="trAlignAcc1" presStyleIdx="0" presStyleCnt="1" custLinFactNeighborY="-893"/>
      <dgm:spPr/>
    </dgm:pt>
  </dgm:ptLst>
  <dgm:cxnLst>
    <dgm:cxn modelId="{F6444F84-C256-476D-8113-89536D503670}" type="presOf" srcId="{F294D150-D6AA-4CE9-AC6D-CF594282FD8B}" destId="{923B41A9-1D83-41C9-9496-BACF1B439E0A}" srcOrd="0" destOrd="0" presId="urn:microsoft.com/office/officeart/2005/8/layout/funnel1"/>
    <dgm:cxn modelId="{C730B36C-8CCB-4207-9402-8EF9104AE0B2}" srcId="{14FD4E44-9D4F-49B4-8638-B24C54158467}" destId="{64E9C7C9-0AE5-4402-9635-1633A51FC22A}" srcOrd="3" destOrd="0" parTransId="{E5386E35-80BC-43F2-B064-88099D6422B1}" sibTransId="{C8CC8445-7C69-43AA-997A-17817B7515DD}"/>
    <dgm:cxn modelId="{D2F7638D-2882-4E05-BA73-5AE11E11347D}" type="presOf" srcId="{1BE8D246-3806-4C42-8573-3B1B4AA7CC84}" destId="{34FF34BE-9626-44BE-A18E-CF408A7832D1}" srcOrd="0" destOrd="0" presId="urn:microsoft.com/office/officeart/2005/8/layout/funnel1"/>
    <dgm:cxn modelId="{0E89FF8F-4E17-4469-8BEE-1DEFF9B03FC1}" srcId="{14FD4E44-9D4F-49B4-8638-B24C54158467}" destId="{1BE8D246-3806-4C42-8573-3B1B4AA7CC84}" srcOrd="2" destOrd="0" parTransId="{5A7DE3C9-0119-4EC0-B91A-E7D84B4DD0BE}" sibTransId="{9EA9A3CF-DEF8-4C50-B468-87BB73AD1A0A}"/>
    <dgm:cxn modelId="{D56A941D-0D2D-4F70-B794-093F8780FCAF}" srcId="{14FD4E44-9D4F-49B4-8638-B24C54158467}" destId="{F294D150-D6AA-4CE9-AC6D-CF594282FD8B}" srcOrd="1" destOrd="0" parTransId="{966FF3FA-1C8B-4DB1-A180-455C41947AE2}" sibTransId="{25F83AF3-EFF0-4FF4-B22C-50F91B7E33CE}"/>
    <dgm:cxn modelId="{415B5D49-F4D9-4CA2-A5B0-9D00C4416C7A}" type="presOf" srcId="{14FD4E44-9D4F-49B4-8638-B24C54158467}" destId="{DD77ECBB-57EF-4D76-8BF9-65A274F4D9B8}" srcOrd="0" destOrd="0" presId="urn:microsoft.com/office/officeart/2005/8/layout/funnel1"/>
    <dgm:cxn modelId="{0457B048-F51E-4BB6-AC09-C61F5255736B}" srcId="{14FD4E44-9D4F-49B4-8638-B24C54158467}" destId="{3CA1A746-36DA-4A61-94BA-E673379980D6}" srcOrd="0" destOrd="0" parTransId="{9C150E76-A6C9-4EED-8928-7DA4CB67E819}" sibTransId="{02F1D575-B139-4402-A918-01311938714F}"/>
    <dgm:cxn modelId="{051DBB4F-2980-46AC-9232-BE773BFE8657}" type="presOf" srcId="{64E9C7C9-0AE5-4402-9635-1633A51FC22A}" destId="{757B91EB-8087-4114-A7A9-E5286CCC5455}" srcOrd="0" destOrd="0" presId="urn:microsoft.com/office/officeart/2005/8/layout/funnel1"/>
    <dgm:cxn modelId="{345A349E-6FFD-49C3-888C-0EDAB16FD44D}" type="presOf" srcId="{3CA1A746-36DA-4A61-94BA-E673379980D6}" destId="{41D455F6-B085-4F3E-A0E5-10CC65062626}" srcOrd="0" destOrd="0" presId="urn:microsoft.com/office/officeart/2005/8/layout/funnel1"/>
    <dgm:cxn modelId="{159928CB-3544-441C-A385-AF573DC1542A}" type="presParOf" srcId="{DD77ECBB-57EF-4D76-8BF9-65A274F4D9B8}" destId="{96CD02A2-4393-4820-8056-3165AF89F97B}" srcOrd="0" destOrd="0" presId="urn:microsoft.com/office/officeart/2005/8/layout/funnel1"/>
    <dgm:cxn modelId="{11924867-FF97-4995-8426-EF9239F365B4}" type="presParOf" srcId="{DD77ECBB-57EF-4D76-8BF9-65A274F4D9B8}" destId="{96161649-476C-4C8C-9192-555F7B4CD8F6}" srcOrd="1" destOrd="0" presId="urn:microsoft.com/office/officeart/2005/8/layout/funnel1"/>
    <dgm:cxn modelId="{2A542101-6AF9-4682-A3FF-C7F8574F0922}" type="presParOf" srcId="{DD77ECBB-57EF-4D76-8BF9-65A274F4D9B8}" destId="{757B91EB-8087-4114-A7A9-E5286CCC5455}" srcOrd="2" destOrd="0" presId="urn:microsoft.com/office/officeart/2005/8/layout/funnel1"/>
    <dgm:cxn modelId="{F3E6264E-AB8A-4B9C-93FB-25C1A86011E7}" type="presParOf" srcId="{DD77ECBB-57EF-4D76-8BF9-65A274F4D9B8}" destId="{34FF34BE-9626-44BE-A18E-CF408A7832D1}" srcOrd="3" destOrd="0" presId="urn:microsoft.com/office/officeart/2005/8/layout/funnel1"/>
    <dgm:cxn modelId="{DF596D0C-1BA9-48C3-AAF2-BBA5A1AFC4BE}" type="presParOf" srcId="{DD77ECBB-57EF-4D76-8BF9-65A274F4D9B8}" destId="{923B41A9-1D83-41C9-9496-BACF1B439E0A}" srcOrd="4" destOrd="0" presId="urn:microsoft.com/office/officeart/2005/8/layout/funnel1"/>
    <dgm:cxn modelId="{8D97B98F-1292-4632-86FC-E005086DED05}" type="presParOf" srcId="{DD77ECBB-57EF-4D76-8BF9-65A274F4D9B8}" destId="{41D455F6-B085-4F3E-A0E5-10CC65062626}" srcOrd="5" destOrd="0" presId="urn:microsoft.com/office/officeart/2005/8/layout/funnel1"/>
    <dgm:cxn modelId="{B3255097-145A-4AA8-B4B4-15F9D524C3DA}" type="presParOf" srcId="{DD77ECBB-57EF-4D76-8BF9-65A274F4D9B8}" destId="{F669F3C1-17E9-4C40-9B24-42DD4F858D1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02A2-4393-4820-8056-3165AF89F97B}">
      <dsp:nvSpPr>
        <dsp:cNvPr id="0" name=""/>
        <dsp:cNvSpPr/>
      </dsp:nvSpPr>
      <dsp:spPr>
        <a:xfrm>
          <a:off x="806957" y="351788"/>
          <a:ext cx="2948940" cy="1024128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1649-476C-4C8C-9192-555F7B4CD8F6}">
      <dsp:nvSpPr>
        <dsp:cNvPr id="0" name=""/>
        <dsp:cNvSpPr/>
      </dsp:nvSpPr>
      <dsp:spPr>
        <a:xfrm>
          <a:off x="2000250" y="2859531"/>
          <a:ext cx="571500" cy="365760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B91EB-8087-4114-A7A9-E5286CCC5455}">
      <dsp:nvSpPr>
        <dsp:cNvPr id="0" name=""/>
        <dsp:cNvSpPr/>
      </dsp:nvSpPr>
      <dsp:spPr>
        <a:xfrm>
          <a:off x="914400" y="3152139"/>
          <a:ext cx="2743200" cy="6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Data types</a:t>
          </a:r>
          <a:endParaRPr lang="en-US" sz="2400" kern="1200"/>
        </a:p>
      </dsp:txBody>
      <dsp:txXfrm>
        <a:off x="914400" y="3152139"/>
        <a:ext cx="2743200" cy="685800"/>
      </dsp:txXfrm>
    </dsp:sp>
    <dsp:sp modelId="{34FF34BE-9626-44BE-A18E-CF408A7832D1}">
      <dsp:nvSpPr>
        <dsp:cNvPr id="0" name=""/>
        <dsp:cNvSpPr/>
      </dsp:nvSpPr>
      <dsp:spPr>
        <a:xfrm>
          <a:off x="2320285" y="1437637"/>
          <a:ext cx="768099" cy="7205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String</a:t>
          </a:r>
          <a:endParaRPr lang="en-US" sz="1200" kern="1200"/>
        </a:p>
      </dsp:txBody>
      <dsp:txXfrm>
        <a:off x="2432770" y="1543158"/>
        <a:ext cx="543129" cy="509500"/>
      </dsp:txXfrm>
    </dsp:sp>
    <dsp:sp modelId="{923B41A9-1D83-41C9-9496-BACF1B439E0A}">
      <dsp:nvSpPr>
        <dsp:cNvPr id="0" name=""/>
        <dsp:cNvSpPr/>
      </dsp:nvSpPr>
      <dsp:spPr>
        <a:xfrm>
          <a:off x="1223012" y="911867"/>
          <a:ext cx="868675" cy="868675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Date &amp; Time</a:t>
          </a:r>
          <a:endParaRPr lang="en-US" sz="1200" kern="1200"/>
        </a:p>
      </dsp:txBody>
      <dsp:txXfrm>
        <a:off x="1350227" y="1039082"/>
        <a:ext cx="614245" cy="614245"/>
      </dsp:txXfrm>
    </dsp:sp>
    <dsp:sp modelId="{41D455F6-B085-4F3E-A0E5-10CC65062626}">
      <dsp:nvSpPr>
        <dsp:cNvPr id="0" name=""/>
        <dsp:cNvSpPr/>
      </dsp:nvSpPr>
      <dsp:spPr>
        <a:xfrm>
          <a:off x="2320287" y="408937"/>
          <a:ext cx="1028700" cy="102870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err="1" smtClean="0"/>
            <a:t>Numberics</a:t>
          </a:r>
          <a:endParaRPr lang="en-US" sz="1200" kern="1200"/>
        </a:p>
      </dsp:txBody>
      <dsp:txXfrm>
        <a:off x="2470937" y="559587"/>
        <a:ext cx="727400" cy="727400"/>
      </dsp:txXfrm>
    </dsp:sp>
    <dsp:sp modelId="{F669F3C1-17E9-4C40-9B24-42DD4F858D12}">
      <dsp:nvSpPr>
        <dsp:cNvPr id="0" name=""/>
        <dsp:cNvSpPr/>
      </dsp:nvSpPr>
      <dsp:spPr>
        <a:xfrm>
          <a:off x="685799" y="203195"/>
          <a:ext cx="3200400" cy="25603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5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32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91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71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03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8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063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5-17 bytes depending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precision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18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5-17 bytes depending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precision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300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64A163-23DD-4AF8-88E0-18BC847D162E}" type="slidenum">
              <a:rPr lang="vi-VN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4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954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831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275" y="2130425"/>
            <a:ext cx="8162925" cy="1470025"/>
          </a:xfrm>
        </p:spPr>
        <p:txBody>
          <a:bodyPr>
            <a:normAutofit/>
          </a:bodyPr>
          <a:lstStyle>
            <a:lvl1pPr algn="l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" y="3886200"/>
            <a:ext cx="74771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1044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36099"/>
            <a:ext cx="8038189" cy="666266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0" y="808383"/>
            <a:ext cx="8793563" cy="5367130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9425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431773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36099"/>
            <a:ext cx="8038189" cy="666266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9425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431773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0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04733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7105650" cy="647700"/>
          </a:xfrm>
        </p:spPr>
        <p:txBody>
          <a:bodyPr>
            <a:no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42950"/>
            <a:ext cx="4381500" cy="538321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742950"/>
            <a:ext cx="4181475" cy="538321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" y="6356350"/>
            <a:ext cx="53340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599" y="6356349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0282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019014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866776"/>
            <a:ext cx="8752564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4961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r>
              <a:rPr lang="en-US" sz="3200" cap="al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Data Types &amp; </a:t>
            </a:r>
            <a:br>
              <a:rPr lang="en-US" sz="3200" cap="al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cap="al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4800" b="1" cap="all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8601" y="914400"/>
          <a:ext cx="8701088" cy="547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Type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Description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Example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smtClean="0"/>
                        <a:t>Date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dates between January 1, 0001, and December 31, 9999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2008-01-15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err="1" smtClean="0"/>
                        <a:t>D</a:t>
                      </a:r>
                      <a:r>
                        <a:rPr lang="en-US" b="1" smtClean="0"/>
                        <a:t>atetime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dates and times between January 1, 1753, and December 31, 9999, with an accuracy of 3.33 milliseconds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2008-01-15 09:42:16.142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smtClean="0"/>
                        <a:t>Datetime2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date and times between January 1, 0001, and December 31, 9999, with an accuracy of 100 nanoseconds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2008-01-15 09:42:16.1420221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atetimeoffset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Similar to the datetime2 data type, but also expects an offset designation of –14:00 to +14:00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2008-01-15</a:t>
                      </a:r>
                    </a:p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09:42:16.1420221 </a:t>
                      </a:r>
                    </a:p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+05:00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malldatetime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dates and times between January 1, 1900, and June 6, 2079, with an accuracy of 1 minute 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2008-01-15 09:42:00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times with an accuracy of 100 nanoseconds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09:42:16.1420221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6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00430" y="6357958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80E6AA9-1133-4952-8785-33759069EF7D}" type="slidenum">
              <a:rPr lang="vi-VN" smtClean="0"/>
              <a:pPr/>
              <a:t>10</a:t>
            </a:fld>
            <a:endParaRPr lang="vi-VN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8929718" cy="685800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Date and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53258" y="6356350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0AE4F5A1-1AB7-4455-8E80-ACF272C3B8EB}" type="slidenum">
              <a:rPr lang="vi-VN" sz="1200" smtClean="0"/>
              <a:pPr algn="r"/>
              <a:t>11</a:t>
            </a:fld>
            <a:endParaRPr lang="vi-VN" sz="120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8929718" cy="666765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Character Strings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42918" y="1442255"/>
          <a:ext cx="8686800" cy="460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type</a:t>
                      </a:r>
                      <a:endParaRPr lang="en-US" b="1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Char(n)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Fixed-length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Maximum length of 8,000 characters (1 ≤ n ≤ 8000)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Varchar(n)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Variable-length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Maximum of 8,000 characters (1 ≤ n ≤ 8000)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Varchar(max)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mtClean="0"/>
                        <a:t> Variable-length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mtClean="0"/>
                        <a:t> Maximum length of 2,147,483,647 characters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9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Text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Variable-length 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Maximum length of 2,147,483,647 characters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Use varchar(max) instead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2860" y="749710"/>
            <a:ext cx="8643998" cy="609600"/>
          </a:xfrm>
        </p:spPr>
        <p:txBody>
          <a:bodyPr>
            <a:normAutofit lnSpcReduction="10000"/>
          </a:bodyPr>
          <a:lstStyle/>
          <a:p>
            <a:pPr marL="40005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mtClean="0"/>
              <a:t>Non-Unicode string data types:</a:t>
            </a:r>
          </a:p>
        </p:txBody>
      </p:sp>
      <p:pic>
        <p:nvPicPr>
          <p:cNvPr id="6" name="Picture 5" descr="http://icons.iconarchive.com/icons/icontexto/webdev/128/webdev-bull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21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52400" y="747487"/>
            <a:ext cx="8777318" cy="533400"/>
          </a:xfrm>
        </p:spPr>
        <p:txBody>
          <a:bodyPr>
            <a:normAutofit fontScale="92500" lnSpcReduction="20000"/>
          </a:bodyPr>
          <a:lstStyle/>
          <a:p>
            <a:pPr marL="40005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mtClean="0"/>
              <a:t>Unicode string data types are “double width”: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96118" y="6342537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0AE4F5A1-1AB7-4455-8E80-ACF272C3B8EB}" type="slidenum">
              <a:rPr lang="vi-VN" sz="1200" smtClean="0"/>
              <a:pPr algn="r"/>
              <a:t>12</a:t>
            </a:fld>
            <a:endParaRPr lang="vi-VN" sz="120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8929718" cy="673510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Unicode Character Strings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22943" y="1524000"/>
          <a:ext cx="8686800" cy="4367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type</a:t>
                      </a:r>
                      <a:endParaRPr lang="en-US" b="1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Nchar(n)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Fixed-length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Maximum specified length is 4,000 characters (</a:t>
                      </a:r>
                      <a:r>
                        <a:rPr lang="en-US" sz="1800" smtClean="0"/>
                        <a:t>1≤ n ≤ 4000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Nvarchar(n)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Variable-length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Maximum specified length is 4,000 characters (</a:t>
                      </a:r>
                      <a:r>
                        <a:rPr lang="en-US" sz="1800" smtClean="0"/>
                        <a:t>1≤ n ≤ 4000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Nvarchar(max)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mtClean="0"/>
                        <a:t> Variable-length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 Maximum length of 1,073,741,823 characters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9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Ntext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Variable-length 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Maximum length of 1,073,741,823 characters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http://icons.iconarchive.com/icons/icontexto/webdev/128/webdev-bull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21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96118" y="6357958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10F8B124-211D-4A05-8E17-58DBA05928B1}" type="slidenum">
              <a:rPr lang="vi-VN" sz="1200" smtClean="0"/>
              <a:pPr algn="r"/>
              <a:t>13</a:t>
            </a:fld>
            <a:endParaRPr lang="vi-VN" sz="120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8929718" cy="696686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Binary Strings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57432" y="990600"/>
          <a:ext cx="8686800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type</a:t>
                      </a:r>
                      <a:endParaRPr lang="en-US" b="1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smtClean="0"/>
                        <a:t>Binary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Fixed-length binary data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mtClean="0"/>
                        <a:t>- Maximum length of 8,000 bytes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smtClean="0"/>
                        <a:t>Varbinary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Variable length binary data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mtClean="0"/>
                        <a:t> Maximum length of 8,000 bytes. 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smtClean="0"/>
                        <a:t>Image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mtClean="0"/>
                        <a:t> Variable length binary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mtClean="0"/>
                        <a:t> Maximum length of 2,147,483,647 bytes.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93573" y="6356350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3606E0E7-F019-48C4-86D7-F20F31096B50}" type="slidenum">
              <a:rPr lang="vi-VN" sz="1200" smtClean="0"/>
              <a:pPr algn="r"/>
              <a:t>14</a:t>
            </a:fld>
            <a:endParaRPr lang="vi-VN" sz="1200" smtClean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228600" y="914400"/>
          <a:ext cx="8701118" cy="4876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Data Type </a:t>
                      </a:r>
                      <a:endParaRPr lang="en-US" b="1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Description</a:t>
                      </a:r>
                      <a:endParaRPr lang="en-US" b="1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Timestamp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mtClean="0"/>
                        <a:t>Stores a database-wide unique number that gets updated every time a row gets updated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r>
                        <a:rPr lang="en-US" b="1" err="1" smtClean="0"/>
                        <a:t>H</a:t>
                      </a:r>
                      <a:r>
                        <a:rPr lang="en-US" b="1" smtClean="0"/>
                        <a:t>ierarchyid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mtClean="0"/>
                        <a:t>Special data type that maintains hierarchy positioning information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err="1" smtClean="0"/>
                        <a:t>Uniqueidentifier</a:t>
                      </a:r>
                      <a:endParaRPr lang="en-US" b="1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mtClean="0"/>
                        <a:t>Stores a database-wide unique number that gets updated every time a row gets updated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err="1" smtClean="0"/>
                        <a:t>S</a:t>
                      </a:r>
                      <a:r>
                        <a:rPr lang="en-US" b="1" smtClean="0"/>
                        <a:t>ql_variant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mtClean="0"/>
                        <a:t>Stores values of various SQL Server-supported data types, except text, </a:t>
                      </a:r>
                      <a:r>
                        <a:rPr lang="en-US" err="1" smtClean="0"/>
                        <a:t>ntext</a:t>
                      </a:r>
                      <a:r>
                        <a:rPr lang="en-US" smtClean="0"/>
                        <a:t>, and timestamp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Xml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mtClean="0"/>
                        <a:t>Stores XML data. You can store xml instances in a column or a variable (SQL Server 2005 only).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Table 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mtClean="0"/>
                        <a:t>Stores a result set for later processing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8929718" cy="685800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Other Data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</a:t>
            </a:r>
            <a:r>
              <a:rPr lang="en-US"/>
              <a:t>Operators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21714" y="6324600"/>
            <a:ext cx="2133600" cy="30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0" y="0"/>
            <a:ext cx="7380312" cy="74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What is an Operator in SQL? </a:t>
            </a:r>
            <a:endParaRPr lang="vi-VN" sz="3600" b="1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1410" y="836712"/>
            <a:ext cx="8763903" cy="5868888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200" smtClean="0">
                <a:latin typeface="Candara" panose="020E0502030303020204" pitchFamily="34" charset="0"/>
              </a:rPr>
              <a:t>An </a:t>
            </a:r>
            <a:r>
              <a:rPr lang="en-US" sz="2200" smtClean="0">
                <a:solidFill>
                  <a:srgbClr val="FF0000"/>
                </a:solidFill>
                <a:latin typeface="Candara" panose="020E0502030303020204" pitchFamily="34" charset="0"/>
              </a:rPr>
              <a:t>operator</a:t>
            </a:r>
            <a:r>
              <a:rPr lang="en-US" sz="2200" smtClean="0">
                <a:latin typeface="Candara" panose="020E0502030303020204" pitchFamily="34" charset="0"/>
              </a:rPr>
              <a:t> is a reserved word or a character used primarily in an SQL statement's WHERE clause to perform operation(s), such as comparisons and arithmetic operations.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200" smtClean="0">
                <a:latin typeface="Candara" panose="020E0502030303020204" pitchFamily="34" charset="0"/>
              </a:rPr>
              <a:t>Operators are used to specify conditions in an SQL statement and to serve as conjunctions for multiple conditions in a statement. Some types of most operators:</a:t>
            </a:r>
          </a:p>
          <a:p>
            <a:pPr marL="1257300" lvl="2" indent="-342900" algn="just" eaLnBrk="0" hangingPunct="0">
              <a:lnSpc>
                <a:spcPct val="170000"/>
              </a:lnSpc>
              <a:spcBef>
                <a:spcPct val="20000"/>
              </a:spcBef>
              <a:buSzPct val="60000"/>
              <a:defRPr/>
            </a:pPr>
            <a:r>
              <a:rPr lang="en-US" sz="2000" smtClean="0">
                <a:latin typeface="Candara" panose="020E0502030303020204" pitchFamily="34" charset="0"/>
              </a:rPr>
              <a:t>	Arithmetic operators</a:t>
            </a:r>
          </a:p>
          <a:p>
            <a:pPr marL="1257300" lvl="2" indent="-342900" algn="just" eaLnBrk="0" hangingPunct="0">
              <a:lnSpc>
                <a:spcPct val="170000"/>
              </a:lnSpc>
              <a:spcBef>
                <a:spcPct val="20000"/>
              </a:spcBef>
              <a:buSzPct val="60000"/>
              <a:defRPr/>
            </a:pPr>
            <a:r>
              <a:rPr lang="en-US" sz="2000" smtClean="0">
                <a:latin typeface="Candara" panose="020E0502030303020204" pitchFamily="34" charset="0"/>
              </a:rPr>
              <a:t>	Comparison operators</a:t>
            </a:r>
          </a:p>
          <a:p>
            <a:pPr marL="1257300" lvl="2" indent="-342900" algn="just" eaLnBrk="0" hangingPunct="0">
              <a:lnSpc>
                <a:spcPct val="170000"/>
              </a:lnSpc>
              <a:spcBef>
                <a:spcPct val="20000"/>
              </a:spcBef>
              <a:buSzPct val="60000"/>
              <a:defRPr/>
            </a:pPr>
            <a:r>
              <a:rPr lang="en-US" sz="2000" smtClean="0">
                <a:latin typeface="Candara" panose="020E0502030303020204" pitchFamily="34" charset="0"/>
              </a:rPr>
              <a:t>	Logical operators</a:t>
            </a:r>
            <a:r>
              <a:rPr lang="en-US" sz="2400" smtClean="0">
                <a:latin typeface="Candara" panose="020E0502030303020204" pitchFamily="34" charset="0"/>
              </a:rPr>
              <a:t>.</a:t>
            </a:r>
            <a:endParaRPr lang="en-US" sz="2000" smtClean="0">
              <a:latin typeface="Candara" panose="020E05020303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3857" y="3697615"/>
            <a:ext cx="533400" cy="533400"/>
            <a:chOff x="4736174" y="1352599"/>
            <a:chExt cx="1358800" cy="1358800"/>
          </a:xfrm>
        </p:grpSpPr>
        <p:sp>
          <p:nvSpPr>
            <p:cNvPr id="11" name="Oval 10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4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3857" y="4316488"/>
            <a:ext cx="533400" cy="533400"/>
            <a:chOff x="4736174" y="1352599"/>
            <a:chExt cx="1358800" cy="1358800"/>
          </a:xfrm>
        </p:grpSpPr>
        <p:sp>
          <p:nvSpPr>
            <p:cNvPr id="20" name="Oval 19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4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9257" y="4946247"/>
            <a:ext cx="533400" cy="533400"/>
            <a:chOff x="4736174" y="1352599"/>
            <a:chExt cx="1358800" cy="1358800"/>
          </a:xfrm>
        </p:grpSpPr>
        <p:sp>
          <p:nvSpPr>
            <p:cNvPr id="23" name="Oval 22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4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35326" y="6324600"/>
            <a:ext cx="2133600" cy="30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0" y="0"/>
            <a:ext cx="7380312" cy="6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SQL Arithmetic Operators</a:t>
            </a:r>
            <a:endParaRPr lang="vi-VN" sz="3600" b="1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1411" y="739813"/>
            <a:ext cx="8763904" cy="88751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Here is a list of the </a:t>
            </a:r>
            <a:r>
              <a:rPr lang="en-US" sz="2400" smtClean="0">
                <a:cs typeface="Tahoma" pitchFamily="34" charset="0"/>
              </a:rPr>
              <a:t>Arithmetic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 </a:t>
            </a:r>
            <a:r>
              <a:rPr lang="en-US" sz="2400" smtClean="0"/>
              <a:t>operators available in SQL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562140" y="1742993"/>
          <a:ext cx="82008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en-US" b="1"/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Description</a:t>
                      </a:r>
                      <a:endParaRPr lang="en-US" b="1"/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Example</a:t>
                      </a:r>
                      <a:endParaRPr lang="en-US" b="1"/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Addition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85800" algn="l"/>
                        </a:tabLst>
                      </a:pP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+ b 	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Subtraction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- b 	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-10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Multiplication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* b 	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200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/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Division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/ a 	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%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Modulus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% a 	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0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69090" y="4343400"/>
            <a:ext cx="580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i="1" smtClean="0"/>
              <a:t>( Assume variable</a:t>
            </a:r>
            <a:r>
              <a:rPr lang="en-US" b="1" i="1" smtClean="0"/>
              <a:t> a </a:t>
            </a:r>
            <a:r>
              <a:rPr lang="en-US" i="1" smtClean="0"/>
              <a:t>holds </a:t>
            </a:r>
            <a:r>
              <a:rPr lang="en-US" b="1" i="1" smtClean="0"/>
              <a:t>10 </a:t>
            </a:r>
            <a:r>
              <a:rPr lang="en-US" i="1" smtClean="0"/>
              <a:t>and variable </a:t>
            </a:r>
            <a:r>
              <a:rPr lang="en-US" b="1" i="1" smtClean="0"/>
              <a:t>b</a:t>
            </a:r>
            <a:r>
              <a:rPr lang="en-US" i="1" smtClean="0"/>
              <a:t> holds </a:t>
            </a:r>
            <a:r>
              <a:rPr lang="en-US" b="1" i="1" smtClean="0"/>
              <a:t>20</a:t>
            </a:r>
            <a:r>
              <a:rPr lang="en-US" i="1" smtClean="0"/>
              <a:t>)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92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722840" y="6324600"/>
            <a:ext cx="2133600" cy="30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0" y="0"/>
            <a:ext cx="7380312" cy="73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SQL Comparison Operators</a:t>
            </a:r>
            <a:endParaRPr lang="vi-VN" sz="3600" b="1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3372" y="755814"/>
            <a:ext cx="8991599" cy="609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smtClean="0">
                <a:latin typeface="+mn-lt"/>
                <a:cs typeface="+mn-cs"/>
              </a:rPr>
              <a:t>Here is a list of all the </a:t>
            </a:r>
            <a:r>
              <a:rPr lang="en-US" sz="2400" smtClean="0">
                <a:cs typeface="Tahoma" pitchFamily="34" charset="0"/>
              </a:rPr>
              <a:t>Comparison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 </a:t>
            </a:r>
            <a:r>
              <a:rPr lang="en-US" sz="2400" smtClean="0">
                <a:latin typeface="+mn-lt"/>
                <a:cs typeface="+mn-cs"/>
              </a:rPr>
              <a:t>operators available in SQL</a:t>
            </a:r>
            <a:endParaRPr kumimoji="0" 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304800" y="1600200"/>
          <a:ext cx="8458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1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=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&gt;=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85800" algn="l"/>
                        </a:tabLst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 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!=, &lt;&gt;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&lt;=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&lt;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!&lt;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less than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&gt;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!&gt;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greater than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886199" cy="16764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0" y="4371201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smtClean="0">
                <a:solidFill>
                  <a:srgbClr val="FF0000"/>
                </a:solidFill>
              </a:rPr>
              <a:t>SQL:  </a:t>
            </a:r>
            <a:r>
              <a:rPr lang="en-US" sz="1100" i="1" smtClean="0">
                <a:solidFill>
                  <a:srgbClr val="FF0000"/>
                </a:solidFill>
              </a:rPr>
              <a:t>SELECT * FROM CUSTOMERS WHERE SALARY &gt; 5000</a:t>
            </a:r>
            <a:r>
              <a:rPr lang="en-US" sz="1100" smtClean="0">
                <a:solidFill>
                  <a:srgbClr val="FF0000"/>
                </a:solidFill>
              </a:rPr>
              <a:t>;</a:t>
            </a:r>
            <a:r>
              <a:rPr lang="en-US" sz="1100" smtClean="0"/>
              <a:t> 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1371600" y="6047601"/>
            <a:ext cx="170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CUSTOMERS TABLE</a:t>
            </a:r>
            <a:endParaRPr lang="en-US" sz="1200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113" y="5105399"/>
            <a:ext cx="3560887" cy="114300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6934200" y="4724400"/>
            <a:ext cx="2286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810000"/>
            <a:ext cx="1587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SzPct val="85000"/>
              <a:buFont typeface="Wingdings" pitchFamily="2" charset="2"/>
              <a:buChar char="q"/>
            </a:pPr>
            <a:r>
              <a:rPr lang="en-US" smtClean="0"/>
              <a:t>  </a:t>
            </a:r>
            <a:r>
              <a:rPr lang="en-US" sz="2000" smtClean="0"/>
              <a:t> Example</a:t>
            </a:r>
            <a:endParaRPr lang="en-US" smtClean="0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8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796118" y="6386512"/>
            <a:ext cx="2133600" cy="30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0" y="0"/>
            <a:ext cx="7380312" cy="6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SQL Logical Operators</a:t>
            </a:r>
            <a:endParaRPr lang="vi-VN" sz="3600" b="1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1071546"/>
            <a:ext cx="8643998" cy="52149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197691"/>
              </p:ext>
            </p:extLst>
          </p:nvPr>
        </p:nvGraphicFramePr>
        <p:xfrm>
          <a:off x="381000" y="1071546"/>
          <a:ext cx="8382000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en-US" b="1"/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Description</a:t>
                      </a:r>
                      <a:endParaRPr lang="en-US" b="1"/>
                    </a:p>
                  </a:txBody>
                  <a:tcPr anchor="ctr" anchorCtr="1"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mtClean="0"/>
                        <a:t> Used to compare a value to all values in another value set.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Used when both conditions are included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ANY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mtClean="0"/>
                        <a:t> Used to compare a value to any applicable value in the list according to the condition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BETWEEN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Used to limit the values in a range e.g.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EXISTS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mtClean="0"/>
                        <a:t> Used to search for the presence of a row in a specified table that meets certain criteria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Included in the list e.g.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LIKE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Equal to some character (use quotes)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b="1" smtClean="0"/>
                        <a:t>NOT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Opposite of the logical value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b="1" smtClean="0"/>
                        <a:t>OR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Used when either of the condition is true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IS</a:t>
                      </a:r>
                      <a:r>
                        <a:rPr lang="en-US" baseline="0" smtClean="0"/>
                        <a:t> NULL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This checks if the field has a null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UNIQUE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Searches every row of a specified table for uniqueness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9718" cy="659572"/>
          </a:xfrm>
        </p:spPr>
        <p:txBody>
          <a:bodyPr anchor="ctr" anchorCtr="0"/>
          <a:lstStyle/>
          <a:p>
            <a:pPr algn="l"/>
            <a:r>
              <a:rPr lang="en-US">
                <a:cs typeface="Arial" charset="0"/>
              </a:rPr>
              <a:t>Learning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96118" y="6386512"/>
            <a:ext cx="2133600" cy="3048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5A43596-7FAD-497D-92FC-7BF2A613BA8F}" type="slidenum">
              <a:rPr lang="vi-VN" sz="1200" smtClean="0"/>
              <a:pPr algn="r">
                <a:defRPr/>
              </a:pPr>
              <a:t>2</a:t>
            </a:fld>
            <a:endParaRPr lang="vi-VN" sz="1200"/>
          </a:p>
        </p:txBody>
      </p:sp>
      <p:sp>
        <p:nvSpPr>
          <p:cNvPr id="18" name="Straight Connector 17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0" y="914400"/>
            <a:ext cx="3701927" cy="4064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just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/>
              <a:t>By the end of this lecture </a:t>
            </a:r>
            <a:r>
              <a:rPr lang="en-US" sz="2200" b="1" dirty="0" smtClean="0"/>
              <a:t>s</a:t>
            </a:r>
            <a:r>
              <a:rPr lang="en-US" sz="2200" b="1" kern="1200" dirty="0" smtClean="0"/>
              <a:t>tudents should be able to:</a:t>
            </a:r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3916209" y="962173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>
                <a:latin typeface="Candara" panose="020E0502030303020204" pitchFamily="34" charset="0"/>
              </a:rPr>
              <a:t>Understand about the different types of data we can collect</a:t>
            </a:r>
            <a:endParaRPr lang="en-US" sz="2000" kern="1200" dirty="0">
              <a:latin typeface="Candara" panose="020E0502030303020204" pitchFamily="34" charset="0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3816420" y="191765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3916209" y="2023614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>
                <a:latin typeface="Candara" panose="020E0502030303020204" pitchFamily="34" charset="0"/>
              </a:rPr>
              <a:t>Use  these data  types while creating your  tables</a:t>
            </a:r>
            <a:endParaRPr lang="en-US" sz="2000" kern="1200" dirty="0" smtClean="0">
              <a:latin typeface="Candara" panose="020E0502030303020204" pitchFamily="34" charset="0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3816420" y="292090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3916209" y="2968674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>
                <a:latin typeface="Candara" panose="020E0502030303020204" pitchFamily="34" charset="0"/>
              </a:rPr>
              <a:t>Choose a appropriate data  type  for a  table column based on your requirement </a:t>
            </a:r>
            <a:endParaRPr lang="en-US" sz="2000" kern="1200" dirty="0">
              <a:latin typeface="Candara" panose="020E0502030303020204" pitchFamily="34" charset="0"/>
            </a:endParaRPr>
          </a:p>
        </p:txBody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30" y="190500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30" y="2900648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raight Connector 19"/>
          <p:cNvSpPr/>
          <p:nvPr/>
        </p:nvSpPr>
        <p:spPr>
          <a:xfrm>
            <a:off x="3821907" y="3830252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3921696" y="3878026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>
                <a:latin typeface="Candara" panose="020E0502030303020204" pitchFamily="34" charset="0"/>
              </a:rPr>
              <a:t>Use operators  to specify conditions in an SQL statement</a:t>
            </a:r>
            <a:endParaRPr lang="en-US" sz="2000" kern="1200" dirty="0">
              <a:latin typeface="Candara" panose="020E0502030303020204" pitchFamily="34" charset="0"/>
            </a:endParaRPr>
          </a:p>
        </p:txBody>
      </p:sp>
      <p:pic>
        <p:nvPicPr>
          <p:cNvPr id="31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7" y="381000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groupiesunite.com/wp-content/uploads/QUES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33702" y="2663944"/>
            <a:ext cx="2057400" cy="2520412"/>
          </a:xfrm>
          <a:prstGeom prst="rect">
            <a:avLst/>
          </a:prstGeom>
          <a:noFill/>
        </p:spPr>
      </p:pic>
      <p:pic>
        <p:nvPicPr>
          <p:cNvPr id="1026" name="Picture 2" descr="https://encrypted-tbn1.gstatic.com/images?q=tbn:ANd9GcRg_CFSj0xF_UTcjOVH0Jv_aFBdXiOyLoAMqOApGvyHC9XnrNBx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4" y="4317823"/>
            <a:ext cx="3057518" cy="173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ephenchukumba.files.wordpress.com/2012/02/good-idea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2" y="4560230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naldave.com/bimg/Not-Equal-To-Operato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7762">
            <a:off x="5617712" y="4928146"/>
            <a:ext cx="3488711" cy="10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t" anchorCtr="0"/>
          <a:lstStyle/>
          <a:p>
            <a:pPr algn="l"/>
            <a:r>
              <a:rPr lang="en-US" dirty="0" smtClean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5424" y="808382"/>
            <a:ext cx="7949549" cy="554796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Ms SQL Server Data Types</a:t>
            </a:r>
          </a:p>
          <a:p>
            <a:pPr lvl="1">
              <a:buChar char="•"/>
            </a:pPr>
            <a:r>
              <a:rPr lang="en-US" sz="1800">
                <a:solidFill>
                  <a:srgbClr val="FF0000"/>
                </a:solidFill>
              </a:rPr>
              <a:t>What is Ms SQL Server Data Type?</a:t>
            </a:r>
          </a:p>
          <a:p>
            <a:pPr lvl="1">
              <a:buChar char="•"/>
            </a:pPr>
            <a:r>
              <a:rPr lang="en-US" sz="1800">
                <a:solidFill>
                  <a:srgbClr val="FF0000"/>
                </a:solidFill>
              </a:rPr>
              <a:t>Some Ms SQL Server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SQL Operators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har char="•"/>
            </a:pPr>
            <a:r>
              <a:rPr lang="en-US" sz="1800">
                <a:solidFill>
                  <a:srgbClr val="FF0000"/>
                </a:solidFill>
              </a:rPr>
              <a:t>What is an Operator in SQL?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har char="•"/>
            </a:pPr>
            <a:r>
              <a:rPr lang="en-US" sz="1800">
                <a:solidFill>
                  <a:srgbClr val="FF0000"/>
                </a:solidFill>
              </a:rPr>
              <a:t>Some category of Operators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Demo</a:t>
            </a:r>
          </a:p>
          <a:p>
            <a:pPr lvl="1">
              <a:buChar char="•"/>
            </a:pPr>
            <a:r>
              <a:rPr lang="en-US" sz="1800">
                <a:solidFill>
                  <a:srgbClr val="FF0000"/>
                </a:solidFill>
              </a:rPr>
              <a:t>Ms SQL Server Data Types</a:t>
            </a:r>
          </a:p>
          <a:p>
            <a:pPr lvl="1">
              <a:buChar char="•"/>
            </a:pPr>
            <a:r>
              <a:rPr lang="en-US" sz="1800">
                <a:solidFill>
                  <a:srgbClr val="FF0000"/>
                </a:solidFill>
              </a:rPr>
              <a:t>Operators in </a:t>
            </a:r>
            <a:r>
              <a:rPr lang="en-US" sz="1800" smtClean="0">
                <a:solidFill>
                  <a:srgbClr val="FF0000"/>
                </a:solidFill>
              </a:rPr>
              <a:t>SQL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22A6636D-9F2E-4B34-9692-E82360B40F63}" type="slidenum">
              <a:rPr lang="vi-VN" sz="1200" smtClean="0"/>
              <a:pPr algn="r"/>
              <a:t>20</a:t>
            </a:fld>
            <a:endParaRPr lang="vi-VN" sz="1200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98" y="4500311"/>
            <a:ext cx="2357689" cy="23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E46C0A"/>
                </a:solidFill>
              </a:rPr>
              <a:t>Thank you</a:t>
            </a:r>
            <a:endParaRPr lang="en-US" sz="5400" dirty="0">
              <a:solidFill>
                <a:srgbClr val="E46C0A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0" y="6356350"/>
            <a:ext cx="5237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14400"/>
            <a:ext cx="5348310" cy="5214974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 Ms SQL Server Data Types</a:t>
            </a:r>
          </a:p>
          <a:p>
            <a:pPr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 SQL Operators</a:t>
            </a:r>
          </a:p>
          <a:p>
            <a:pPr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0658" y="6342110"/>
            <a:ext cx="2133600" cy="3048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5A43596-7FAD-497D-92FC-7BF2A613BA8F}" type="slidenum">
              <a:rPr lang="vi-VN" sz="1400" smtClean="0"/>
              <a:pPr algn="r">
                <a:defRPr/>
              </a:pPr>
              <a:t>3</a:t>
            </a:fld>
            <a:endParaRPr lang="vi-VN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</a:t>
            </a:r>
            <a:r>
              <a:rPr lang="en-US"/>
              <a:t>SQL Server 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741650" y="6324600"/>
            <a:ext cx="2133600" cy="30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0" y="0"/>
            <a:ext cx="73803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Ms SQL Server Data Types</a:t>
            </a:r>
            <a:endParaRPr lang="vi-VN" sz="3600" b="1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95600" y="803930"/>
            <a:ext cx="5867400" cy="430147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SzPct val="60000"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lang="en-US" sz="2000" smtClean="0">
                <a:latin typeface="+mn-lt"/>
                <a:cs typeface="+mn-cs"/>
              </a:rPr>
              <a:t>Birthday</a:t>
            </a: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lang="en-US" sz="2000" smtClean="0">
                <a:latin typeface="+mn-lt"/>
                <a:cs typeface="+mn-cs"/>
              </a:rPr>
              <a:t>Address</a:t>
            </a: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lang="en-US" sz="2000" smtClean="0">
                <a:latin typeface="+mn-lt"/>
                <a:cs typeface="+mn-cs"/>
              </a:rPr>
              <a:t>Marks…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2971800" y="3962400"/>
            <a:ext cx="2514600" cy="1219200"/>
          </a:xfrm>
          <a:prstGeom prst="irregularSeal1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Storage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2050" name="Picture 2" descr="http://www.celticwatersolutions.ie/uploads/images/Question%20About%20Water%20Filtr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2819400" cy="370617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09600" y="5715000"/>
            <a:ext cx="7529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What type of data each of field ???..............</a:t>
            </a:r>
          </a:p>
        </p:txBody>
      </p:sp>
      <p:pic>
        <p:nvPicPr>
          <p:cNvPr id="44034" name="Picture 2" descr="http://caricatures.org.uk/wp-content/uploads/2012/10/BBCApplication7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371600"/>
            <a:ext cx="2964327" cy="345757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 SQL Server Data </a:t>
            </a:r>
            <a:r>
              <a:rPr lang="en-US" smtClean="0"/>
              <a:t>Types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>
              <a:lnSpc>
                <a:spcPct val="150000"/>
              </a:lnSpc>
              <a:buSzPct val="100000"/>
              <a:defRPr/>
            </a:pPr>
            <a:r>
              <a:rPr lang="en-US" sz="2400" b="1"/>
              <a:t>SQL Server supports below data types. NULL is default value for most data type: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Exact Numerics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Approximate Numerics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Date and Time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Character Strings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Unicode Character Strings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Binary Strings</a:t>
            </a:r>
          </a:p>
          <a:p>
            <a:pPr lvl="1" defTabSz="914400" eaLnBrk="0" fontAlgn="base" hangingPunct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sz="2000"/>
              <a:t>Other Data </a:t>
            </a:r>
            <a:r>
              <a:rPr lang="en-US" sz="2000" smtClean="0"/>
              <a:t>Types</a:t>
            </a: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Diagram 17"/>
          <p:cNvGraphicFramePr/>
          <p:nvPr/>
        </p:nvGraphicFramePr>
        <p:xfrm>
          <a:off x="4419600" y="2286000"/>
          <a:ext cx="4572000" cy="406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Oval 18"/>
          <p:cNvSpPr/>
          <p:nvPr/>
        </p:nvSpPr>
        <p:spPr>
          <a:xfrm>
            <a:off x="6400800" y="4248126"/>
            <a:ext cx="444868" cy="4762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Exact </a:t>
            </a:r>
            <a:r>
              <a:rPr lang="en-US" smtClean="0"/>
              <a:t>Numbers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Interger-based data </a:t>
            </a:r>
            <a:r>
              <a:rPr lang="en-US" i="1" smtClean="0"/>
              <a:t>type</a:t>
            </a:r>
            <a:endParaRPr 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3FD76-12A9-4844-8E52-151E48A04D5E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8929718" cy="683342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endParaRPr lang="en-US" sz="3600" b="1" smtClean="0">
              <a:solidFill>
                <a:schemeClr val="bg1"/>
              </a:solidFill>
              <a:latin typeface="Candara" panose="020E0502030303020204" pitchFamily="34" charset="0"/>
              <a:cs typeface="Tahoma" pitchFamily="34" charset="0"/>
            </a:endParaRPr>
          </a:p>
        </p:txBody>
      </p:sp>
      <p:pic>
        <p:nvPicPr>
          <p:cNvPr id="32772" name="Picture 4" descr="https://i.ytimg.com/vi/glkQwKA5_PU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800600"/>
            <a:ext cx="1884038" cy="1557358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799" y="1676400"/>
          <a:ext cx="8624919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Range of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US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685800" algn="l"/>
                        </a:tabLst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 to 2^63-1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 to 2^31-1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n-US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-2^15 to 2^15 - 1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US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en-US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mtClean="0"/>
                        <a:t>0 to 1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ndara" panose="020E0502030303020204" pitchFamily="34" charset="0"/>
                <a:cs typeface="Tahoma" pitchFamily="34" charset="0"/>
              </a:rPr>
              <a:t>Exact </a:t>
            </a:r>
            <a:r>
              <a:rPr lang="en-US" smtClean="0">
                <a:latin typeface="Candara" panose="020E0502030303020204" pitchFamily="34" charset="0"/>
                <a:cs typeface="Tahoma" pitchFamily="34" charset="0"/>
              </a:rPr>
              <a:t>Numbers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3FD76-12A9-4844-8E52-151E48A04D5E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0" y="730045"/>
            <a:ext cx="91440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/>
            <a:r>
              <a:rPr lang="en-US" sz="2400" i="1" smtClean="0"/>
              <a:t>Exact decimal-based </a:t>
            </a:r>
            <a:r>
              <a:rPr lang="en-US" sz="2400" i="1"/>
              <a:t>data 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2402" y="1312606"/>
          <a:ext cx="8777317" cy="437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Range of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Decimal(p,s)</a:t>
                      </a:r>
                      <a:endParaRPr lang="en-US" sz="1700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7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5 - 17 Bytes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7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(depending</a:t>
                      </a:r>
                      <a:r>
                        <a:rPr lang="en-US" sz="17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precision</a:t>
                      </a:r>
                      <a:r>
                        <a:rPr lang="en-US" sz="17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Varies</a:t>
                      </a:r>
                      <a:r>
                        <a:rPr lang="en-US" sz="15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based on precision setting.</a:t>
                      </a:r>
                      <a:endParaRPr lang="en-US" sz="1500" b="0" i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Max</a:t>
                      </a:r>
                      <a:r>
                        <a:rPr lang="en-US" sz="15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imum values are </a:t>
                      </a:r>
                      <a:r>
                        <a:rPr lang="en-US" sz="15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-10^38 +1 through 10^38 -1</a:t>
                      </a:r>
                      <a:endParaRPr lang="en-US" sz="15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is the maximum number of all digits (both sides of the decimal point), s is the maximum number of digits after the decimal point)</a:t>
                      </a:r>
                      <a:endParaRPr lang="en-US" sz="1700" b="1" i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5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Numeric(p,s)</a:t>
                      </a:r>
                      <a:endParaRPr lang="en-US" sz="17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7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700" smtClean="0"/>
                        <a:t>Identical</a:t>
                      </a:r>
                      <a:r>
                        <a:rPr lang="en-US" sz="1700" baseline="0" smtClean="0"/>
                        <a:t> to </a:t>
                      </a:r>
                      <a:r>
                        <a:rPr lang="en-US" sz="1700" b="1" i="1" baseline="0" smtClean="0"/>
                        <a:t>Decimal type</a:t>
                      </a:r>
                      <a:endParaRPr lang="en-US" sz="1700" b="1" i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700" b="1" smtClean="0"/>
                        <a:t>Smallmoney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685800" algn="l"/>
                        </a:tabLst>
                      </a:pPr>
                      <a:r>
                        <a:rPr lang="en-US" sz="17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7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- 214,748.3648 to 214,748.3647</a:t>
                      </a:r>
                      <a:endParaRPr lang="en-US" sz="17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endParaRPr lang="en-US" sz="17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685800" algn="l"/>
                        </a:tabLst>
                      </a:pPr>
                      <a:r>
                        <a:rPr lang="en-US" sz="17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7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922,337,203,685,477.5808 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7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7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922,337,203,685,477.5807</a:t>
                      </a:r>
                      <a:endParaRPr lang="en-US" sz="17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 descr="http://icons.iconarchive.com/icons/icontexto/webdev/128/webdev-bulle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97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96117" y="6342537"/>
            <a:ext cx="2133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0BD9F097-DA04-4D22-8027-67017C0C9F45}" type="slidenum">
              <a:rPr lang="vi-VN" sz="1200" smtClean="0"/>
              <a:pPr algn="r"/>
              <a:t>9</a:t>
            </a:fld>
            <a:endParaRPr lang="vi-VN" sz="1200" smtClean="0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0" y="0"/>
            <a:ext cx="8929718" cy="667657"/>
          </a:xfrm>
          <a:prstGeom prst="rect">
            <a:avLst/>
          </a:prstGeom>
        </p:spPr>
        <p:txBody>
          <a:bodyPr anchor="ctr" anchorCtr="0"/>
          <a:lstStyle/>
          <a:p>
            <a:pPr eaLnBrk="0" hangingPunct="0"/>
            <a:r>
              <a:rPr lang="en-US" sz="3600" b="1" smtClean="0">
                <a:solidFill>
                  <a:schemeClr val="bg1"/>
                </a:solidFill>
                <a:latin typeface="Candara" panose="020E0502030303020204" pitchFamily="34" charset="0"/>
                <a:cs typeface="Tahoma" pitchFamily="34" charset="0"/>
              </a:rPr>
              <a:t>Approximate Numerics</a:t>
            </a:r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/>
          </p:nvPr>
        </p:nvGraphicFramePr>
        <p:xfrm>
          <a:off x="214282" y="1066800"/>
          <a:ext cx="8715435" cy="40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type</a:t>
                      </a:r>
                      <a:endParaRPr lang="en-US" b="1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Size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 of</a:t>
                      </a:r>
                      <a:r>
                        <a:rPr lang="en-US" sz="18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values</a:t>
                      </a:r>
                      <a:endParaRPr lang="en-US" b="1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Float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 Bytes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- 1.79E+308  to 1.79E+308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33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smtClean="0"/>
                        <a:t>Float(n)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Depends on the value of n</a:t>
                      </a:r>
                      <a:endParaRPr lang="en-US" sz="180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333">
                <a:tc vMerge="1">
                  <a:txBody>
                    <a:bodyPr/>
                    <a:lstStyle/>
                    <a:p>
                      <a:pPr algn="l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≤ n ≤ 24: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 Bytes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0" smtClean="0"/>
                        <a:t>(</a:t>
                      </a: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Precision: 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digits)</a:t>
                      </a:r>
                      <a:endParaRPr 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Bytes: - 3.40E + 38  to 3.40E + 38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Bytes: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- 1.79E+308  to 1.79E+308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33">
                <a:tc vMerge="1">
                  <a:txBody>
                    <a:bodyPr/>
                    <a:lstStyle/>
                    <a:p>
                      <a:pPr algn="l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≤ n ≤ 53: 8 Bytes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(</a:t>
                      </a: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Precision: 15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digits)</a:t>
                      </a:r>
                      <a:endParaRPr lang="en-US" b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Real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- 3.40E + 38 to 3.40E + 38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5257800"/>
            <a:ext cx="8777318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b="1" i="1" smtClean="0"/>
              <a:t>Note: </a:t>
            </a:r>
            <a:r>
              <a:rPr lang="en-US" i="1" smtClean="0"/>
              <a:t>SQL </a:t>
            </a:r>
            <a:r>
              <a:rPr lang="en-US" i="1"/>
              <a:t>Server treats n as one of two possible values. If </a:t>
            </a:r>
            <a:r>
              <a:rPr lang="en-US" b="1" i="1"/>
              <a:t>1</a:t>
            </a:r>
            <a:r>
              <a:rPr lang="en-US" i="1"/>
              <a:t>&lt;=n&lt;=</a:t>
            </a:r>
            <a:r>
              <a:rPr lang="en-US" b="1" i="1"/>
              <a:t>24</a:t>
            </a:r>
            <a:r>
              <a:rPr lang="en-US" i="1"/>
              <a:t>, n is treated as </a:t>
            </a:r>
            <a:r>
              <a:rPr lang="en-US" b="1" i="1"/>
              <a:t>24</a:t>
            </a:r>
            <a:r>
              <a:rPr lang="en-US" i="1"/>
              <a:t>. If </a:t>
            </a:r>
            <a:r>
              <a:rPr lang="en-US" b="1" i="1"/>
              <a:t>25</a:t>
            </a:r>
            <a:r>
              <a:rPr lang="en-US" i="1"/>
              <a:t>&lt;=n&lt;=</a:t>
            </a:r>
            <a:r>
              <a:rPr lang="en-US" b="1" i="1"/>
              <a:t>53</a:t>
            </a:r>
            <a:r>
              <a:rPr lang="en-US" i="1"/>
              <a:t>, n is treated as </a:t>
            </a:r>
            <a:r>
              <a:rPr lang="en-US" b="1" i="1"/>
              <a:t>53</a:t>
            </a:r>
            <a:r>
              <a:rPr lang="en-US" i="1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40</TotalTime>
  <Words>1497</Words>
  <Application>Microsoft Office PowerPoint</Application>
  <PresentationFormat>On-screen Show (4:3)</PresentationFormat>
  <Paragraphs>336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Candara</vt:lpstr>
      <vt:lpstr>Tahoma</vt:lpstr>
      <vt:lpstr>Wingdings</vt:lpstr>
      <vt:lpstr>Presentation2</vt:lpstr>
      <vt:lpstr>SQL Data Types &amp;  Operations</vt:lpstr>
      <vt:lpstr>Learning Goals</vt:lpstr>
      <vt:lpstr>Table of contents</vt:lpstr>
      <vt:lpstr>Ms SQL Server Data Types</vt:lpstr>
      <vt:lpstr>PowerPoint Presentation</vt:lpstr>
      <vt:lpstr>Ms SQL Server Data Types</vt:lpstr>
      <vt:lpstr>Exact Numbers</vt:lpstr>
      <vt:lpstr>Exact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Operators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Trinh Ba Tu (FA.HN)</cp:lastModifiedBy>
  <cp:revision>25</cp:revision>
  <dcterms:created xsi:type="dcterms:W3CDTF">2016-10-12T08:06:59Z</dcterms:created>
  <dcterms:modified xsi:type="dcterms:W3CDTF">2020-07-03T02:42:55Z</dcterms:modified>
</cp:coreProperties>
</file>