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5" r:id="rId25"/>
    <p:sldId id="296" r:id="rId26"/>
    <p:sldId id="297" r:id="rId27"/>
    <p:sldId id="298" r:id="rId28"/>
    <p:sldId id="294" r:id="rId29"/>
    <p:sldId id="258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napToGrid="0" snapToObjects="1" showGuides="1">
      <p:cViewPr varScale="1">
        <p:scale>
          <a:sx n="142" d="100"/>
          <a:sy n="142" d="100"/>
        </p:scale>
        <p:origin x="643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6971CF-76EA-420E-9B0D-876221E31AFF}" type="slidenum">
              <a:rPr lang="vi-VN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vi-V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50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Sequences  are frequently used in databases because many applications require each row in a table to contain a unique value, and </a:t>
            </a:r>
          </a:p>
          <a:p>
            <a:r>
              <a:rPr lang="en-US" smtClean="0"/>
              <a:t>sequences provide an easy way to generate them.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6C6B56-C2E0-4B7C-A60B-C4DC05B84522}" type="slidenum">
              <a:rPr lang="vi-VN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vi-V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576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Database views allow you to create virtual tables based upon query results. </a:t>
            </a:r>
          </a:p>
          <a:p>
            <a:r>
              <a:rPr lang="en-US" smtClean="0"/>
              <a:t>There are two major reasons you might want to use views instead of provid-</a:t>
            </a:r>
          </a:p>
          <a:p>
            <a:r>
              <a:rPr lang="en-US" smtClean="0"/>
              <a:t>ing users with access to the underlying database table(s) themselves:</a:t>
            </a:r>
          </a:p>
          <a:p>
            <a:r>
              <a:rPr lang="en-US" smtClean="0"/>
              <a:t>  Views allow you to limit the data users can access. For example, you </a:t>
            </a:r>
          </a:p>
          <a:p>
            <a:r>
              <a:rPr lang="en-US" smtClean="0"/>
              <a:t>can create a view that returns only certain rows from a table and then </a:t>
            </a:r>
          </a:p>
          <a:p>
            <a:r>
              <a:rPr lang="en-US" smtClean="0"/>
              <a:t>grant users permission to access the view. They won’t be able to access </a:t>
            </a:r>
          </a:p>
          <a:p>
            <a:r>
              <a:rPr lang="en-US" smtClean="0"/>
              <a:t>rows in the table that don’t meet the criteria of the view.</a:t>
            </a:r>
          </a:p>
          <a:p>
            <a:r>
              <a:rPr lang="en-US" smtClean="0"/>
              <a:t>  Views reduce complexity for end users. If end users aren’t comfortable </a:t>
            </a:r>
          </a:p>
          <a:p>
            <a:r>
              <a:rPr lang="en-US" smtClean="0"/>
              <a:t>writing complex SQL queries, you can write the query for them and then </a:t>
            </a:r>
          </a:p>
          <a:p>
            <a:r>
              <a:rPr lang="en-US" smtClean="0"/>
              <a:t>hide the complexity in a 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2749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073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31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Một</a:t>
            </a:r>
            <a:r>
              <a:rPr lang="en-US" baseline="0" smtClean="0"/>
              <a:t> Cơ sở dữ liệu SQL Server gồm nhiều đối tượng như:</a:t>
            </a:r>
          </a:p>
          <a:p>
            <a:pPr>
              <a:buFontTx/>
              <a:buChar char="-"/>
            </a:pP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/'ski:mə/</a:t>
            </a:r>
          </a:p>
          <a:p>
            <a:pPr>
              <a:buFontTx/>
              <a:buNone/>
            </a:pP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 sẽ phân tích và demo các đối tượng này ở các slide sau.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5786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786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DDL_Database_Demo.docx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8AC5-2D15-4C35-A53B-554DE3E6BD5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9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8AC5-2D15-4C35-A53B-554DE3E6BD5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09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Khi</a:t>
            </a:r>
            <a:r>
              <a:rPr lang="en-US" b="0" dirty="0" smtClean="0"/>
              <a:t> </a:t>
            </a:r>
            <a:r>
              <a:rPr lang="en-US" b="0" dirty="0" err="1" smtClean="0"/>
              <a:t>một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số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đối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tượng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này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có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mục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đích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giống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nhau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bạn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đặt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chúng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vào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các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nhóm</a:t>
            </a:r>
            <a:r>
              <a:rPr lang="en-US" b="0" baseline="0" dirty="0" smtClean="0"/>
              <a:t> con </a:t>
            </a:r>
            <a:r>
              <a:rPr lang="en-US" b="0" baseline="0" dirty="0" err="1" smtClean="0"/>
              <a:t>và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được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gọi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là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lược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đồ</a:t>
            </a:r>
            <a:r>
              <a:rPr lang="en-US" b="0" baseline="0" dirty="0" smtClean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8AC5-2D15-4C35-A53B-554DE3E6BD5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0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8AC5-2D15-4C35-A53B-554DE3E6BD5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4607E36B-DABD-4B3F-A376-E07AC0648D55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778670"/>
            <a:ext cx="8622507" cy="38159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5184-249D-4FCE-82F4-B3A88927F9AD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0973-411B-417F-8E88-FFC7697669C8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7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621E978A-8F34-4D39-8563-8E71514EA2BA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FFA2-132A-4C3C-B7C8-75CB586ABB38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EC25EC13-037A-4320-90F8-F8DFE0BFB999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D100-0B49-4A91-87CF-EA2C5E4E8AD2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D4A5-92E6-4413-B652-F4DE230FC6A1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8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wrap="square" anchor="ctr" anchorCtr="0">
            <a:noAutofit/>
          </a:bodyPr>
          <a:lstStyle/>
          <a:p>
            <a:pPr algn="l"/>
            <a:r>
              <a:rPr lang="en-US" b="1" cap="all" smtClean="0">
                <a:solidFill>
                  <a:schemeClr val="tx1"/>
                </a:solidFill>
              </a:rPr>
              <a:t>DDL STATEMeNTS</a:t>
            </a:r>
            <a:endParaRPr lang="en-US" b="1" cap="all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mtClean="0"/>
              <a:t>Instructor: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0FA0-4796-4F1B-BC9A-EEF5CE7055DA}" type="datetime1">
              <a:rPr lang="en-US" smtClean="0"/>
              <a:t>9/30/2020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b="1" smtClean="0">
                <a:solidFill>
                  <a:schemeClr val="bg1"/>
                </a:solidFill>
              </a:rPr>
              <a:t>Schema Object </a:t>
            </a:r>
            <a:r>
              <a:rPr lang="en-US" sz="1350" dirty="0"/>
              <a:t>(1/3)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 A </a:t>
            </a:r>
            <a:r>
              <a:rPr lang="en-US" b="1" smtClean="0"/>
              <a:t>namespace</a:t>
            </a:r>
            <a:r>
              <a:rPr lang="en-US" smtClean="0"/>
              <a:t> can have objects inside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C0E-5AF9-47AE-9AC7-A17259FB2BA9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5842" name="Picture 2" descr="Namespa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257300"/>
            <a:ext cx="3543300" cy="3143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31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sz="2700"/>
              <a:t>Schema Object</a:t>
            </a:r>
            <a:r>
              <a:rPr lang="en-US" sz="3000"/>
              <a:t> </a:t>
            </a:r>
            <a:r>
              <a:rPr lang="en-US" sz="1350"/>
              <a:t>(2/3)</a:t>
            </a:r>
            <a:endParaRPr lang="en-US" sz="13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/>
              <a:t>To further control and manage the objects inside of a namespace, you can put them in </a:t>
            </a:r>
            <a:r>
              <a:rPr lang="en-US" sz="1800" i="1"/>
              <a:t>sub-groups</a:t>
            </a:r>
            <a:r>
              <a:rPr lang="en-US" sz="1800"/>
              <a:t> called </a:t>
            </a:r>
            <a:r>
              <a:rPr lang="en-US" sz="1800" b="1"/>
              <a:t>schemas</a:t>
            </a:r>
            <a:r>
              <a:rPr lang="en-US" sz="1800"/>
              <a:t>.</a:t>
            </a:r>
            <a:endParaRPr lang="en-US" b="1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3490" name="Picture 2" descr="http://www.functionx.com/illustrations/schema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2067" y="1426029"/>
            <a:ext cx="3314700" cy="2949371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9A8C-F734-40EB-8B0D-F947CD92BEE3}" type="datetime1">
              <a:rPr lang="en-US" smtClean="0"/>
              <a:t>9/30/2020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b="1" smtClean="0">
                <a:solidFill>
                  <a:schemeClr val="bg1"/>
                </a:solidFill>
              </a:rPr>
              <a:t>Schema Object </a:t>
            </a:r>
            <a:r>
              <a:rPr lang="en-US" sz="1350"/>
              <a:t>(3/3)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800" b="1" dirty="0"/>
              <a:t>Schema default: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b="1" dirty="0" err="1"/>
              <a:t>dbo</a:t>
            </a:r>
            <a:r>
              <a:rPr lang="en-US" sz="1650" dirty="0"/>
              <a:t> is default schema in every database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Ex: </a:t>
            </a:r>
            <a:r>
              <a:rPr lang="en-US" sz="1650" dirty="0" err="1"/>
              <a:t>SalesOrderDetail</a:t>
            </a:r>
            <a:r>
              <a:rPr lang="en-US" sz="1650" dirty="0"/>
              <a:t>, </a:t>
            </a:r>
            <a:r>
              <a:rPr lang="en-US" sz="1650" dirty="0" err="1"/>
              <a:t>HumanResources.Department</a:t>
            </a:r>
            <a:endParaRPr lang="en-US" sz="1650" dirty="0"/>
          </a:p>
          <a:p>
            <a:pPr lvl="1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[</a:t>
            </a:r>
            <a:r>
              <a:rPr lang="en-US" sz="1650" b="1" dirty="0"/>
              <a:t>linked-server</a:t>
            </a:r>
            <a:r>
              <a:rPr lang="en-US" sz="1650" dirty="0"/>
              <a:t>].[</a:t>
            </a:r>
            <a:r>
              <a:rPr lang="en-US" sz="1650" b="1" dirty="0" err="1"/>
              <a:t>DBName</a:t>
            </a:r>
            <a:r>
              <a:rPr lang="en-US" sz="1650" dirty="0"/>
              <a:t>].[</a:t>
            </a:r>
            <a:r>
              <a:rPr lang="en-US" sz="1650" b="1" dirty="0" err="1"/>
              <a:t>SchemaName</a:t>
            </a:r>
            <a:r>
              <a:rPr lang="en-US" sz="1650" dirty="0"/>
              <a:t>].[</a:t>
            </a:r>
            <a:r>
              <a:rPr lang="en-US" sz="1650" b="1" dirty="0" err="1"/>
              <a:t>Objectname</a:t>
            </a:r>
            <a:r>
              <a:rPr lang="en-US" sz="1650" dirty="0"/>
              <a:t>]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800" b="1" dirty="0"/>
              <a:t>Schema as: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naming boundaries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security boundaries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A604-47E8-44D5-B0F9-28A351DAB194}" type="datetime1">
              <a:rPr lang="en-US" smtClean="0"/>
              <a:t>9/30/2020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</a:t>
            </a:r>
            <a:r>
              <a:rPr lang="en-US"/>
              <a:t>and Constraints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96AA-6FFF-4C31-BA8C-A03BA36FA2D8}" type="datetime1">
              <a:rPr lang="en-US" smtClean="0"/>
              <a:t>9/30/2020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3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sz="2700"/>
              <a:t>Table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100000"/>
            </a:pPr>
            <a:r>
              <a:rPr lang="en-US" sz="1800" dirty="0"/>
              <a:t>Table is a repository for data, with items of data grouped in one or more columns</a:t>
            </a:r>
            <a:endParaRPr lang="en-US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Index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4450" y="2531436"/>
            <a:ext cx="6572250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0316-756F-44AD-87AC-098C83023DEB}" type="datetime1">
              <a:rPr lang="en-US" smtClean="0"/>
              <a:t>9/30/2020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sz="2700"/>
              <a:t>Table demo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2100" b="1" dirty="0"/>
              <a:t>Create table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2100" b="1" dirty="0"/>
              <a:t>Alter table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Add new column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Change data type of existing column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Delete a column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Add or remove constraints</a:t>
            </a:r>
          </a:p>
          <a:p>
            <a:pPr marL="257175" lvl="1" indent="-257175">
              <a:spcBef>
                <a:spcPts val="450"/>
              </a:spcBef>
              <a:spcAft>
                <a:spcPts val="450"/>
              </a:spcAft>
              <a:buClr>
                <a:schemeClr val="accent6">
                  <a:lumMod val="75000"/>
                </a:schemeClr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sz="2100" b="1" dirty="0"/>
              <a:t>Drop table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Remove table structure and its data.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61E6-99F0-4EB8-80A6-B316684CF608}" type="datetime1">
              <a:rPr lang="en-US" smtClean="0"/>
              <a:t>9/30/2020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sz="2700"/>
              <a:t>Table Constraints </a:t>
            </a:r>
            <a:r>
              <a:rPr lang="en-US" sz="1500"/>
              <a:t>(1/4)</a:t>
            </a:r>
            <a:endParaRPr lang="en-US" sz="3000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100" b="1" smtClean="0"/>
              <a:t>Table </a:t>
            </a:r>
            <a:r>
              <a:rPr lang="en-US" sz="2100" b="1" dirty="0"/>
              <a:t>Constraints: </a:t>
            </a:r>
            <a:r>
              <a:rPr lang="en-US" sz="2100" dirty="0"/>
              <a:t>Are used to limit the type of data that can go into a table.</a:t>
            </a:r>
          </a:p>
          <a:p>
            <a:r>
              <a:rPr lang="en-US" sz="2100" smtClean="0"/>
              <a:t>We </a:t>
            </a:r>
            <a:r>
              <a:rPr lang="en-US" sz="2100" dirty="0"/>
              <a:t>will focus on the following constraints: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NOT NULL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CHECK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UNIQUE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PRIMARY KEY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DEFAULT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FOREIGN KEY 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2326-0619-4E95-A7EA-9FBC09D25BBA}" type="datetime1">
              <a:rPr lang="en-US" smtClean="0"/>
              <a:t>9/30/2020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sz="2700" dirty="0"/>
              <a:t>Table Constraints </a:t>
            </a:r>
            <a:r>
              <a:rPr lang="en-US" sz="1500" dirty="0"/>
              <a:t>(2/4)</a:t>
            </a:r>
            <a:endParaRPr lang="en-US" sz="3000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100">
                <a:solidFill>
                  <a:srgbClr val="FF0000"/>
                </a:solidFill>
              </a:rPr>
              <a:t>NOT </a:t>
            </a:r>
            <a:r>
              <a:rPr lang="en-US" sz="2100" dirty="0">
                <a:solidFill>
                  <a:srgbClr val="FF0000"/>
                </a:solidFill>
              </a:rPr>
              <a:t>NULL: </a:t>
            </a:r>
            <a:r>
              <a:rPr lang="en-US" sz="2100" dirty="0"/>
              <a:t>Specifies that the column does not accept NULL values.</a:t>
            </a:r>
          </a:p>
          <a:p>
            <a:pPr marL="300038" lvl="1" indent="0" algn="just">
              <a:buNone/>
            </a:pPr>
            <a:endParaRPr lang="en-US" sz="1800">
              <a:solidFill>
                <a:srgbClr val="FF0000"/>
              </a:solidFill>
            </a:endParaRPr>
          </a:p>
          <a:p>
            <a:pPr algn="just"/>
            <a:r>
              <a:rPr lang="en-US" sz="2100">
                <a:solidFill>
                  <a:srgbClr val="FF0000"/>
                </a:solidFill>
              </a:rPr>
              <a:t>CHECK</a:t>
            </a:r>
            <a:r>
              <a:rPr lang="en-US" sz="2100" dirty="0"/>
              <a:t>: Enforce domain integrity by limiting the values that can be put in a column.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Syntax</a:t>
            </a:r>
            <a:r>
              <a:rPr lang="en-US" sz="1800" dirty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	[CONSTRAINT </a:t>
            </a:r>
            <a:r>
              <a:rPr lang="en-US" sz="1800" i="1" dirty="0" err="1"/>
              <a:t>constraint_name</a:t>
            </a:r>
            <a:r>
              <a:rPr lang="en-US" sz="1800" i="1" dirty="0"/>
              <a:t>] 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vi-VN" sz="1800" dirty="0">
                <a:solidFill>
                  <a:srgbClr val="FF0000"/>
                </a:solidFill>
              </a:rPr>
              <a:t>CHECK</a:t>
            </a:r>
            <a:r>
              <a:rPr lang="vi-VN" sz="1800" dirty="0"/>
              <a:t> (</a:t>
            </a:r>
            <a:r>
              <a:rPr lang="en-US" sz="1800" i="1" dirty="0"/>
              <a:t>condition</a:t>
            </a:r>
            <a:r>
              <a:rPr lang="vi-VN" sz="1800" i="1"/>
              <a:t>) </a:t>
            </a:r>
            <a:endParaRPr lang="en-US" sz="1800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117C-D0E2-45B5-AD00-57FEBF8AEB75}" type="datetime1">
              <a:rPr lang="en-US" smtClean="0"/>
              <a:t>9/30/2020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l"/>
            <a:r>
              <a:rPr lang="en-US" sz="2700"/>
              <a:t>Table Constraint </a:t>
            </a:r>
            <a:r>
              <a:rPr lang="en-US" sz="1500"/>
              <a:t>(3/4)</a:t>
            </a:r>
            <a:endParaRPr lang="en-US" sz="3000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100">
                <a:solidFill>
                  <a:srgbClr val="FF0000"/>
                </a:solidFill>
              </a:rPr>
              <a:t>UNIQUE</a:t>
            </a:r>
            <a:r>
              <a:rPr lang="en-US" sz="2100" dirty="0"/>
              <a:t>: Enforce the uniqueness of the values in a set of columns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err="1"/>
              <a:t>Synstax</a:t>
            </a:r>
            <a:r>
              <a:rPr lang="en-US" sz="1800" b="1" dirty="0"/>
              <a:t>:</a:t>
            </a:r>
          </a:p>
          <a:p>
            <a:pPr lvl="1">
              <a:buNone/>
            </a:pPr>
            <a:r>
              <a:rPr lang="en-US" sz="1800" dirty="0"/>
              <a:t>	CONSTRAINT </a:t>
            </a:r>
            <a:r>
              <a:rPr lang="en-US" sz="1800" dirty="0" err="1"/>
              <a:t>unique_name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UNIQUE</a:t>
            </a:r>
            <a:r>
              <a:rPr lang="en-US" sz="1800" dirty="0"/>
              <a:t> (</a:t>
            </a:r>
            <a:r>
              <a:rPr lang="en-US" sz="1800" dirty="0" err="1"/>
              <a:t>col_names</a:t>
            </a:r>
            <a:r>
              <a:rPr lang="en-US" sz="1800" dirty="0"/>
              <a:t>)</a:t>
            </a:r>
            <a:endParaRPr lang="en-US" sz="1800" b="1" dirty="0"/>
          </a:p>
          <a:p>
            <a:r>
              <a:rPr lang="en-US" sz="2100" dirty="0">
                <a:solidFill>
                  <a:srgbClr val="FF0000"/>
                </a:solidFill>
              </a:rPr>
              <a:t>PRIMARY KEY</a:t>
            </a:r>
            <a:r>
              <a:rPr lang="en-US" sz="2100" dirty="0"/>
              <a:t>: Specify primary key of table.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Syntax: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	[CONSTRAINT </a:t>
            </a:r>
            <a:r>
              <a:rPr lang="en-US" sz="1800" i="1" dirty="0" err="1"/>
              <a:t>PK_Name</a:t>
            </a:r>
            <a:r>
              <a:rPr lang="en-US" sz="1800" i="1" dirty="0"/>
              <a:t>] 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PRIMARY KEY </a:t>
            </a:r>
            <a:r>
              <a:rPr lang="en-US" sz="1800" dirty="0"/>
              <a:t>[</a:t>
            </a:r>
            <a:r>
              <a:rPr lang="en-US" sz="1800" dirty="0" err="1"/>
              <a:t>col_names</a:t>
            </a:r>
            <a:r>
              <a:rPr lang="en-US" sz="1800" i="1" dirty="0"/>
              <a:t>] </a:t>
            </a:r>
            <a:endParaRPr 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4234-2AA2-4B4A-97A8-F4680A9A38A0}" type="datetime1">
              <a:rPr lang="en-US" smtClean="0"/>
              <a:t>9/30/2020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7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l"/>
            <a:r>
              <a:rPr lang="en-US" sz="2700"/>
              <a:t>Table Constraint </a:t>
            </a:r>
            <a:r>
              <a:rPr lang="en-US" sz="1500"/>
              <a:t>(4/4)</a:t>
            </a:r>
            <a:endParaRPr lang="en-US" sz="3000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100" dirty="0">
                <a:solidFill>
                  <a:srgbClr val="FF0000"/>
                </a:solidFill>
              </a:rPr>
              <a:t>FOREIGN KEY</a:t>
            </a:r>
            <a:r>
              <a:rPr lang="en-US" sz="2100" dirty="0"/>
              <a:t>: Used to define relationships between tables in the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Syntax: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	[CONSTRAINT </a:t>
            </a:r>
            <a:r>
              <a:rPr lang="en-US" sz="1800" i="1" dirty="0" err="1"/>
              <a:t>FK_Name</a:t>
            </a:r>
            <a:r>
              <a:rPr lang="en-US" sz="1800" i="1" dirty="0"/>
              <a:t>] 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FOREIGN KEY </a:t>
            </a:r>
            <a:r>
              <a:rPr lang="en-US" sz="1800" dirty="0"/>
              <a:t>[(</a:t>
            </a:r>
            <a:r>
              <a:rPr lang="en-US" sz="1800" i="1" dirty="0" err="1"/>
              <a:t>col_names</a:t>
            </a:r>
            <a:r>
              <a:rPr lang="en-US" sz="1800" i="1" dirty="0"/>
              <a:t>)] 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	REFERENCES </a:t>
            </a:r>
            <a:r>
              <a:rPr lang="en-US" sz="1800" i="1" dirty="0" err="1"/>
              <a:t>reference_table</a:t>
            </a:r>
            <a:r>
              <a:rPr lang="en-US" sz="1800" i="1" dirty="0"/>
              <a:t>(</a:t>
            </a:r>
            <a:r>
              <a:rPr lang="en-US" sz="1800" i="1" dirty="0" err="1"/>
              <a:t>col_names</a:t>
            </a:r>
            <a:r>
              <a:rPr lang="en-US" sz="1800" i="1"/>
              <a:t>) </a:t>
            </a:r>
          </a:p>
          <a:p>
            <a:pPr lvl="1">
              <a:buFont typeface="Wingdings" pitchFamily="2" charset="2"/>
              <a:buNone/>
            </a:pPr>
            <a:endParaRPr lang="en-US" sz="1800" i="1" dirty="0"/>
          </a:p>
          <a:p>
            <a:pPr marL="0" indent="-300038" algn="just">
              <a:buSzPct val="60000"/>
            </a:pPr>
            <a:r>
              <a:rPr lang="en-US" smtClean="0">
                <a:solidFill>
                  <a:srgbClr val="FF0000"/>
                </a:solidFill>
              </a:rPr>
              <a:t>DEFAULT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Defaults specify what values are used in a column if you do not specify a value for the column when you insert a row.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254B-7B8F-44B5-B06F-83B8553EF49A}" type="datetime1">
              <a:rPr lang="en-US" smtClean="0"/>
              <a:t>9/30/2020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2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l"/>
            <a:r>
              <a:rPr lang="en-US" sz="2700">
                <a:cs typeface="Arial" charset="0"/>
              </a:rPr>
              <a:t>Learning Goals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5A43596-7FAD-497D-92FC-7BF2A613BA8F}" type="slidenum">
              <a:rPr lang="vi-VN" sz="900"/>
              <a:pPr algn="r">
                <a:defRPr/>
              </a:pPr>
              <a:t>2</a:t>
            </a:fld>
            <a:endParaRPr lang="vi-VN" sz="900"/>
          </a:p>
        </p:txBody>
      </p:sp>
      <p:sp>
        <p:nvSpPr>
          <p:cNvPr id="18" name="Straight Connector 17"/>
          <p:cNvSpPr/>
          <p:nvPr/>
        </p:nvSpPr>
        <p:spPr>
          <a:xfrm>
            <a:off x="1143000" y="685800"/>
            <a:ext cx="6858000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1143000" y="685800"/>
            <a:ext cx="2862315" cy="3048000"/>
          </a:xfrm>
          <a:custGeom>
            <a:avLst/>
            <a:gdLst>
              <a:gd name="connsiteX0" fmla="*/ 0 w 3816420"/>
              <a:gd name="connsiteY0" fmla="*/ 0 h 4064000"/>
              <a:gd name="connsiteX1" fmla="*/ 3816420 w 3816420"/>
              <a:gd name="connsiteY1" fmla="*/ 0 h 4064000"/>
              <a:gd name="connsiteX2" fmla="*/ 3816420 w 3816420"/>
              <a:gd name="connsiteY2" fmla="*/ 4064000 h 4064000"/>
              <a:gd name="connsiteX3" fmla="*/ 0 w 3816420"/>
              <a:gd name="connsiteY3" fmla="*/ 4064000 h 4064000"/>
              <a:gd name="connsiteX4" fmla="*/ 0 w 3816420"/>
              <a:gd name="connsiteY4" fmla="*/ 0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6420" h="4064000">
                <a:moveTo>
                  <a:pt x="0" y="0"/>
                </a:moveTo>
                <a:lnTo>
                  <a:pt x="3816420" y="0"/>
                </a:lnTo>
                <a:lnTo>
                  <a:pt x="3816420" y="4064000"/>
                </a:lnTo>
                <a:lnTo>
                  <a:pt x="0" y="4064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algn="just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/>
              <a:t>By the end of this lecture students should be able to:</a:t>
            </a: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300"/>
          </a:p>
        </p:txBody>
      </p:sp>
      <p:sp>
        <p:nvSpPr>
          <p:cNvPr id="21" name="Freeform 20"/>
          <p:cNvSpPr/>
          <p:nvPr/>
        </p:nvSpPr>
        <p:spPr>
          <a:xfrm>
            <a:off x="4080157" y="721630"/>
            <a:ext cx="3916728" cy="716607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t" anchorCtr="0">
            <a:noAutofit/>
          </a:bodyPr>
          <a:lstStyle/>
          <a:p>
            <a:pPr algn="just" defTabSz="666750">
              <a:lnSpc>
                <a:spcPct val="90000"/>
              </a:lnSpc>
              <a:spcAft>
                <a:spcPct val="35000"/>
              </a:spcAft>
            </a:pPr>
            <a:r>
              <a:rPr lang="en-US" sz="1500">
                <a:latin typeface="Candara" panose="020E0502030303020204" pitchFamily="34" charset="0"/>
              </a:rPr>
              <a:t>Categorize the main database objects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4005315" y="1438238"/>
            <a:ext cx="3991570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 24"/>
          <p:cNvSpPr/>
          <p:nvPr/>
        </p:nvSpPr>
        <p:spPr>
          <a:xfrm>
            <a:off x="4080157" y="1474068"/>
            <a:ext cx="3916728" cy="716607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t" anchorCtr="0">
            <a:noAutofit/>
          </a:bodyPr>
          <a:lstStyle/>
          <a:p>
            <a:pPr algn="just" defTabSz="666750">
              <a:lnSpc>
                <a:spcPct val="90000"/>
              </a:lnSpc>
              <a:spcAft>
                <a:spcPct val="35000"/>
              </a:spcAft>
            </a:pPr>
            <a:r>
              <a:rPr lang="en-US" sz="1500">
                <a:latin typeface="Candara" panose="020E0502030303020204" pitchFamily="34" charset="0"/>
              </a:rPr>
              <a:t>Create a simple table</a:t>
            </a:r>
          </a:p>
        </p:txBody>
      </p:sp>
      <p:sp>
        <p:nvSpPr>
          <p:cNvPr id="26" name="Straight Connector 25"/>
          <p:cNvSpPr/>
          <p:nvPr/>
        </p:nvSpPr>
        <p:spPr>
          <a:xfrm>
            <a:off x="4005315" y="2190675"/>
            <a:ext cx="3991570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 26"/>
          <p:cNvSpPr/>
          <p:nvPr/>
        </p:nvSpPr>
        <p:spPr>
          <a:xfrm>
            <a:off x="4080157" y="2226506"/>
            <a:ext cx="3916728" cy="716607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t" anchorCtr="0">
            <a:noAutofit/>
          </a:bodyPr>
          <a:lstStyle/>
          <a:p>
            <a:pPr algn="just" defTabSz="666750">
              <a:lnSpc>
                <a:spcPct val="90000"/>
              </a:lnSpc>
              <a:spcAft>
                <a:spcPct val="35000"/>
              </a:spcAft>
            </a:pPr>
            <a:r>
              <a:rPr lang="en-US" sz="1500">
                <a:latin typeface="Candara" panose="020E0502030303020204" pitchFamily="34" charset="0"/>
              </a:rPr>
              <a:t>Understand how constraints are created at the time of table creation</a:t>
            </a:r>
          </a:p>
        </p:txBody>
      </p:sp>
      <p:sp>
        <p:nvSpPr>
          <p:cNvPr id="28" name="Straight Connector 27"/>
          <p:cNvSpPr/>
          <p:nvPr/>
        </p:nvSpPr>
        <p:spPr>
          <a:xfrm>
            <a:off x="4005315" y="2943113"/>
            <a:ext cx="3991570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Freeform 28"/>
          <p:cNvSpPr/>
          <p:nvPr/>
        </p:nvSpPr>
        <p:spPr>
          <a:xfrm>
            <a:off x="4080157" y="2978943"/>
            <a:ext cx="3916728" cy="716607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t" anchorCtr="0">
            <a:noAutofit/>
          </a:bodyPr>
          <a:lstStyle/>
          <a:p>
            <a:pPr algn="just" defTabSz="666750">
              <a:lnSpc>
                <a:spcPct val="90000"/>
              </a:lnSpc>
              <a:spcAft>
                <a:spcPct val="35000"/>
              </a:spcAft>
            </a:pPr>
            <a:r>
              <a:rPr lang="en-US" sz="1500">
                <a:solidFill>
                  <a:schemeClr val="tx1"/>
                </a:solidFill>
                <a:latin typeface="Candara" panose="020E0502030303020204" pitchFamily="34" charset="0"/>
              </a:rPr>
              <a:t>Describe how schema objects work</a:t>
            </a:r>
          </a:p>
        </p:txBody>
      </p:sp>
      <p:sp>
        <p:nvSpPr>
          <p:cNvPr id="30" name="Straight Connector 29"/>
          <p:cNvSpPr/>
          <p:nvPr/>
        </p:nvSpPr>
        <p:spPr>
          <a:xfrm>
            <a:off x="4005315" y="3695551"/>
            <a:ext cx="3991570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85800"/>
            <a:ext cx="322332" cy="32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48" y="1385108"/>
            <a:ext cx="322332" cy="32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48" y="2175486"/>
            <a:ext cx="322332" cy="32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631" y="2881268"/>
            <a:ext cx="322332" cy="32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/>
        </p:nvSpPr>
        <p:spPr>
          <a:xfrm>
            <a:off x="4025717" y="3846308"/>
            <a:ext cx="3916728" cy="716607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t" anchorCtr="0">
            <a:noAutofit/>
          </a:bodyPr>
          <a:lstStyle/>
          <a:p>
            <a:pPr algn="just" defTabSz="666750">
              <a:lnSpc>
                <a:spcPct val="90000"/>
              </a:lnSpc>
              <a:spcAft>
                <a:spcPct val="35000"/>
              </a:spcAft>
            </a:pPr>
            <a:r>
              <a:rPr lang="en-US" sz="1500">
                <a:solidFill>
                  <a:schemeClr val="tx1"/>
                </a:solidFill>
                <a:latin typeface="Candara" panose="020E0502030303020204" pitchFamily="34" charset="0"/>
              </a:rPr>
              <a:t>Understand and use to be commands create, alter, drop, truncate table</a:t>
            </a:r>
          </a:p>
        </p:txBody>
      </p:sp>
      <p:sp>
        <p:nvSpPr>
          <p:cNvPr id="32" name="Straight Connector 31"/>
          <p:cNvSpPr/>
          <p:nvPr/>
        </p:nvSpPr>
        <p:spPr>
          <a:xfrm>
            <a:off x="3950875" y="4562915"/>
            <a:ext cx="3991570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3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191" y="3748632"/>
            <a:ext cx="322332" cy="32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docs.oracle.com/cd/E11882_01/server.112/e40540/img/cncpt230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8"/>
          <a:stretch/>
        </p:blipFill>
        <p:spPr bwMode="auto">
          <a:xfrm>
            <a:off x="125343" y="1428083"/>
            <a:ext cx="1642934" cy="117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mssqltips.com/tipimages2/2659_ScriptToCreateTable1_from_S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90" y="2384529"/>
            <a:ext cx="2175818" cy="122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6" y="3248653"/>
            <a:ext cx="1330885" cy="893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158" y="3718394"/>
            <a:ext cx="1770628" cy="1026026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315D-C6E4-499F-993E-62FC5079B406}" type="datetime1">
              <a:rPr lang="en-US" smtClean="0"/>
              <a:t>9/30/2020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8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5" grpId="0"/>
      <p:bldP spid="27" grpId="0"/>
      <p:bldP spid="29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sz="2700" dirty="0"/>
              <a:t>SQL Constraints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US" sz="2100" dirty="0"/>
              <a:t>SQL constraints can be applied at: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Table level</a:t>
            </a:r>
          </a:p>
          <a:p>
            <a:pPr lvl="2" algn="just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sz="1500" dirty="0"/>
              <a:t>Are declared independently from the column definition</a:t>
            </a:r>
          </a:p>
          <a:p>
            <a:pPr lvl="2" algn="just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sz="1500" dirty="0"/>
              <a:t>declare table-level constraints at the end of the CREATE TABLE statement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Column level: </a:t>
            </a:r>
          </a:p>
          <a:p>
            <a:pPr lvl="2" algn="just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sz="1500" dirty="0"/>
              <a:t>Are declared when define columns for the table. </a:t>
            </a:r>
          </a:p>
          <a:p>
            <a:pPr lvl="2" algn="just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sz="1500" dirty="0"/>
              <a:t>It </a:t>
            </a:r>
            <a:r>
              <a:rPr lang="en-US" sz="1500"/>
              <a:t>is applied </a:t>
            </a:r>
            <a:r>
              <a:rPr lang="en-US" sz="1500" dirty="0"/>
              <a:t>particularly to the column where it attached to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3021-8892-4E89-B64C-47483199050D}" type="datetime1">
              <a:rPr lang="en-US" smtClean="0"/>
              <a:t>9/30/2020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 algn="l"/>
            <a:r>
              <a:rPr lang="en-US" sz="2700"/>
              <a:t>Identity </a:t>
            </a:r>
            <a:r>
              <a:rPr lang="en-US" sz="1500"/>
              <a:t>(1/1)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fld id="{715FD1C9-81B5-4E21-A864-F0941ABD2F15}" type="slidenum">
              <a:rPr lang="vi-VN" smtClean="0"/>
              <a:pPr/>
              <a:t>21</a:t>
            </a:fld>
            <a:endParaRPr lang="vi-VN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4743450" y="3314700"/>
            <a:ext cx="3028950" cy="1314450"/>
            <a:chOff x="4724400" y="4419600"/>
            <a:chExt cx="4038600" cy="182880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24400" y="4419600"/>
              <a:ext cx="4038600" cy="18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7" name="Oval 16"/>
            <p:cNvSpPr/>
            <p:nvPr/>
          </p:nvSpPr>
          <p:spPr>
            <a:xfrm>
              <a:off x="4953000" y="4724400"/>
              <a:ext cx="381000" cy="129540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6472" y="3143250"/>
            <a:ext cx="2864078" cy="1543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2286000" y="2743200"/>
            <a:ext cx="5409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>
                <a:solidFill>
                  <a:srgbClr val="008000"/>
                </a:solidFill>
              </a:rPr>
              <a:t>Error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2857500" y="2743200"/>
            <a:ext cx="228600" cy="285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462389" y="1042987"/>
            <a:ext cx="10123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>
                <a:solidFill>
                  <a:srgbClr val="008000"/>
                </a:solidFill>
              </a:rPr>
              <a:t>Primary key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485900" y="1385887"/>
            <a:ext cx="2914650" cy="1243013"/>
            <a:chOff x="304800" y="1847850"/>
            <a:chExt cx="3886200" cy="165735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" y="1880062"/>
              <a:ext cx="3886200" cy="162513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0" name="Oval 9"/>
            <p:cNvSpPr/>
            <p:nvPr/>
          </p:nvSpPr>
          <p:spPr>
            <a:xfrm>
              <a:off x="533400" y="1847850"/>
              <a:ext cx="1066800" cy="38100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Oval 18"/>
            <p:cNvSpPr/>
            <p:nvPr/>
          </p:nvSpPr>
          <p:spPr>
            <a:xfrm>
              <a:off x="609600" y="2743200"/>
              <a:ext cx="304800" cy="53340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1" name="Curved Left Arrow 30"/>
          <p:cNvSpPr/>
          <p:nvPr/>
        </p:nvSpPr>
        <p:spPr>
          <a:xfrm rot="18948795">
            <a:off x="5073168" y="1525817"/>
            <a:ext cx="685679" cy="17779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11276" name="Picture 12" descr="http://www.verbekefrench.com/wp-content/uploads/2012/11/cartoon-headset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72250" y="2057400"/>
            <a:ext cx="1028700" cy="112601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5657850" y="1828800"/>
            <a:ext cx="13220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>
                <a:solidFill>
                  <a:srgbClr val="008000"/>
                </a:solidFill>
              </a:rPr>
              <a:t>Auto increment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5308-2B1E-494C-B80F-587CB8DC5DCD}" type="datetime1">
              <a:rPr lang="en-US" smtClean="0"/>
              <a:t>9/30/2020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31" grpId="0" animBg="1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b="1" smtClean="0">
                <a:solidFill>
                  <a:schemeClr val="bg1"/>
                </a:solidFill>
              </a:rPr>
              <a:t>Identity</a:t>
            </a:r>
            <a:r>
              <a:rPr lang="en-US" sz="2700"/>
              <a:t> </a:t>
            </a:r>
            <a:r>
              <a:rPr lang="en-US" sz="1500"/>
              <a:t>(1/2)</a:t>
            </a:r>
            <a:endParaRPr lang="en-US" sz="15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Identity </a:t>
            </a:r>
            <a:r>
              <a:rPr lang="en-US" sz="2000" dirty="0" smtClean="0"/>
              <a:t>has: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 seed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An increment</a:t>
            </a:r>
          </a:p>
          <a:p>
            <a:r>
              <a:rPr lang="en-US" sz="2000" dirty="0"/>
              <a:t>Seed is the initial value</a:t>
            </a:r>
          </a:p>
          <a:p>
            <a:pPr algn="just"/>
            <a:r>
              <a:rPr lang="en-US" sz="2000" dirty="0"/>
              <a:t>Increment is the value by which we need to skip to fetch the </a:t>
            </a:r>
            <a:r>
              <a:rPr lang="en-US" sz="2000" dirty="0" smtClean="0"/>
              <a:t>next value</a:t>
            </a:r>
            <a:endParaRPr lang="en-US" sz="2000" dirty="0"/>
          </a:p>
          <a:p>
            <a:r>
              <a:rPr lang="en-US" sz="2000" b="1" dirty="0" smtClean="0"/>
              <a:t>For example: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Identity(1,2) will generate sequence numbers 1,3,5,7…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89795"/>
              </p:ext>
            </p:extLst>
          </p:nvPr>
        </p:nvGraphicFramePr>
        <p:xfrm>
          <a:off x="6403257" y="3222721"/>
          <a:ext cx="342900" cy="1234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b="1" smtClean="0"/>
                        <a:t>1</a:t>
                      </a:r>
                      <a:endParaRPr lang="en-US" sz="900" b="1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b="1" smtClean="0"/>
                        <a:t>3</a:t>
                      </a:r>
                      <a:endParaRPr lang="en-US" sz="900" b="1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b="1" smtClean="0"/>
                        <a:t>5</a:t>
                      </a:r>
                      <a:endParaRPr lang="en-US" sz="900" b="1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b="1" smtClean="0"/>
                        <a:t>7</a:t>
                      </a:r>
                      <a:endParaRPr lang="en-US" sz="900" b="1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b="1" smtClean="0"/>
                        <a:t>9</a:t>
                      </a:r>
                      <a:endParaRPr lang="en-US" sz="900" b="1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b="1" smtClean="0"/>
                        <a:t>…</a:t>
                      </a:r>
                      <a:endParaRPr lang="en-US" sz="900" b="1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165138"/>
              </p:ext>
            </p:extLst>
          </p:nvPr>
        </p:nvGraphicFramePr>
        <p:xfrm>
          <a:off x="2002707" y="3222721"/>
          <a:ext cx="342900" cy="1234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b="1" smtClean="0"/>
                        <a:t>1</a:t>
                      </a:r>
                      <a:endParaRPr lang="en-US" sz="900" b="1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b="1" smtClean="0"/>
                        <a:t>2</a:t>
                      </a:r>
                      <a:endParaRPr lang="en-US" sz="900" b="1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b="1" smtClean="0"/>
                        <a:t>3</a:t>
                      </a:r>
                      <a:endParaRPr lang="en-US" sz="900" b="1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b="1" smtClean="0"/>
                        <a:t>4</a:t>
                      </a:r>
                      <a:endParaRPr lang="en-US" sz="900" b="1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b="1" smtClean="0"/>
                        <a:t>5</a:t>
                      </a:r>
                      <a:endParaRPr lang="en-US" sz="900" b="1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b="1" smtClean="0"/>
                        <a:t>…</a:t>
                      </a:r>
                      <a:endParaRPr lang="en-US" sz="900" b="1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69365"/>
              </p:ext>
            </p:extLst>
          </p:nvPr>
        </p:nvGraphicFramePr>
        <p:xfrm>
          <a:off x="4288707" y="3222721"/>
          <a:ext cx="342900" cy="1234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b="1" smtClean="0"/>
                        <a:t>1</a:t>
                      </a:r>
                      <a:endParaRPr lang="en-US" sz="900" b="1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b="1" smtClean="0"/>
                        <a:t>4</a:t>
                      </a:r>
                      <a:endParaRPr lang="en-US" sz="900" b="1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b="1" smtClean="0"/>
                        <a:t>7</a:t>
                      </a:r>
                      <a:endParaRPr lang="en-US" sz="900" b="1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b="1" smtClean="0"/>
                        <a:t>10</a:t>
                      </a:r>
                      <a:endParaRPr lang="en-US" sz="900" b="1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b="1" smtClean="0"/>
                        <a:t>13</a:t>
                      </a:r>
                      <a:endParaRPr lang="en-US" sz="900" b="1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b="1" smtClean="0"/>
                        <a:t>…</a:t>
                      </a:r>
                      <a:endParaRPr lang="en-US" sz="900" b="1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2" name="Group 16"/>
          <p:cNvGrpSpPr/>
          <p:nvPr/>
        </p:nvGrpSpPr>
        <p:grpSpPr>
          <a:xfrm>
            <a:off x="1818309" y="4443723"/>
            <a:ext cx="5152521" cy="267131"/>
            <a:chOff x="1049535" y="6123801"/>
            <a:chExt cx="6870028" cy="356175"/>
          </a:xfrm>
        </p:grpSpPr>
        <p:sp>
          <p:nvSpPr>
            <p:cNvPr id="13" name="Rectangle 12"/>
            <p:cNvSpPr/>
            <p:nvPr/>
          </p:nvSpPr>
          <p:spPr>
            <a:xfrm>
              <a:off x="1049535" y="6172200"/>
              <a:ext cx="97291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25" b="1">
                  <a:solidFill>
                    <a:srgbClr val="FF6600"/>
                  </a:solidFill>
                </a:rPr>
                <a:t>Identity(1,1</a:t>
              </a:r>
              <a:r>
                <a:rPr lang="en-US" sz="900" b="1">
                  <a:solidFill>
                    <a:srgbClr val="FF6600"/>
                  </a:solidFill>
                </a:rPr>
                <a:t>)</a:t>
              </a:r>
              <a:endParaRPr lang="en-US" sz="825" b="1">
                <a:solidFill>
                  <a:srgbClr val="FF66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27247" y="6123801"/>
              <a:ext cx="97291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25" b="1">
                  <a:solidFill>
                    <a:srgbClr val="FF6600"/>
                  </a:solidFill>
                </a:rPr>
                <a:t>Identity(1,3</a:t>
              </a:r>
              <a:r>
                <a:rPr lang="en-US" sz="900" b="1">
                  <a:solidFill>
                    <a:srgbClr val="FF6600"/>
                  </a:solidFill>
                </a:rPr>
                <a:t>)</a:t>
              </a:r>
              <a:endParaRPr lang="en-US" sz="825" b="1">
                <a:solidFill>
                  <a:srgbClr val="FF66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46647" y="6123801"/>
              <a:ext cx="97291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25" b="1">
                  <a:solidFill>
                    <a:srgbClr val="FF6600"/>
                  </a:solidFill>
                </a:rPr>
                <a:t>Identity(1,2</a:t>
              </a:r>
              <a:r>
                <a:rPr lang="en-US" sz="900" b="1">
                  <a:solidFill>
                    <a:srgbClr val="FF6600"/>
                  </a:solidFill>
                </a:rPr>
                <a:t>)</a:t>
              </a:r>
              <a:endParaRPr lang="en-US" sz="825" b="1">
                <a:solidFill>
                  <a:srgbClr val="FF6600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ECC2-F8FC-4AE1-9B06-671349ED2718}" type="datetime1">
              <a:rPr lang="en-US" smtClean="0"/>
              <a:t>9/30/2020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sz="2700" dirty="0"/>
              <a:t>Truncate statement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Removes all rows in a table. 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Table structure and its columns, constraints, indexes, …remain.</a:t>
            </a:r>
          </a:p>
          <a:p>
            <a:pPr marL="642938" lvl="2" indent="-342900" algn="just">
              <a:lnSpc>
                <a:spcPct val="150000"/>
              </a:lnSpc>
              <a:buSzPct val="60000"/>
            </a:pPr>
            <a:r>
              <a:rPr lang="en-US" dirty="0" smtClean="0"/>
              <a:t>Resets the identity value.</a:t>
            </a:r>
          </a:p>
          <a:p>
            <a:pPr marL="642938" lvl="2" indent="-342900" algn="just">
              <a:lnSpc>
                <a:spcPct val="150000"/>
              </a:lnSpc>
              <a:buSzPct val="60000"/>
            </a:pPr>
            <a:r>
              <a:rPr lang="en-US" dirty="0" smtClean="0"/>
              <a:t>Releases the memory used.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60A1-FD88-48AA-83CD-F41DB518AD6A}" type="datetime1">
              <a:rPr lang="en-US" smtClean="0"/>
              <a:t>9/30/2020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Section4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9F9C-B11D-493A-8F49-C127A3F00E24}" type="datetime1">
              <a:rPr lang="en-US" smtClean="0"/>
              <a:t>9/30/2020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view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1800"/>
              <a:t>A </a:t>
            </a:r>
            <a:r>
              <a:rPr lang="en-US" sz="1800">
                <a:solidFill>
                  <a:srgbClr val="FF0000"/>
                </a:solidFill>
              </a:rPr>
              <a:t>View</a:t>
            </a:r>
            <a:r>
              <a:rPr lang="en-US" sz="1800"/>
              <a:t> is a logical or virtual table. The fields in a view are fields from one or more real tables in the database.</a:t>
            </a:r>
          </a:p>
          <a:p>
            <a:pPr algn="just">
              <a:lnSpc>
                <a:spcPct val="120000"/>
              </a:lnSpc>
            </a:pPr>
            <a:r>
              <a:rPr lang="en-US" sz="1800"/>
              <a:t>There are </a:t>
            </a:r>
            <a:r>
              <a:rPr lang="en-US" sz="1800">
                <a:solidFill>
                  <a:srgbClr val="FF0000"/>
                </a:solidFill>
              </a:rPr>
              <a:t>two major reasons</a:t>
            </a:r>
            <a:r>
              <a:rPr lang="en-US" sz="1800"/>
              <a:t> you might want to use views:</a:t>
            </a:r>
            <a:endParaRPr lang="en-US"/>
          </a:p>
          <a:p>
            <a:pPr lvl="1" algn="just">
              <a:lnSpc>
                <a:spcPct val="120000"/>
              </a:lnSpc>
            </a:pPr>
            <a:r>
              <a:rPr lang="en-US" sz="1500"/>
              <a:t>Views allow you to limit the data users can access</a:t>
            </a:r>
          </a:p>
          <a:p>
            <a:pPr lvl="1" algn="just">
              <a:lnSpc>
                <a:spcPct val="120000"/>
              </a:lnSpc>
            </a:pPr>
            <a:r>
              <a:rPr lang="en-US" sz="1500"/>
              <a:t>Views reduce complexity for end users. </a:t>
            </a:r>
          </a:p>
          <a:p>
            <a:pPr algn="just"/>
            <a:endParaRPr lang="en-US" sz="1800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062-55AD-479D-83FF-2C6E18E5962A}" type="datetime1">
              <a:rPr lang="en-US" smtClean="0"/>
              <a:t>9/30/2020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3FD76-12A9-4844-8E52-151E48A04D5E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685800"/>
            <a:ext cx="6858000" cy="4029090"/>
          </a:xfrm>
          <a:prstGeom prst="rect">
            <a:avLst/>
          </a:prstGeom>
        </p:spPr>
        <p:txBody>
          <a:bodyPr/>
          <a:lstStyle/>
          <a:p>
            <a:pPr algn="just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4550" y="2457450"/>
            <a:ext cx="4908777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75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</a:t>
            </a:r>
            <a:r>
              <a:rPr lang="en-US" smtClean="0"/>
              <a:t>view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3D3E-6594-4CE0-A781-E0265034E8F8}" type="datetime1">
              <a:rPr lang="en-US" smtClean="0"/>
              <a:t>9/30/2020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3FD76-12A9-4844-8E52-151E48A04D5E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1828801"/>
            <a:ext cx="6697289" cy="478631"/>
          </a:xfrm>
          <a:prstGeom prst="rect">
            <a:avLst/>
          </a:prstGeom>
        </p:spPr>
        <p:txBody>
          <a:bodyPr/>
          <a:lstStyle/>
          <a:p>
            <a:pPr marL="0" lvl="1" eaLnBrk="0" hangingPunct="0">
              <a:spcBef>
                <a:spcPct val="20000"/>
              </a:spcBef>
            </a:pPr>
            <a:r>
              <a:rPr lang="en-US" sz="1500" b="1"/>
              <a:t>Example</a:t>
            </a:r>
            <a:r>
              <a:rPr lang="en-US" sz="1500"/>
              <a:t>:</a:t>
            </a:r>
          </a:p>
          <a:p>
            <a:pPr marL="0" lvl="1" indent="342900" eaLnBrk="0" hangingPunct="0">
              <a:spcBef>
                <a:spcPct val="20000"/>
              </a:spcBef>
            </a:pPr>
            <a:endParaRPr lang="en-US" sz="150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6671" y="2025008"/>
            <a:ext cx="1055678" cy="94776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3450" y="1828800"/>
            <a:ext cx="1925061" cy="13322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0992" y="3463056"/>
            <a:ext cx="2111357" cy="13054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Down Arrow 8"/>
          <p:cNvSpPr/>
          <p:nvPr/>
        </p:nvSpPr>
        <p:spPr>
          <a:xfrm>
            <a:off x="6385018" y="3000169"/>
            <a:ext cx="869382" cy="429177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1295466" y="2288638"/>
            <a:ext cx="3316914" cy="108321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noAutofit/>
          </a:bodyPr>
          <a:lstStyle/>
          <a:p>
            <a:r>
              <a:rPr lang="en-US" sz="1050">
                <a:solidFill>
                  <a:srgbClr val="240AE6"/>
                </a:solidFill>
              </a:rPr>
              <a:t>CREATE VIEW </a:t>
            </a:r>
            <a:r>
              <a:rPr lang="en-US" sz="1050"/>
              <a:t>view_EmployeeByDpt</a:t>
            </a:r>
          </a:p>
          <a:p>
            <a:r>
              <a:rPr lang="en-US" sz="1050">
                <a:solidFill>
                  <a:srgbClr val="240AE6"/>
                </a:solidFill>
              </a:rPr>
              <a:t>AS</a:t>
            </a:r>
          </a:p>
          <a:p>
            <a:r>
              <a:rPr lang="en-US" sz="1050">
                <a:solidFill>
                  <a:srgbClr val="240AE6"/>
                </a:solidFill>
              </a:rPr>
              <a:t>SELECT</a:t>
            </a:r>
            <a:r>
              <a:rPr lang="en-US" sz="1050"/>
              <a:t>  ID, NAME, AGE, DEPT_NAME</a:t>
            </a:r>
          </a:p>
          <a:p>
            <a:r>
              <a:rPr lang="en-US" sz="1050">
                <a:solidFill>
                  <a:srgbClr val="240AE6"/>
                </a:solidFill>
              </a:rPr>
              <a:t>FROM</a:t>
            </a:r>
            <a:r>
              <a:rPr lang="en-US" sz="1050"/>
              <a:t>     EMP, DEPARTMENT</a:t>
            </a:r>
          </a:p>
          <a:p>
            <a:r>
              <a:rPr lang="en-US" sz="1050">
                <a:solidFill>
                  <a:srgbClr val="240AE6"/>
                </a:solidFill>
              </a:rPr>
              <a:t>WHERE</a:t>
            </a:r>
            <a:r>
              <a:rPr lang="en-US" sz="1050"/>
              <a:t>  EMP.DEP_ID = DEPARTMENT.DEPT_ID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35084" y="1828801"/>
            <a:ext cx="67839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b="1">
                <a:solidFill>
                  <a:schemeClr val="accent6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Table: EMP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76049" y="1761064"/>
            <a:ext cx="1095172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b="1">
                <a:solidFill>
                  <a:schemeClr val="accent6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Table: DEPARTMENT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0841" y="3507842"/>
            <a:ext cx="1144865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b="1">
                <a:solidFill>
                  <a:schemeClr val="accent6">
                    <a:lumMod val="75000"/>
                  </a:schemeClr>
                </a:solidFill>
                <a:ea typeface="Tahoma" pitchFamily="34" charset="0"/>
                <a:cs typeface="Tahoma" pitchFamily="34" charset="0"/>
              </a:rPr>
              <a:t>view_EmployeeByDpt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85900" y="857250"/>
            <a:ext cx="6229350" cy="800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indent="86916" eaLnBrk="0" hangingPunct="0">
              <a:spcBef>
                <a:spcPct val="20000"/>
              </a:spcBef>
            </a:pPr>
            <a:r>
              <a:rPr lang="en-US" sz="1500">
                <a:solidFill>
                  <a:srgbClr val="240AE6"/>
                </a:solidFill>
              </a:rPr>
              <a:t>CREATE</a:t>
            </a:r>
            <a:r>
              <a:rPr lang="en-US" sz="1500"/>
              <a:t> </a:t>
            </a:r>
            <a:r>
              <a:rPr lang="en-US" sz="1500">
                <a:solidFill>
                  <a:srgbClr val="240AE6"/>
                </a:solidFill>
              </a:rPr>
              <a:t>VIEW</a:t>
            </a:r>
            <a:r>
              <a:rPr lang="en-US" sz="1500"/>
              <a:t>  View_Name [list of column names]</a:t>
            </a:r>
          </a:p>
          <a:p>
            <a:pPr marL="0" lvl="1" indent="86916" eaLnBrk="0" hangingPunct="0">
              <a:spcBef>
                <a:spcPct val="20000"/>
              </a:spcBef>
            </a:pPr>
            <a:r>
              <a:rPr lang="en-US" sz="1500">
                <a:solidFill>
                  <a:srgbClr val="240AE6"/>
                </a:solidFill>
              </a:rPr>
              <a:t>AS</a:t>
            </a:r>
          </a:p>
          <a:p>
            <a:pPr marL="0" lvl="1" indent="86916" eaLnBrk="0" hangingPunct="0">
              <a:spcBef>
                <a:spcPct val="20000"/>
              </a:spcBef>
            </a:pPr>
            <a:r>
              <a:rPr lang="en-US" sz="1500">
                <a:solidFill>
                  <a:srgbClr val="240AE6"/>
                </a:solidFill>
              </a:rPr>
              <a:t>SELECT…</a:t>
            </a:r>
            <a:endParaRPr lang="en-US" sz="1350"/>
          </a:p>
        </p:txBody>
      </p:sp>
      <p:cxnSp>
        <p:nvCxnSpPr>
          <p:cNvPr id="16" name="Curved Connector 15"/>
          <p:cNvCxnSpPr>
            <a:endCxn id="6" idx="1"/>
          </p:cNvCxnSpPr>
          <p:nvPr/>
        </p:nvCxnSpPr>
        <p:spPr>
          <a:xfrm rot="16200000" flipH="1">
            <a:off x="6606933" y="2249152"/>
            <a:ext cx="311317" cy="188159"/>
          </a:xfrm>
          <a:prstGeom prst="curvedConnector2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83661" y="3683155"/>
            <a:ext cx="3316914" cy="108321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noAutofit/>
          </a:bodyPr>
          <a:lstStyle/>
          <a:p>
            <a:r>
              <a:rPr lang="en-US" sz="1050">
                <a:solidFill>
                  <a:srgbClr val="240AE6"/>
                </a:solidFill>
              </a:rPr>
              <a:t>SELECT * FROM </a:t>
            </a:r>
            <a:r>
              <a:rPr lang="en-US" sz="1050"/>
              <a:t>view_EmployeeByDpt</a:t>
            </a:r>
          </a:p>
        </p:txBody>
      </p:sp>
    </p:spTree>
    <p:extLst>
      <p:ext uri="{BB962C8B-B14F-4D97-AF65-F5344CB8AC3E}">
        <p14:creationId xmlns:p14="http://schemas.microsoft.com/office/powerpoint/2010/main" val="310666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a </a:t>
            </a:r>
            <a:r>
              <a:rPr lang="en-US" smtClean="0"/>
              <a:t>view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Syntax:</a:t>
            </a:r>
          </a:p>
          <a:p>
            <a:endParaRPr lang="en-GB"/>
          </a:p>
          <a:p>
            <a:endParaRPr lang="en-US" smtClean="0"/>
          </a:p>
          <a:p>
            <a:r>
              <a:rPr lang="en-US" smtClean="0"/>
              <a:t>Example</a:t>
            </a:r>
            <a:r>
              <a:rPr lang="en-US"/>
              <a:t>:</a:t>
            </a:r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9444-0693-444E-A9B1-D0D3B2485CAB}" type="datetime1">
              <a:rPr lang="en-US" smtClean="0"/>
              <a:t>9/30/2020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3FD76-12A9-4844-8E52-151E48A04D5E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  <p:sp>
        <p:nvSpPr>
          <p:cNvPr id="5" name="Rounded Rectangle 4"/>
          <p:cNvSpPr/>
          <p:nvPr/>
        </p:nvSpPr>
        <p:spPr>
          <a:xfrm>
            <a:off x="1079500" y="1352925"/>
            <a:ext cx="5600700" cy="4942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indent="86916" eaLnBrk="0" hangingPunct="0">
              <a:spcBef>
                <a:spcPct val="20000"/>
              </a:spcBef>
            </a:pPr>
            <a:r>
              <a:rPr lang="en-US" sz="1500">
                <a:solidFill>
                  <a:srgbClr val="240AE6"/>
                </a:solidFill>
              </a:rPr>
              <a:t>DROP   VIEW   </a:t>
            </a:r>
            <a:r>
              <a:rPr lang="en-US" sz="1500"/>
              <a:t>View_Name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2774588"/>
            <a:ext cx="3606800" cy="40395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350"/>
              </a:spcBef>
              <a:spcAft>
                <a:spcPts val="1350"/>
              </a:spcAft>
            </a:pPr>
            <a:r>
              <a:rPr lang="en-US" sz="1350">
                <a:solidFill>
                  <a:srgbClr val="240AE6"/>
                </a:solidFill>
              </a:rPr>
              <a:t>DROP</a:t>
            </a:r>
            <a:r>
              <a:rPr lang="en-US" sz="1350"/>
              <a:t> </a:t>
            </a:r>
            <a:r>
              <a:rPr lang="en-US" sz="1350">
                <a:solidFill>
                  <a:srgbClr val="240AE6"/>
                </a:solidFill>
              </a:rPr>
              <a:t>VIEW</a:t>
            </a:r>
            <a:r>
              <a:rPr lang="en-US" sz="1350"/>
              <a:t> view_EmployeeByDpt</a:t>
            </a:r>
          </a:p>
        </p:txBody>
      </p:sp>
      <p:pic>
        <p:nvPicPr>
          <p:cNvPr id="5126" name="Picture 6" descr="http://img4.wikia.nocookie.net/__cb20130213200639/destiny2579/images/b/b1/Delete_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000500"/>
            <a:ext cx="1200150" cy="929581"/>
          </a:xfrm>
          <a:prstGeom prst="rect">
            <a:avLst/>
          </a:prstGeom>
          <a:noFill/>
        </p:spPr>
      </p:pic>
      <p:grpSp>
        <p:nvGrpSpPr>
          <p:cNvPr id="17" name="Group 16"/>
          <p:cNvGrpSpPr/>
          <p:nvPr/>
        </p:nvGrpSpPr>
        <p:grpSpPr>
          <a:xfrm>
            <a:off x="5177974" y="2514709"/>
            <a:ext cx="2537276" cy="2057291"/>
            <a:chOff x="5992200" y="3810000"/>
            <a:chExt cx="2466000" cy="22098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992200" y="4354077"/>
              <a:ext cx="2438400" cy="1266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5122" name="Picture 2" descr="https://cdn1.iconfinder.com/data/icons/softwaredemo/PNG/256x256/DeleteRed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48400" y="3810000"/>
              <a:ext cx="2209800" cy="2209800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6400800" y="5638800"/>
              <a:ext cx="1112704" cy="23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b="1">
                  <a:solidFill>
                    <a:schemeClr val="accent6">
                      <a:lumMod val="75000"/>
                    </a:schemeClr>
                  </a:solidFill>
                  <a:ea typeface="Tahoma" pitchFamily="34" charset="0"/>
                  <a:cs typeface="Tahoma" pitchFamily="34" charset="0"/>
                </a:rPr>
                <a:t>view_EmployeeByDpt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6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1" name="Rectangle 1026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algn="l"/>
            <a:r>
              <a:rPr lang="en-US" sz="2700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/>
              <a:t>Introduction to DDL Statements</a:t>
            </a:r>
          </a:p>
          <a:p>
            <a:pPr lvl="1">
              <a:buChar char="•"/>
            </a:pPr>
            <a:r>
              <a:rPr lang="en-US" sz="1500">
                <a:solidFill>
                  <a:srgbClr val="FF0000"/>
                </a:solidFill>
              </a:rPr>
              <a:t>SQL Server Database Objects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>
                <a:cs typeface="Tahoma" pitchFamily="34" charset="0"/>
              </a:rPr>
              <a:t>Database Object</a:t>
            </a:r>
            <a:endParaRPr lang="en-US"/>
          </a:p>
          <a:p>
            <a:pPr lvl="1">
              <a:buChar char="•"/>
            </a:pPr>
            <a:r>
              <a:rPr lang="en-US" sz="1500">
                <a:solidFill>
                  <a:srgbClr val="FF0000"/>
                </a:solidFill>
              </a:rPr>
              <a:t>Create, Rename, Drop a database: Graphic, Scripts, Template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cs typeface="Tahoma" pitchFamily="34" charset="0"/>
              </a:rPr>
              <a:t>Schema Object</a:t>
            </a:r>
          </a:p>
          <a:p>
            <a:pPr lvl="1">
              <a:buChar char="•"/>
            </a:pPr>
            <a:r>
              <a:rPr lang="en-US" sz="1500">
                <a:solidFill>
                  <a:srgbClr val="FF0000"/>
                </a:solidFill>
              </a:rPr>
              <a:t>What is schema in database? Schema default?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>
                <a:cs typeface="Tahoma" pitchFamily="34" charset="0"/>
              </a:rPr>
              <a:t>Table and Constraints</a:t>
            </a:r>
          </a:p>
          <a:p>
            <a:pPr lvl="1" algn="just">
              <a:buChar char="•"/>
            </a:pPr>
            <a:r>
              <a:rPr lang="en-US" sz="1500">
                <a:solidFill>
                  <a:srgbClr val="FF0000"/>
                </a:solidFill>
              </a:rPr>
              <a:t>Create, Alter, Drop Table. NOT NULL, </a:t>
            </a:r>
            <a:r>
              <a:rPr lang="en-US">
                <a:solidFill>
                  <a:srgbClr val="FF0000"/>
                </a:solidFill>
              </a:rPr>
              <a:t>CHECK, UNIQUE, PRIMARY KEY, DEFAULT, FOREIGN KEY </a:t>
            </a:r>
            <a:endParaRPr lang="en-US" smtClean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smtClean="0">
                <a:solidFill>
                  <a:prstClr val="black"/>
                </a:solidFill>
                <a:cs typeface="Tahoma" pitchFamily="34" charset="0"/>
              </a:rPr>
              <a:t>SQL View</a:t>
            </a:r>
            <a:endParaRPr lang="en-US">
              <a:solidFill>
                <a:prstClr val="black"/>
              </a:solidFill>
              <a:cs typeface="Tahoma" pitchFamily="34" charset="0"/>
            </a:endParaRPr>
          </a:p>
          <a:p>
            <a:pPr lvl="1" algn="just">
              <a:buChar char="•"/>
            </a:pPr>
            <a:endParaRPr lang="en-US" sz="15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44E2-B701-4A73-9DB9-655333D40288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563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fld id="{22A6636D-9F2E-4B34-9692-E82360B40F63}" type="slidenum">
              <a:rPr lang="vi-VN" smtClean="0"/>
              <a:pPr/>
              <a:t>28</a:t>
            </a:fld>
            <a:endParaRPr lang="vi-VN" smtClean="0"/>
          </a:p>
        </p:txBody>
      </p:sp>
      <p:pic>
        <p:nvPicPr>
          <p:cNvPr id="3074" name="Picture 2" descr="http://www.screencastsonline.com/public_images/01-new/SCOM0392-summary-icon-1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652" y="1056963"/>
            <a:ext cx="1549896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6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D946-F98A-4E18-86DA-71367E68827F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50"/>
              </a:spcBef>
              <a:spcAft>
                <a:spcPts val="450"/>
              </a:spcAft>
              <a:buClr>
                <a:schemeClr val="accent6">
                  <a:lumMod val="75000"/>
                </a:schemeClr>
              </a:buClr>
              <a:buSzPct val="120000"/>
              <a:buFont typeface="Candara" panose="020E0502030303020204" pitchFamily="34" charset="0"/>
              <a:buChar char="◊"/>
            </a:pPr>
            <a:r>
              <a:rPr lang="en-US" b="1" smtClean="0"/>
              <a:t>Introduction </a:t>
            </a:r>
            <a:r>
              <a:rPr lang="en-US" b="1"/>
              <a:t>to DDL </a:t>
            </a:r>
            <a:r>
              <a:rPr lang="en-US" b="1" smtClean="0"/>
              <a:t>Statements</a:t>
            </a:r>
          </a:p>
          <a:p>
            <a:pPr>
              <a:spcBef>
                <a:spcPts val="450"/>
              </a:spcBef>
              <a:spcAft>
                <a:spcPts val="450"/>
              </a:spcAft>
              <a:buClr>
                <a:schemeClr val="accent6">
                  <a:lumMod val="75000"/>
                </a:schemeClr>
              </a:buClr>
              <a:buSzPct val="120000"/>
              <a:buFont typeface="Candara" panose="020E0502030303020204" pitchFamily="34" charset="0"/>
              <a:buChar char="◊"/>
            </a:pPr>
            <a:r>
              <a:rPr lang="en-US" b="1"/>
              <a:t>Database Object</a:t>
            </a:r>
          </a:p>
          <a:p>
            <a:pPr>
              <a:spcBef>
                <a:spcPts val="450"/>
              </a:spcBef>
              <a:spcAft>
                <a:spcPts val="450"/>
              </a:spcAft>
              <a:buClr>
                <a:schemeClr val="accent6">
                  <a:lumMod val="75000"/>
                </a:schemeClr>
              </a:buClr>
              <a:buSzPct val="120000"/>
              <a:buFont typeface="Candara" panose="020E0502030303020204" pitchFamily="34" charset="0"/>
              <a:buChar char="◊"/>
            </a:pPr>
            <a:r>
              <a:rPr lang="en-US" b="1"/>
              <a:t>Schema Object</a:t>
            </a:r>
          </a:p>
          <a:p>
            <a:pPr>
              <a:spcBef>
                <a:spcPts val="450"/>
              </a:spcBef>
              <a:spcAft>
                <a:spcPts val="450"/>
              </a:spcAft>
              <a:buClr>
                <a:schemeClr val="accent6">
                  <a:lumMod val="75000"/>
                </a:schemeClr>
              </a:buClr>
              <a:buSzPct val="120000"/>
              <a:buFont typeface="Candara" panose="020E0502030303020204" pitchFamily="34" charset="0"/>
              <a:buChar char="◊"/>
            </a:pPr>
            <a:r>
              <a:rPr lang="en-US" b="1"/>
              <a:t>Table and </a:t>
            </a:r>
            <a:r>
              <a:rPr lang="en-US" b="1" smtClean="0"/>
              <a:t>Constraints</a:t>
            </a:r>
          </a:p>
          <a:p>
            <a:pPr>
              <a:spcBef>
                <a:spcPts val="450"/>
              </a:spcBef>
              <a:spcAft>
                <a:spcPts val="450"/>
              </a:spcAft>
              <a:buClr>
                <a:schemeClr val="accent6">
                  <a:lumMod val="75000"/>
                </a:schemeClr>
              </a:buClr>
              <a:buSzPct val="120000"/>
              <a:buFont typeface="Candara" panose="020E0502030303020204" pitchFamily="34" charset="0"/>
              <a:buChar char="◊"/>
            </a:pPr>
            <a:r>
              <a:rPr lang="en-GB" b="1" smtClean="0"/>
              <a:t>Truncate</a:t>
            </a:r>
          </a:p>
          <a:p>
            <a:pPr>
              <a:spcBef>
                <a:spcPts val="450"/>
              </a:spcBef>
              <a:spcAft>
                <a:spcPts val="450"/>
              </a:spcAft>
              <a:buClr>
                <a:schemeClr val="accent6">
                  <a:lumMod val="75000"/>
                </a:schemeClr>
              </a:buClr>
              <a:buSzPct val="120000"/>
              <a:buFont typeface="Candara" panose="020E0502030303020204" pitchFamily="34" charset="0"/>
              <a:buChar char="◊"/>
            </a:pPr>
            <a:r>
              <a:rPr lang="en-GB" b="1" smtClean="0"/>
              <a:t>View</a:t>
            </a:r>
            <a:endParaRPr lang="en-US" b="1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8A17-D3ED-4250-8549-D8C584FC2187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5A43596-7FAD-497D-92FC-7BF2A613BA8F}" type="slidenum">
              <a:rPr lang="vi-VN" sz="900"/>
              <a:pPr algn="r">
                <a:defRPr/>
              </a:pPr>
              <a:t>3</a:t>
            </a:fld>
            <a:endParaRPr lang="vi-VN" sz="900"/>
          </a:p>
        </p:txBody>
      </p:sp>
    </p:spTree>
    <p:extLst>
      <p:ext uri="{BB962C8B-B14F-4D97-AF65-F5344CB8AC3E}">
        <p14:creationId xmlns:p14="http://schemas.microsoft.com/office/powerpoint/2010/main" val="30001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Introduction to DDL 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Statements</a:t>
            </a:r>
            <a:endParaRPr lang="en-US" sz="2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1B67-28D2-40C2-9065-3316CEA85DF4}" type="datetime1">
              <a:rPr lang="en-US" smtClean="0"/>
              <a:t>9/30/2020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78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sz="2400"/>
              <a:t>Introduction to DDL Statements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/>
              <a:t>DDL </a:t>
            </a:r>
            <a:r>
              <a:rPr lang="en-US" sz="1800"/>
              <a:t>stands for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1800"/>
              <a:t>ata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1800"/>
              <a:t>efinition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1800"/>
              <a:t>anguage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/>
              <a:t>Define </a:t>
            </a:r>
            <a:r>
              <a:rPr lang="en-US" sz="1800" dirty="0"/>
              <a:t>data structures in SQL Server as creating, altering, and dropping tables and </a:t>
            </a:r>
            <a:r>
              <a:rPr lang="en-US" sz="1800"/>
              <a:t>establishing constraints…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2DD4-1477-49E9-9B9B-ECFBA37EDCD5}" type="datetime1">
              <a:rPr lang="en-US" smtClean="0"/>
              <a:t>9/30/2020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277715C3-EBE0-4908-9708-580DD7DD7BE3}" type="slidenum">
              <a:rPr lang="en-US" sz="900"/>
              <a:pPr algn="r"/>
              <a:t>5</a:t>
            </a:fld>
            <a:endParaRPr lang="en-US" sz="900"/>
          </a:p>
        </p:txBody>
      </p:sp>
      <p:pic>
        <p:nvPicPr>
          <p:cNvPr id="1026" name="Picture 2" descr="http://nicolask.files.wordpress.com/2010/10/sqlstm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177" y="1977684"/>
            <a:ext cx="4428492" cy="234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3409403" y="2971650"/>
            <a:ext cx="874386" cy="1080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0528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algn="l"/>
            <a:r>
              <a:rPr lang="en-US" sz="2400"/>
              <a:t>SQL Server </a:t>
            </a:r>
            <a:r>
              <a:rPr lang="en-US" sz="2400" dirty="0"/>
              <a:t>Database Objects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100" b="1"/>
              <a:t> </a:t>
            </a:r>
            <a:r>
              <a:rPr lang="en-US" sz="1800" b="1"/>
              <a:t>A </a:t>
            </a:r>
            <a:r>
              <a:rPr lang="en-US" sz="1800" b="1" dirty="0"/>
              <a:t>SQL Server database has lot of </a:t>
            </a:r>
            <a:r>
              <a:rPr lang="en-US" sz="1800" b="1"/>
              <a:t>objects like: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50"/>
              <a:t> Database</a:t>
            </a:r>
            <a:endParaRPr lang="en-US" sz="195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50"/>
              <a:t> Schema</a:t>
            </a:r>
            <a:endParaRPr lang="en-US" sz="195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50"/>
              <a:t> Tables</a:t>
            </a:r>
            <a:endParaRPr lang="en-US" sz="195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50"/>
              <a:t> Views</a:t>
            </a:r>
            <a:endParaRPr lang="en-US" sz="195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50"/>
              <a:t> Stored </a:t>
            </a:r>
            <a:r>
              <a:rPr lang="en-US" sz="1950" dirty="0"/>
              <a:t>Procedures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50"/>
              <a:t> Functions</a:t>
            </a:r>
            <a:endParaRPr lang="en-US" sz="195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50"/>
              <a:t> Rules</a:t>
            </a:r>
            <a:endParaRPr lang="en-US" sz="195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50"/>
              <a:t> Defaults</a:t>
            </a:r>
            <a:endParaRPr lang="en-US" sz="195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50"/>
              <a:t> Triggers</a:t>
            </a:r>
            <a:endParaRPr lang="en-US" sz="19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3007-3635-4426-B3F8-BF5BF3205DA3}" type="datetime1">
              <a:rPr lang="en-US" smtClean="0"/>
              <a:t>9/30/2020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F1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F1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F1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F1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F1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F1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&amp; SCHEMA OBJECTS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Section2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62B6-FC25-46F5-AE08-DA0AC0554C4F}" type="datetime1">
              <a:rPr lang="en-US" smtClean="0"/>
              <a:t>9/30/2020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13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b="1">
                <a:solidFill>
                  <a:schemeClr val="bg1"/>
                </a:solidFill>
              </a:rPr>
              <a:t>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b="1" dirty="0"/>
              <a:t>SQL Server supports both scripts editor and graphic tool in </a:t>
            </a:r>
            <a:r>
              <a:rPr lang="en-US" sz="2000" b="1"/>
              <a:t>order to:</a:t>
            </a:r>
            <a:endParaRPr lang="en-US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50" dirty="0"/>
              <a:t>Create a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50" dirty="0"/>
              <a:t>Rename a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50" dirty="0"/>
              <a:t>Drop a database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D72-588A-4E40-9000-69414ABADE66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900" t="41122" r="77951" b="32732"/>
          <a:stretch/>
        </p:blipFill>
        <p:spPr bwMode="auto">
          <a:xfrm>
            <a:off x="1709682" y="2679762"/>
            <a:ext cx="2538282" cy="17419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http://www.mssqltips.com/tipimages2/2659_ScriptToCreateTable1_from_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64" y="1775461"/>
            <a:ext cx="2939598" cy="166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/>
              <a:t>Database </a:t>
            </a:r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Scripts editor: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Create a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Rename a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Drop a database</a:t>
            </a:r>
          </a:p>
          <a:p>
            <a:r>
              <a:rPr lang="en-US" b="1" smtClean="0"/>
              <a:t>Graphic tool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Create a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Rename a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Drop a database</a:t>
            </a:r>
          </a:p>
          <a:p>
            <a:r>
              <a:rPr lang="en-US" b="1" smtClean="0"/>
              <a:t>Create database by using a template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863E-1D1C-4359-B8E8-E361A7A33D68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229</TotalTime>
  <Words>1485</Words>
  <Application>Microsoft Office PowerPoint</Application>
  <PresentationFormat>On-screen Show (16:9)</PresentationFormat>
  <Paragraphs>311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Candara</vt:lpstr>
      <vt:lpstr>Tahoma</vt:lpstr>
      <vt:lpstr>Wingdings</vt:lpstr>
      <vt:lpstr>Template_Internal_Course</vt:lpstr>
      <vt:lpstr>DDL STATEMeNTS</vt:lpstr>
      <vt:lpstr>Learning Goals</vt:lpstr>
      <vt:lpstr>Table of contents</vt:lpstr>
      <vt:lpstr>Introduction to DDL Statements</vt:lpstr>
      <vt:lpstr>Introduction to DDL Statements</vt:lpstr>
      <vt:lpstr>SQL Server Database Objects</vt:lpstr>
      <vt:lpstr>DATABASE &amp; SCHEMA OBJECTS</vt:lpstr>
      <vt:lpstr>Database</vt:lpstr>
      <vt:lpstr>Database Demo</vt:lpstr>
      <vt:lpstr>Schema Object (1/3)</vt:lpstr>
      <vt:lpstr>Schema Object (2/3)</vt:lpstr>
      <vt:lpstr>Schema Object (3/3)</vt:lpstr>
      <vt:lpstr>Table and Constraints</vt:lpstr>
      <vt:lpstr>Table</vt:lpstr>
      <vt:lpstr>Table demo</vt:lpstr>
      <vt:lpstr>Table Constraints (1/4)</vt:lpstr>
      <vt:lpstr>Table Constraints (2/4)</vt:lpstr>
      <vt:lpstr>Table Constraint (3/4)</vt:lpstr>
      <vt:lpstr>Table Constraint (4/4)</vt:lpstr>
      <vt:lpstr>SQL Constraints Scope</vt:lpstr>
      <vt:lpstr>Identity (1/1)</vt:lpstr>
      <vt:lpstr>Identity (1/2)</vt:lpstr>
      <vt:lpstr>Truncate statement</vt:lpstr>
      <vt:lpstr>VIEWs</vt:lpstr>
      <vt:lpstr>What is a view?</vt:lpstr>
      <vt:lpstr>Creating a view</vt:lpstr>
      <vt:lpstr>Deleting a view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Nguyen Thi Dieu (FA.HN)</cp:lastModifiedBy>
  <cp:revision>72</cp:revision>
  <dcterms:created xsi:type="dcterms:W3CDTF">2015-08-31T01:44:46Z</dcterms:created>
  <dcterms:modified xsi:type="dcterms:W3CDTF">2020-09-30T07:01:25Z</dcterms:modified>
</cp:coreProperties>
</file>