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95" r:id="rId2"/>
    <p:sldId id="296" r:id="rId3"/>
    <p:sldId id="297" r:id="rId4"/>
    <p:sldId id="298" r:id="rId5"/>
    <p:sldId id="299" r:id="rId6"/>
    <p:sldId id="300" r:id="rId7"/>
    <p:sldId id="301" r:id="rId8"/>
    <p:sldId id="315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63636" autoAdjust="0"/>
  </p:normalViewPr>
  <p:slideViewPr>
    <p:cSldViewPr snapToGrid="0" snapToObjects="1" showGuides="1">
      <p:cViewPr varScale="1">
        <p:scale>
          <a:sx n="57" d="100"/>
          <a:sy n="57" d="100"/>
        </p:scale>
        <p:origin x="1692" y="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56971CF-76EA-420E-9B0D-876221E31AFF}" type="slidenum">
              <a:rPr lang="vi-VN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vi-VN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147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0F2F4F2-A22C-4BE3-9D2E-7503EB9805E7}" type="slidenum">
              <a:rPr lang="vi-VN"/>
              <a:pPr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2766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B50D1-3033-43DE-B879-F81D0B8847C0}" type="slidenum">
              <a:rPr lang="vi-VN" smtClean="0"/>
              <a:pPr>
                <a:defRPr/>
              </a:pPr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09927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B50D1-3033-43DE-B879-F81D0B8847C0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8591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9AC566-663A-4038-96B8-0DB21056F331}" type="slidenum">
              <a:rPr lang="en-US"/>
              <a:pPr/>
              <a:t>5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910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9AC566-663A-4038-96B8-0DB21056F331}" type="slidenum">
              <a:rPr lang="en-US"/>
              <a:pPr/>
              <a:t>6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412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IDENTITY_INSERT [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dbo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].[Patient] ON/OFF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18AC5-2D15-4C35-A53B-554DE3E6BD5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89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18AC5-2D15-4C35-A53B-554DE3E6BD5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60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442BBE-692F-40DD-ACE2-F24A567868C5}" type="slidenum">
              <a:rPr lang="en-US"/>
              <a:pPr/>
              <a:t>16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execute a statement in MS SQL, Select the statement and Click on the Execute button in the query </a:t>
            </a:r>
            <a:r>
              <a:rPr lang="en-US" dirty="0" err="1"/>
              <a:t>analyser</a:t>
            </a:r>
            <a:r>
              <a:rPr lang="en-US" dirty="0"/>
              <a:t> or press F5</a:t>
            </a:r>
          </a:p>
        </p:txBody>
      </p:sp>
    </p:spTree>
    <p:extLst>
      <p:ext uri="{BB962C8B-B14F-4D97-AF65-F5344CB8AC3E}">
        <p14:creationId xmlns:p14="http://schemas.microsoft.com/office/powerpoint/2010/main" val="1079779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442BBE-692F-40DD-ACE2-F24A567868C5}" type="slidenum">
              <a:rPr lang="en-US"/>
              <a:pPr/>
              <a:t>17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execute a statement in MS SQL, Select the statement and Click on the Execute button in the query </a:t>
            </a:r>
            <a:r>
              <a:rPr lang="en-US" dirty="0" err="1"/>
              <a:t>analyser</a:t>
            </a:r>
            <a:r>
              <a:rPr lang="en-US" dirty="0"/>
              <a:t> or press F5</a:t>
            </a:r>
          </a:p>
        </p:txBody>
      </p:sp>
    </p:spTree>
    <p:extLst>
      <p:ext uri="{BB962C8B-B14F-4D97-AF65-F5344CB8AC3E}">
        <p14:creationId xmlns:p14="http://schemas.microsoft.com/office/powerpoint/2010/main" val="3971900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442BBE-692F-40DD-ACE2-F24A567868C5}" type="slidenum">
              <a:rPr lang="en-US"/>
              <a:pPr/>
              <a:t>18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TOP clause can be very useful on large tables with thousands of records. Returning a large number of records can impact on performance.</a:t>
            </a:r>
          </a:p>
        </p:txBody>
      </p:sp>
    </p:spTree>
    <p:extLst>
      <p:ext uri="{BB962C8B-B14F-4D97-AF65-F5344CB8AC3E}">
        <p14:creationId xmlns:p14="http://schemas.microsoft.com/office/powerpoint/2010/main" val="4053456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1743789"/>
            <a:ext cx="6179344" cy="678021"/>
          </a:xfrm>
        </p:spPr>
        <p:txBody>
          <a:bodyPr>
            <a:noAutofit/>
          </a:bodyPr>
          <a:lstStyle>
            <a:lvl1pPr algn="l">
              <a:defRPr sz="32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" y="2571750"/>
            <a:ext cx="6179344" cy="434975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1450" y="4767263"/>
            <a:ext cx="1367315" cy="273844"/>
          </a:xfrm>
        </p:spPr>
        <p:txBody>
          <a:bodyPr/>
          <a:lstStyle/>
          <a:p>
            <a:fld id="{4BDAD043-A7DC-4ECB-9BBA-65628DB2E478}" type="datetime1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6139587" cy="273844"/>
          </a:xfrm>
        </p:spPr>
        <p:txBody>
          <a:bodyPr/>
          <a:lstStyle/>
          <a:p>
            <a:r>
              <a:rPr lang="en-GB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22444" y="4767263"/>
            <a:ext cx="564356" cy="273844"/>
          </a:xfrm>
        </p:spPr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05" y="778670"/>
            <a:ext cx="8622507" cy="3815954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37A9-CF82-4D95-9733-9C196F4A1A0F}" type="datetime1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43E1-CD51-406B-8BDF-2FE65C35351B}" type="datetime1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7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2" y="3305176"/>
            <a:ext cx="8458199" cy="1021556"/>
          </a:xfrm>
        </p:spPr>
        <p:txBody>
          <a:bodyPr anchor="t"/>
          <a:lstStyle>
            <a:lvl1pPr algn="l">
              <a:defRPr sz="3200" b="1" cap="all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912" y="2180035"/>
            <a:ext cx="8458199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2913" y="4767263"/>
            <a:ext cx="1203007" cy="273844"/>
          </a:xfrm>
        </p:spPr>
        <p:txBody>
          <a:bodyPr/>
          <a:lstStyle/>
          <a:p>
            <a:fld id="{6F04DA0B-1658-4353-9DE8-CAD6629B171E}" type="datetime1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8606" y="900113"/>
            <a:ext cx="4217194" cy="37719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252912" cy="37719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EAEC-64FC-4547-B233-DA5327F5C760}" type="datetime1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09e-BM/DT/FSOFT - ©FPT SOFTWARE – Fresher Academy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" y="55784"/>
            <a:ext cx="7100888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1" y="858441"/>
            <a:ext cx="4271963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161" y="1338261"/>
            <a:ext cx="4271963" cy="3276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00575" y="845344"/>
            <a:ext cx="430053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00575" y="1325165"/>
            <a:ext cx="4300537" cy="32896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7163" y="4767263"/>
            <a:ext cx="1488758" cy="273844"/>
          </a:xfrm>
        </p:spPr>
        <p:txBody>
          <a:bodyPr/>
          <a:lstStyle/>
          <a:p>
            <a:fld id="{E203CA37-54E6-42F7-B3F9-A0BEA19BB5A8}" type="datetime1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09e-BM/DT/FSOFT - ©FPT SOFTWARE – Fresher Academy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0FBF-73A7-4B2A-972C-FE8CFEEE45FE}" type="datetime1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605" y="850106"/>
            <a:ext cx="8622507" cy="374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838AF-6AD2-445F-A837-A567C57F5CB2}" type="datetime1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1" r:id="rId4"/>
    <p:sldLayoutId id="2147483652" r:id="rId5"/>
    <p:sldLayoutId id="2147483653" r:id="rId6"/>
    <p:sldLayoutId id="2147483658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 wrap="square" anchor="ctr" anchorCtr="0">
            <a:noAutofit/>
          </a:bodyPr>
          <a:lstStyle/>
          <a:p>
            <a:r>
              <a:rPr lang="en-US" b="1" cap="all" smtClean="0">
                <a:solidFill>
                  <a:schemeClr val="tx1"/>
                </a:solidFill>
                <a:latin typeface="Candara" panose="020E0502030303020204" pitchFamily="34" charset="0"/>
              </a:rPr>
              <a:t>DML </a:t>
            </a:r>
            <a:r>
              <a:rPr lang="en-US" b="1" cap="all" dirty="0" smtClean="0">
                <a:solidFill>
                  <a:schemeClr val="tx1"/>
                </a:solidFill>
                <a:latin typeface="Candara" panose="020E0502030303020204" pitchFamily="34" charset="0"/>
              </a:rPr>
              <a:t>STATEMENTs</a:t>
            </a:r>
            <a:endParaRPr lang="en-US" b="1" cap="all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Instructor: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B390-418D-48CF-94B0-3854FA6F9157}" type="datetime1">
              <a:rPr lang="en-US" smtClean="0"/>
              <a:t>8/11/2020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7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en-US" cap="all" smtClean="0"/>
              <a:t>Update</a:t>
            </a:r>
            <a:r>
              <a:rPr lang="en-US" smtClean="0"/>
              <a:t> Statement </a:t>
            </a:r>
            <a:r>
              <a:rPr lang="en-US" sz="1350"/>
              <a:t>(1/2)</a:t>
            </a:r>
            <a:endParaRPr lang="en-US" sz="13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</a:pPr>
            <a:r>
              <a:rPr lang="en-US" sz="2000"/>
              <a:t>The </a:t>
            </a:r>
            <a:r>
              <a:rPr lang="en-US" sz="2000">
                <a:solidFill>
                  <a:srgbClr val="240AE6"/>
                </a:solidFill>
              </a:rPr>
              <a:t>UPDATE</a:t>
            </a:r>
            <a:r>
              <a:rPr lang="en-US" sz="2000"/>
              <a:t> statement is used to changes existing data in a table or view</a:t>
            </a:r>
          </a:p>
          <a:p>
            <a:pPr>
              <a:spcBef>
                <a:spcPts val="600"/>
              </a:spcBef>
            </a:pPr>
            <a:endParaRPr lang="en-US" sz="1800"/>
          </a:p>
          <a:p>
            <a:pPr>
              <a:spcBef>
                <a:spcPts val="600"/>
              </a:spcBef>
            </a:pPr>
            <a:endParaRPr lang="en-US" sz="1800"/>
          </a:p>
          <a:p>
            <a:pPr>
              <a:spcBef>
                <a:spcPts val="600"/>
              </a:spcBef>
            </a:pPr>
            <a:endParaRPr lang="en-US" sz="1800"/>
          </a:p>
          <a:p>
            <a:pPr>
              <a:spcBef>
                <a:spcPts val="600"/>
              </a:spcBef>
            </a:pPr>
            <a:endParaRPr lang="en-US" sz="1800"/>
          </a:p>
          <a:p>
            <a:pPr>
              <a:spcBef>
                <a:spcPts val="600"/>
              </a:spcBef>
            </a:pPr>
            <a:endParaRPr lang="en-US" sz="1800"/>
          </a:p>
          <a:p>
            <a:pPr marL="0" indent="0">
              <a:spcBef>
                <a:spcPts val="600"/>
              </a:spcBef>
              <a:buNone/>
            </a:pPr>
            <a:endParaRPr lang="en-US" sz="788"/>
          </a:p>
          <a:p>
            <a:pPr marL="242888">
              <a:spcBef>
                <a:spcPts val="600"/>
              </a:spcBef>
            </a:pPr>
            <a:r>
              <a:rPr lang="en-US" sz="2000" b="1" smtClean="0"/>
              <a:t>Best Practice</a:t>
            </a:r>
            <a:endParaRPr lang="en-US" sz="1900" b="1"/>
          </a:p>
          <a:p>
            <a:pPr lvl="1" indent="-257175" algn="just">
              <a:spcBef>
                <a:spcPts val="600"/>
              </a:spcBef>
            </a:pPr>
            <a:r>
              <a:rPr lang="en-US" sz="1500"/>
              <a:t>Use the </a:t>
            </a:r>
            <a:r>
              <a:rPr lang="en-US" sz="1500" b="1"/>
              <a:t>@@ROWCOUNT </a:t>
            </a:r>
            <a:r>
              <a:rPr lang="en-US" sz="1500"/>
              <a:t>function to return the number of inserted rows to the client application.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77715C3-EBE0-4908-9708-580DD7DD7BE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 descr="Updat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466" y="1349560"/>
            <a:ext cx="2537205" cy="18239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5B64-417F-4530-95CD-C951FD8EC049}" type="datetime1">
              <a:rPr lang="en-US" smtClean="0"/>
              <a:t>8/11/2020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4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en-US" cap="all" smtClean="0"/>
              <a:t>Update</a:t>
            </a:r>
            <a:r>
              <a:rPr lang="en-US" smtClean="0"/>
              <a:t> Statement </a:t>
            </a:r>
            <a:r>
              <a:rPr lang="en-US" sz="1350"/>
              <a:t>(2/2)</a:t>
            </a:r>
            <a:endParaRPr lang="en-US" sz="2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1800" b="1"/>
              <a:t>Syntax</a:t>
            </a:r>
            <a:r>
              <a:rPr lang="en-US" sz="1800" b="1" dirty="0"/>
              <a:t>:</a:t>
            </a:r>
          </a:p>
          <a:p>
            <a:pPr marL="600075" lvl="2" indent="0">
              <a:lnSpc>
                <a:spcPct val="150000"/>
              </a:lnSpc>
              <a:buNone/>
            </a:pPr>
            <a:endParaRPr lang="en-US" sz="1500"/>
          </a:p>
          <a:p>
            <a:pPr marL="600075" lvl="2" indent="0">
              <a:lnSpc>
                <a:spcPct val="150000"/>
              </a:lnSpc>
              <a:buNone/>
            </a:pPr>
            <a:endParaRPr lang="en-US" sz="900"/>
          </a:p>
          <a:p>
            <a:pPr marL="342900" lvl="3" indent="0" algn="just">
              <a:lnSpc>
                <a:spcPct val="150000"/>
              </a:lnSpc>
              <a:buNone/>
            </a:pPr>
            <a:endParaRPr lang="en-US" sz="825" b="1">
              <a:solidFill>
                <a:srgbClr val="404040"/>
              </a:solidFill>
            </a:endParaRPr>
          </a:p>
          <a:p>
            <a:pPr marL="342900" lvl="3" indent="0" algn="just">
              <a:lnSpc>
                <a:spcPct val="150000"/>
              </a:lnSpc>
              <a:buNone/>
            </a:pPr>
            <a:r>
              <a:rPr lang="en-US" b="1" smtClean="0">
                <a:solidFill>
                  <a:srgbClr val="404040"/>
                </a:solidFill>
              </a:rPr>
              <a:t>Notice </a:t>
            </a:r>
            <a:r>
              <a:rPr lang="en-US" b="1">
                <a:solidFill>
                  <a:srgbClr val="404040"/>
                </a:solidFill>
              </a:rPr>
              <a:t>the WHERE clause in the SQL </a:t>
            </a:r>
            <a:r>
              <a:rPr lang="en-US" b="1" smtClean="0">
                <a:solidFill>
                  <a:srgbClr val="404040"/>
                </a:solidFill>
              </a:rPr>
              <a:t>UPDATE statement!</a:t>
            </a:r>
          </a:p>
          <a:p>
            <a:pPr marL="342900" lvl="3" indent="0" algn="just">
              <a:lnSpc>
                <a:spcPct val="150000"/>
              </a:lnSpc>
              <a:buNone/>
            </a:pPr>
            <a:r>
              <a:rPr lang="en-US" smtClean="0">
                <a:solidFill>
                  <a:srgbClr val="404040"/>
                </a:solidFill>
              </a:rPr>
              <a:t>The </a:t>
            </a:r>
            <a:r>
              <a:rPr lang="en-US">
                <a:solidFill>
                  <a:srgbClr val="404040"/>
                </a:solidFill>
              </a:rPr>
              <a:t>WHERE clause specifies which record or records that should be updated. If you omit the WHERE clause, all records will be updated</a:t>
            </a:r>
            <a:r>
              <a:rPr lang="en-US" smtClean="0">
                <a:solidFill>
                  <a:srgbClr val="404040"/>
                </a:solidFill>
              </a:rPr>
              <a:t>!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1800" smtClean="0">
                <a:solidFill>
                  <a:prstClr val="black"/>
                </a:solidFill>
              </a:rPr>
              <a:t>Ex</a:t>
            </a:r>
            <a:r>
              <a:rPr lang="en-US" smtClean="0">
                <a:solidFill>
                  <a:prstClr val="black"/>
                </a:solidFill>
              </a:rPr>
              <a:t>: </a:t>
            </a:r>
            <a:r>
              <a:rPr lang="en-US" smtClean="0">
                <a:solidFill>
                  <a:prstClr val="black"/>
                </a:solidFill>
                <a:latin typeface="+mj-lt"/>
              </a:rPr>
              <a:t>		</a:t>
            </a:r>
            <a:r>
              <a:rPr lang="en-US" sz="1650">
                <a:solidFill>
                  <a:srgbClr val="0000FF"/>
                </a:solidFill>
              </a:rPr>
              <a:t>USE</a:t>
            </a:r>
            <a:r>
              <a:rPr lang="en-US" sz="1650">
                <a:solidFill>
                  <a:prstClr val="black"/>
                </a:solidFill>
              </a:rPr>
              <a:t> Fsoft_Training</a:t>
            </a:r>
            <a:endParaRPr lang="en-US" sz="1650">
              <a:solidFill>
                <a:prstClr val="black"/>
              </a:solidFill>
              <a:latin typeface="+mj-lt"/>
            </a:endParaRPr>
          </a:p>
          <a:p>
            <a:pPr marL="300038" lvl="1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350">
                <a:solidFill>
                  <a:prstClr val="black"/>
                </a:solidFill>
                <a:latin typeface="+mj-lt"/>
              </a:rPr>
              <a:t>			</a:t>
            </a:r>
            <a:r>
              <a:rPr lang="en-US" sz="1350">
                <a:solidFill>
                  <a:srgbClr val="0000FF"/>
                </a:solidFill>
              </a:rPr>
              <a:t>UPDATE</a:t>
            </a:r>
            <a:r>
              <a:rPr lang="en-US" sz="1350">
                <a:solidFill>
                  <a:prstClr val="black"/>
                </a:solidFill>
              </a:rPr>
              <a:t> dbo</a:t>
            </a:r>
            <a:r>
              <a:rPr lang="en-US" sz="1350">
                <a:solidFill>
                  <a:srgbClr val="808080"/>
                </a:solidFill>
              </a:rPr>
              <a:t>.</a:t>
            </a:r>
            <a:r>
              <a:rPr lang="en-US" sz="1350">
                <a:solidFill>
                  <a:prstClr val="black"/>
                </a:solidFill>
              </a:rPr>
              <a:t>Customer</a:t>
            </a:r>
          </a:p>
          <a:p>
            <a:pPr marL="300038" lvl="1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350">
                <a:solidFill>
                  <a:srgbClr val="0000FF"/>
                </a:solidFill>
              </a:rPr>
              <a:t>			SET</a:t>
            </a:r>
            <a:r>
              <a:rPr lang="en-US" sz="1350">
                <a:solidFill>
                  <a:prstClr val="black"/>
                </a:solidFill>
              </a:rPr>
              <a:t> PostalCode </a:t>
            </a:r>
            <a:r>
              <a:rPr lang="en-US" sz="1350">
                <a:solidFill>
                  <a:srgbClr val="808080"/>
                </a:solidFill>
              </a:rPr>
              <a:t>=</a:t>
            </a:r>
            <a:r>
              <a:rPr lang="en-US" sz="1350">
                <a:solidFill>
                  <a:prstClr val="black"/>
                </a:solidFill>
              </a:rPr>
              <a:t> </a:t>
            </a:r>
            <a:r>
              <a:rPr lang="en-US" sz="1350">
                <a:solidFill>
                  <a:srgbClr val="FF0000"/>
                </a:solidFill>
              </a:rPr>
              <a:t>'4006' </a:t>
            </a:r>
            <a:r>
              <a:rPr lang="en-US" sz="1350">
                <a:solidFill>
                  <a:srgbClr val="0000FF"/>
                </a:solidFill>
              </a:rPr>
              <a:t>		</a:t>
            </a:r>
          </a:p>
          <a:p>
            <a:pPr marL="300038" lvl="1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350">
                <a:solidFill>
                  <a:srgbClr val="0000FF"/>
                </a:solidFill>
              </a:rPr>
              <a:t>			WHERE</a:t>
            </a:r>
            <a:r>
              <a:rPr lang="en-US" sz="1350">
                <a:solidFill>
                  <a:prstClr val="black"/>
                </a:solidFill>
              </a:rPr>
              <a:t> Country </a:t>
            </a:r>
            <a:r>
              <a:rPr lang="en-US" sz="1350">
                <a:solidFill>
                  <a:srgbClr val="808080"/>
                </a:solidFill>
              </a:rPr>
              <a:t>=</a:t>
            </a:r>
            <a:r>
              <a:rPr lang="en-US" sz="1350">
                <a:solidFill>
                  <a:prstClr val="black"/>
                </a:solidFill>
              </a:rPr>
              <a:t> </a:t>
            </a:r>
            <a:r>
              <a:rPr lang="en-US" sz="1350">
                <a:solidFill>
                  <a:srgbClr val="FF0000"/>
                </a:solidFill>
              </a:rPr>
              <a:t>'Norway'</a:t>
            </a:r>
          </a:p>
          <a:p>
            <a:pPr marL="300038" lvl="1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350">
                <a:solidFill>
                  <a:srgbClr val="0000FF"/>
                </a:solidFill>
              </a:rPr>
              <a:t>			SELECT</a:t>
            </a:r>
            <a:r>
              <a:rPr lang="en-US" sz="1350">
                <a:solidFill>
                  <a:prstClr val="black"/>
                </a:solidFill>
              </a:rPr>
              <a:t> </a:t>
            </a:r>
            <a:r>
              <a:rPr lang="en-US" sz="1350">
                <a:solidFill>
                  <a:srgbClr val="FF00FF"/>
                </a:solidFill>
              </a:rPr>
              <a:t>@@ROWCOUNT</a:t>
            </a:r>
            <a:r>
              <a:rPr lang="en-US" sz="1350">
                <a:solidFill>
                  <a:prstClr val="black"/>
                </a:solidFill>
              </a:rPr>
              <a:t> </a:t>
            </a:r>
            <a:r>
              <a:rPr lang="en-US" sz="1350">
                <a:solidFill>
                  <a:srgbClr val="0000FF"/>
                </a:solidFill>
              </a:rPr>
              <a:t>AS</a:t>
            </a:r>
            <a:r>
              <a:rPr lang="en-US" sz="1350">
                <a:solidFill>
                  <a:prstClr val="black"/>
                </a:solidFill>
              </a:rPr>
              <a:t> ROW_COUNT</a:t>
            </a:r>
            <a:endParaRPr lang="en-US" sz="135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77715C3-EBE0-4908-9708-580DD7DD7BE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71415" y="993924"/>
            <a:ext cx="6045092" cy="75535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indent="-42863"/>
            <a:r>
              <a:rPr lang="en-US" sz="1350">
                <a:solidFill>
                  <a:srgbClr val="240AE6"/>
                </a:solidFill>
                <a:latin typeface="Arial" pitchFamily="34" charset="0"/>
              </a:rPr>
              <a:t>UPDATE</a:t>
            </a:r>
            <a:r>
              <a:rPr lang="en-US" sz="1350">
                <a:solidFill>
                  <a:prstClr val="black"/>
                </a:solidFill>
                <a:latin typeface="Arial" pitchFamily="34" charset="0"/>
              </a:rPr>
              <a:t> </a:t>
            </a:r>
            <a:r>
              <a:rPr lang="en-US" sz="1350" i="1">
                <a:solidFill>
                  <a:prstClr val="black"/>
                </a:solidFill>
                <a:latin typeface="Arial" pitchFamily="34" charset="0"/>
              </a:rPr>
              <a:t>table_name</a:t>
            </a:r>
            <a:r>
              <a:rPr lang="en-US" sz="1350">
                <a:solidFill>
                  <a:prstClr val="black"/>
                </a:solidFill>
                <a:latin typeface="Arial" pitchFamily="34" charset="0"/>
              </a:rPr>
              <a:t/>
            </a:r>
            <a:br>
              <a:rPr lang="en-US" sz="1350">
                <a:solidFill>
                  <a:prstClr val="black"/>
                </a:solidFill>
                <a:latin typeface="Arial" pitchFamily="34" charset="0"/>
              </a:rPr>
            </a:br>
            <a:r>
              <a:rPr lang="en-US" sz="1350">
                <a:solidFill>
                  <a:srgbClr val="240AE6"/>
                </a:solidFill>
                <a:latin typeface="Arial" pitchFamily="34" charset="0"/>
              </a:rPr>
              <a:t>SET </a:t>
            </a:r>
            <a:r>
              <a:rPr lang="en-US" sz="1350" i="1">
                <a:solidFill>
                  <a:prstClr val="black"/>
                </a:solidFill>
                <a:latin typeface="Arial" pitchFamily="34" charset="0"/>
              </a:rPr>
              <a:t>column1</a:t>
            </a:r>
            <a:r>
              <a:rPr lang="en-US" sz="1350">
                <a:solidFill>
                  <a:prstClr val="black"/>
                </a:solidFill>
                <a:latin typeface="Arial" pitchFamily="34" charset="0"/>
              </a:rPr>
              <a:t>=</a:t>
            </a:r>
            <a:r>
              <a:rPr lang="en-US" sz="1350" i="1">
                <a:solidFill>
                  <a:prstClr val="black"/>
                </a:solidFill>
                <a:latin typeface="Arial" pitchFamily="34" charset="0"/>
              </a:rPr>
              <a:t>value1</a:t>
            </a:r>
            <a:r>
              <a:rPr lang="en-US" sz="1350">
                <a:solidFill>
                  <a:prstClr val="black"/>
                </a:solidFill>
                <a:latin typeface="Arial" pitchFamily="34" charset="0"/>
              </a:rPr>
              <a:t>,</a:t>
            </a:r>
            <a:r>
              <a:rPr lang="en-US" sz="1350" i="1">
                <a:solidFill>
                  <a:prstClr val="black"/>
                </a:solidFill>
                <a:latin typeface="Arial" pitchFamily="34" charset="0"/>
              </a:rPr>
              <a:t>column2</a:t>
            </a:r>
            <a:r>
              <a:rPr lang="en-US" sz="1350">
                <a:solidFill>
                  <a:prstClr val="black"/>
                </a:solidFill>
                <a:latin typeface="Arial" pitchFamily="34" charset="0"/>
              </a:rPr>
              <a:t>=</a:t>
            </a:r>
            <a:r>
              <a:rPr lang="en-US" sz="1350" i="1">
                <a:solidFill>
                  <a:prstClr val="black"/>
                </a:solidFill>
                <a:latin typeface="Arial" pitchFamily="34" charset="0"/>
              </a:rPr>
              <a:t>value2</a:t>
            </a:r>
            <a:r>
              <a:rPr lang="en-US" sz="1350">
                <a:solidFill>
                  <a:prstClr val="black"/>
                </a:solidFill>
                <a:latin typeface="Arial" pitchFamily="34" charset="0"/>
              </a:rPr>
              <a:t>,...</a:t>
            </a:r>
            <a:br>
              <a:rPr lang="en-US" sz="1350">
                <a:solidFill>
                  <a:prstClr val="black"/>
                </a:solidFill>
                <a:latin typeface="Arial" pitchFamily="34" charset="0"/>
              </a:rPr>
            </a:br>
            <a:r>
              <a:rPr lang="en-US" sz="1350">
                <a:solidFill>
                  <a:srgbClr val="240AE6"/>
                </a:solidFill>
                <a:latin typeface="Arial" pitchFamily="34" charset="0"/>
              </a:rPr>
              <a:t>WHERE </a:t>
            </a:r>
            <a:r>
              <a:rPr lang="en-US" sz="1350" i="1">
                <a:solidFill>
                  <a:prstClr val="black"/>
                </a:solidFill>
                <a:latin typeface="Arial" pitchFamily="34" charset="0"/>
              </a:rPr>
              <a:t>some_column</a:t>
            </a:r>
            <a:r>
              <a:rPr lang="en-US" sz="1350">
                <a:solidFill>
                  <a:prstClr val="black"/>
                </a:solidFill>
                <a:latin typeface="Arial" pitchFamily="34" charset="0"/>
              </a:rPr>
              <a:t>=</a:t>
            </a:r>
            <a:r>
              <a:rPr lang="en-US" sz="1350" i="1">
                <a:solidFill>
                  <a:prstClr val="black"/>
                </a:solidFill>
                <a:latin typeface="Arial" pitchFamily="34" charset="0"/>
              </a:rPr>
              <a:t>some_value</a:t>
            </a:r>
            <a:r>
              <a:rPr lang="en-US" sz="1350">
                <a:solidFill>
                  <a:prstClr val="black"/>
                </a:solidFill>
                <a:latin typeface="Arial" pitchFamily="34" charset="0"/>
              </a:rPr>
              <a:t>;</a:t>
            </a:r>
            <a:endParaRPr lang="en-US" sz="1350">
              <a:solidFill>
                <a:srgbClr val="80808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629" y="3834763"/>
            <a:ext cx="1514483" cy="7020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218F3-A620-4C2B-ADAD-B186072F73ED}" type="datetime1">
              <a:rPr lang="en-US" smtClean="0"/>
              <a:t>8/11/2020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DELETE statement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Section3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D5FD-DCA6-4416-8193-7A04F40849E0}" type="datetime1">
              <a:rPr lang="en-US" smtClean="0"/>
              <a:t>8/11/2020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43596-7FAD-497D-92FC-7BF2A613BA8F}" type="slidenum">
              <a:rPr lang="vi-VN" smtClean="0"/>
              <a:pPr>
                <a:defRPr/>
              </a:pPr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265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en-US" cap="all" smtClean="0"/>
              <a:t>Delete</a:t>
            </a:r>
            <a:r>
              <a:rPr lang="en-US" smtClean="0"/>
              <a:t> Statement </a:t>
            </a:r>
            <a:r>
              <a:rPr lang="en-US" sz="1350"/>
              <a:t>(1/2)</a:t>
            </a:r>
            <a:endParaRPr lang="en-US" sz="13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sz="2100"/>
              <a:t>Removes </a:t>
            </a:r>
            <a:r>
              <a:rPr lang="en-US" sz="2100" dirty="0"/>
              <a:t>one or more rows from a table </a:t>
            </a:r>
            <a:r>
              <a:rPr lang="en-US" sz="2100"/>
              <a:t>or view</a:t>
            </a:r>
          </a:p>
          <a:p>
            <a:pPr marL="0" indent="0" algn="just">
              <a:buNone/>
            </a:pPr>
            <a:endParaRPr lang="en-US" sz="1800" b="1"/>
          </a:p>
          <a:p>
            <a:pPr marL="0" indent="0" algn="just">
              <a:buNone/>
            </a:pPr>
            <a:endParaRPr lang="en-US" sz="1800" b="1"/>
          </a:p>
          <a:p>
            <a:pPr marL="0" indent="0" algn="just">
              <a:buNone/>
            </a:pPr>
            <a:endParaRPr lang="en-US" sz="1800" b="1"/>
          </a:p>
          <a:p>
            <a:pPr marL="0" indent="0" algn="just">
              <a:buNone/>
            </a:pPr>
            <a:endParaRPr lang="en-US" sz="1800" b="1"/>
          </a:p>
          <a:p>
            <a:pPr marL="0" indent="0" algn="just">
              <a:buNone/>
            </a:pPr>
            <a:endParaRPr lang="en-US" sz="1800" b="1"/>
          </a:p>
          <a:p>
            <a:pPr marL="0" indent="0" algn="just">
              <a:buNone/>
            </a:pPr>
            <a:endParaRPr lang="en-US" sz="1800" b="1"/>
          </a:p>
          <a:p>
            <a:pPr marL="0" indent="0" algn="just">
              <a:buNone/>
            </a:pPr>
            <a:endParaRPr lang="en-US" b="1"/>
          </a:p>
          <a:p>
            <a:pPr marL="0" indent="0" algn="just">
              <a:buNone/>
            </a:pPr>
            <a:endParaRPr lang="en-US" sz="3225" b="1"/>
          </a:p>
          <a:p>
            <a:pPr marL="242888" algn="just"/>
            <a:r>
              <a:rPr lang="en-US" sz="2100" b="1" smtClean="0"/>
              <a:t>Best Practice:</a:t>
            </a:r>
          </a:p>
          <a:p>
            <a:pPr marL="342900" lvl="3" indent="0" algn="just">
              <a:lnSpc>
                <a:spcPct val="160000"/>
              </a:lnSpc>
              <a:buNone/>
            </a:pPr>
            <a:r>
              <a:rPr lang="en-US">
                <a:solidFill>
                  <a:srgbClr val="404040"/>
                </a:solidFill>
              </a:rPr>
              <a:t>To delete all the rows in a table, use TRUNCATE TABLE. TRUNCATE TABLE is faster than DELETE and uses fewer system and transaction log resources. </a:t>
            </a:r>
          </a:p>
          <a:p>
            <a:pPr marL="342900" lvl="3" indent="0" algn="just">
              <a:lnSpc>
                <a:spcPct val="160000"/>
              </a:lnSpc>
              <a:buNone/>
            </a:pPr>
            <a:r>
              <a:rPr lang="en-US">
                <a:solidFill>
                  <a:srgbClr val="404040"/>
                </a:solidFill>
              </a:rPr>
              <a:t>TRUNCATE TABLE has restrictions, for example, the table cannot participate in replication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77715C3-EBE0-4908-9708-580DD7DD7BE3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777517"/>
              </p:ext>
            </p:extLst>
          </p:nvPr>
        </p:nvGraphicFramePr>
        <p:xfrm>
          <a:off x="2026147" y="1099264"/>
          <a:ext cx="4528334" cy="185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5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9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6284">
                <a:tc>
                  <a:txBody>
                    <a:bodyPr/>
                    <a:lstStyle/>
                    <a:p>
                      <a:r>
                        <a:rPr lang="en-US" sz="1400" smtClean="0"/>
                        <a:t>CustomerId</a:t>
                      </a:r>
                      <a:endParaRPr lang="en-US" sz="1400"/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CustomerName</a:t>
                      </a:r>
                      <a:endParaRPr lang="en-US" sz="1400"/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ContactName</a:t>
                      </a:r>
                      <a:endParaRPr lang="en-US" sz="1400"/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232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smtClean="0"/>
                        <a:t>1</a:t>
                      </a:r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Alfreds Futterkiste</a:t>
                      </a:r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Maria Anders</a:t>
                      </a:r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232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smtClean="0"/>
                        <a:t>2</a:t>
                      </a:r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verdana" panose="020B0604030504040204" pitchFamily="34" charset="0"/>
                        </a:rPr>
                        <a:t>Around the Horn</a:t>
                      </a:r>
                    </a:p>
                  </a:txBody>
                  <a:tcPr marL="35719" marR="35719" marT="50006" marB="500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Thomas Hardy</a:t>
                      </a:r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232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Berglunds snabbköp</a:t>
                      </a:r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Christina Berglund</a:t>
                      </a:r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232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smtClean="0"/>
                        <a:t>4</a:t>
                      </a:r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Antonio Moreno</a:t>
                      </a:r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Antonio Moreno</a:t>
                      </a:r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232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400" smtClean="0"/>
                        <a:t>5</a:t>
                      </a:r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 Trujillo </a:t>
                      </a:r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 Trujillo</a:t>
                      </a:r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2242171" y="2725788"/>
            <a:ext cx="422644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26" name="Picture 2" descr="http://www.icozon.com/upload/51/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196" y="3755708"/>
            <a:ext cx="838916" cy="83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/>
          <p:cNvCxnSpPr/>
          <p:nvPr/>
        </p:nvCxnSpPr>
        <p:spPr>
          <a:xfrm>
            <a:off x="2328036" y="1829867"/>
            <a:ext cx="422644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50FD-B0BB-4CEA-A19A-0DC863FCAC9B}" type="datetime1">
              <a:rPr lang="en-US" smtClean="0"/>
              <a:t>8/11/2020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8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en-US" cap="all" smtClean="0"/>
              <a:t>Delete</a:t>
            </a:r>
            <a:r>
              <a:rPr lang="en-US" smtClean="0"/>
              <a:t> Statement </a:t>
            </a:r>
            <a:r>
              <a:rPr lang="en-US" sz="1350"/>
              <a:t>(2/2)</a:t>
            </a:r>
            <a:endParaRPr lang="en-US" sz="13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b="1"/>
              <a:t>Syntax</a:t>
            </a:r>
            <a:r>
              <a:rPr lang="en-US" sz="1800" b="1" dirty="0"/>
              <a:t>:</a:t>
            </a:r>
          </a:p>
          <a:p>
            <a:pPr marL="600075" lvl="2" indent="0">
              <a:buNone/>
            </a:pPr>
            <a:endParaRPr lang="en-US" sz="1500"/>
          </a:p>
          <a:p>
            <a:pPr marL="600075" lvl="2" indent="0">
              <a:buNone/>
            </a:pPr>
            <a:endParaRPr lang="en-US" sz="1500"/>
          </a:p>
          <a:p>
            <a:pPr marL="300038" lvl="1" indent="0" algn="just">
              <a:buNone/>
            </a:pPr>
            <a:endParaRPr lang="en-US"/>
          </a:p>
          <a:p>
            <a:pPr marL="185738" indent="-285750" algn="just"/>
            <a:r>
              <a:rPr lang="en-US" sz="1800" b="1"/>
              <a:t>Notice the WHERE clause in the SQL DELETE statement!</a:t>
            </a:r>
          </a:p>
          <a:p>
            <a:pPr marL="342900" lvl="3" indent="0" algn="just">
              <a:lnSpc>
                <a:spcPct val="140000"/>
              </a:lnSpc>
              <a:buNone/>
            </a:pPr>
            <a:r>
              <a:rPr lang="en-US" sz="1275">
                <a:solidFill>
                  <a:srgbClr val="404040"/>
                </a:solidFill>
              </a:rPr>
              <a:t>The WHERE clause specifies which record or records that should be deleted. If you omit the WHERE clause, all records will be deleted!</a:t>
            </a:r>
          </a:p>
          <a:p>
            <a:pPr marL="342900" lvl="3" indent="0" algn="just">
              <a:lnSpc>
                <a:spcPct val="140000"/>
              </a:lnSpc>
              <a:buNone/>
            </a:pPr>
            <a:r>
              <a:rPr lang="en-US" sz="1275">
                <a:solidFill>
                  <a:srgbClr val="404040"/>
                </a:solidFill>
              </a:rPr>
              <a:t>Please note that the DELETE FROM command cannot delete any rows of data that would violate FOREIGN KEY or other constraints.</a:t>
            </a:r>
          </a:p>
          <a:p>
            <a:pPr marL="300038" lvl="1" indent="0" algn="just">
              <a:buNone/>
            </a:pPr>
            <a:endParaRPr lang="en-US" sz="1500"/>
          </a:p>
          <a:p>
            <a:pPr marL="185738" indent="-285750"/>
            <a:r>
              <a:rPr lang="en-US" sz="1800" b="1"/>
              <a:t>Ex: 	</a:t>
            </a:r>
            <a:endParaRPr lang="en-US" sz="1800" b="1" smtClean="0"/>
          </a:p>
          <a:p>
            <a:pPr marL="300038" lvl="1" indent="0">
              <a:buNone/>
            </a:pPr>
            <a:r>
              <a:rPr lang="en-US" sz="1400" b="1">
                <a:solidFill>
                  <a:srgbClr val="0000FF"/>
                </a:solidFill>
              </a:rPr>
              <a:t>	</a:t>
            </a:r>
            <a:r>
              <a:rPr lang="en-US" sz="1400" smtClean="0">
                <a:solidFill>
                  <a:srgbClr val="0000FF"/>
                </a:solidFill>
              </a:rPr>
              <a:t>USE</a:t>
            </a:r>
            <a:r>
              <a:rPr lang="en-US" sz="1400" smtClean="0">
                <a:solidFill>
                  <a:prstClr val="black"/>
                </a:solidFill>
              </a:rPr>
              <a:t> </a:t>
            </a:r>
            <a:r>
              <a:rPr lang="en-US" sz="1400">
                <a:solidFill>
                  <a:prstClr val="black"/>
                </a:solidFill>
              </a:rPr>
              <a:t>Fsoft_Training</a:t>
            </a:r>
            <a:endParaRPr lang="en-US" sz="1400" b="1"/>
          </a:p>
          <a:p>
            <a:pPr marL="300038" lvl="1" indent="0">
              <a:buNone/>
            </a:pPr>
            <a:r>
              <a:rPr lang="en-US" sz="1350" b="1">
                <a:solidFill>
                  <a:srgbClr val="0000FF"/>
                </a:solidFill>
              </a:rPr>
              <a:t>	</a:t>
            </a:r>
            <a:r>
              <a:rPr lang="en-US" sz="1350">
                <a:solidFill>
                  <a:srgbClr val="0000FF"/>
                </a:solidFill>
              </a:rPr>
              <a:t>DELETE</a:t>
            </a:r>
            <a:r>
              <a:rPr lang="en-US" sz="1350">
                <a:solidFill>
                  <a:prstClr val="black"/>
                </a:solidFill>
              </a:rPr>
              <a:t> dbo</a:t>
            </a:r>
            <a:r>
              <a:rPr lang="en-US" sz="1350">
                <a:solidFill>
                  <a:srgbClr val="808080"/>
                </a:solidFill>
              </a:rPr>
              <a:t>.</a:t>
            </a:r>
            <a:r>
              <a:rPr lang="en-US" sz="1350">
                <a:solidFill>
                  <a:prstClr val="black"/>
                </a:solidFill>
              </a:rPr>
              <a:t>Customer</a:t>
            </a:r>
          </a:p>
          <a:p>
            <a:pPr marL="300038" lvl="1" indent="0">
              <a:buNone/>
            </a:pPr>
            <a:r>
              <a:rPr lang="en-US" sz="1350">
                <a:solidFill>
                  <a:srgbClr val="0000FF"/>
                </a:solidFill>
              </a:rPr>
              <a:t>	WHERE</a:t>
            </a:r>
            <a:r>
              <a:rPr lang="en-US" sz="1350">
                <a:solidFill>
                  <a:prstClr val="black"/>
                </a:solidFill>
              </a:rPr>
              <a:t> Country </a:t>
            </a:r>
            <a:r>
              <a:rPr lang="en-US" sz="1350">
                <a:solidFill>
                  <a:srgbClr val="808080"/>
                </a:solidFill>
              </a:rPr>
              <a:t>=</a:t>
            </a:r>
            <a:r>
              <a:rPr lang="en-US" sz="1350">
                <a:solidFill>
                  <a:prstClr val="black"/>
                </a:solidFill>
              </a:rPr>
              <a:t> </a:t>
            </a:r>
            <a:r>
              <a:rPr lang="en-US" sz="1350">
                <a:solidFill>
                  <a:srgbClr val="FF0000"/>
                </a:solidFill>
              </a:rPr>
              <a:t>'Germany'</a:t>
            </a:r>
          </a:p>
          <a:p>
            <a:pPr marL="300038" lvl="1" indent="0">
              <a:buNone/>
            </a:pPr>
            <a:r>
              <a:rPr lang="en-US" sz="1350">
                <a:solidFill>
                  <a:srgbClr val="0000FF"/>
                </a:solidFill>
              </a:rPr>
              <a:t>	SELECT</a:t>
            </a:r>
            <a:r>
              <a:rPr lang="en-US" sz="1350">
                <a:solidFill>
                  <a:prstClr val="black"/>
                </a:solidFill>
              </a:rPr>
              <a:t> </a:t>
            </a:r>
            <a:r>
              <a:rPr lang="en-US" sz="1350">
                <a:solidFill>
                  <a:srgbClr val="FF00FF"/>
                </a:solidFill>
              </a:rPr>
              <a:t>@@ROWCOUNT</a:t>
            </a:r>
            <a:r>
              <a:rPr lang="en-US" sz="1350">
                <a:solidFill>
                  <a:prstClr val="black"/>
                </a:solidFill>
              </a:rPr>
              <a:t> </a:t>
            </a:r>
            <a:r>
              <a:rPr lang="en-US" sz="1350">
                <a:solidFill>
                  <a:srgbClr val="0000FF"/>
                </a:solidFill>
              </a:rPr>
              <a:t>AS</a:t>
            </a:r>
            <a:r>
              <a:rPr lang="en-US" sz="1350">
                <a:solidFill>
                  <a:prstClr val="black"/>
                </a:solidFill>
              </a:rPr>
              <a:t> ROW_COUNT</a:t>
            </a:r>
            <a:endParaRPr lang="en-US" sz="135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77715C3-EBE0-4908-9708-580DD7DD7BE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604012" y="1079328"/>
            <a:ext cx="6045092" cy="56750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indent="-85725" eaLnBrk="0" hangingPunct="0"/>
            <a:r>
              <a:rPr lang="en-US" sz="1350">
                <a:solidFill>
                  <a:srgbClr val="240AE6"/>
                </a:solidFill>
                <a:latin typeface="Arial" pitchFamily="34" charset="0"/>
              </a:rPr>
              <a:t>DELETE</a:t>
            </a:r>
            <a:r>
              <a:rPr lang="en-US" sz="1350">
                <a:solidFill>
                  <a:prstClr val="black"/>
                </a:solidFill>
                <a:latin typeface="Arial" pitchFamily="34" charset="0"/>
              </a:rPr>
              <a:t> </a:t>
            </a:r>
            <a:r>
              <a:rPr lang="en-US" sz="1350">
                <a:solidFill>
                  <a:srgbClr val="FF0000"/>
                </a:solidFill>
                <a:latin typeface="Arial" pitchFamily="34" charset="0"/>
              </a:rPr>
              <a:t>FROM</a:t>
            </a:r>
            <a:r>
              <a:rPr lang="en-US" sz="1350">
                <a:solidFill>
                  <a:prstClr val="black"/>
                </a:solidFill>
                <a:latin typeface="Arial" pitchFamily="34" charset="0"/>
              </a:rPr>
              <a:t> </a:t>
            </a:r>
            <a:r>
              <a:rPr lang="en-US" sz="1350" i="1">
                <a:solidFill>
                  <a:prstClr val="black"/>
                </a:solidFill>
                <a:latin typeface="Arial" pitchFamily="34" charset="0"/>
              </a:rPr>
              <a:t>table_name</a:t>
            </a:r>
            <a:r>
              <a:rPr lang="en-US" sz="1350">
                <a:solidFill>
                  <a:prstClr val="black"/>
                </a:solidFill>
                <a:latin typeface="Arial" pitchFamily="34" charset="0"/>
              </a:rPr>
              <a:t/>
            </a:r>
            <a:br>
              <a:rPr lang="en-US" sz="1350">
                <a:solidFill>
                  <a:prstClr val="black"/>
                </a:solidFill>
                <a:latin typeface="Arial" pitchFamily="34" charset="0"/>
              </a:rPr>
            </a:br>
            <a:r>
              <a:rPr lang="en-US" sz="1350">
                <a:solidFill>
                  <a:srgbClr val="240AE6"/>
                </a:solidFill>
                <a:latin typeface="Arial" pitchFamily="34" charset="0"/>
              </a:rPr>
              <a:t>WHERE</a:t>
            </a:r>
            <a:r>
              <a:rPr lang="en-US" sz="1350">
                <a:solidFill>
                  <a:prstClr val="black"/>
                </a:solidFill>
                <a:latin typeface="Arial" pitchFamily="34" charset="0"/>
              </a:rPr>
              <a:t> </a:t>
            </a:r>
            <a:r>
              <a:rPr lang="en-US" sz="1350" i="1">
                <a:solidFill>
                  <a:prstClr val="black"/>
                </a:solidFill>
                <a:latin typeface="Arial" pitchFamily="34" charset="0"/>
              </a:rPr>
              <a:t>some_column</a:t>
            </a:r>
            <a:r>
              <a:rPr lang="en-US" sz="1350">
                <a:solidFill>
                  <a:prstClr val="black"/>
                </a:solidFill>
                <a:latin typeface="Arial" pitchFamily="34" charset="0"/>
              </a:rPr>
              <a:t>=</a:t>
            </a:r>
            <a:r>
              <a:rPr lang="en-US" sz="1350" i="1">
                <a:solidFill>
                  <a:prstClr val="black"/>
                </a:solidFill>
                <a:latin typeface="Arial" pitchFamily="34" charset="0"/>
              </a:rPr>
              <a:t>some_value</a:t>
            </a:r>
            <a:r>
              <a:rPr lang="en-US" sz="1350">
                <a:solidFill>
                  <a:prstClr val="black"/>
                </a:solidFill>
                <a:latin typeface="Arial" pitchFamily="34" charset="0"/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155" y="3386035"/>
            <a:ext cx="1917957" cy="10625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245F-36BB-4EDD-A32C-D1CB1A7D7A90}" type="datetime1">
              <a:rPr lang="en-US" smtClean="0"/>
              <a:t>8/11/2020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1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SELECT statement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Section4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9E81-1E19-4B7D-A583-C37CB2A3F7A0}" type="datetime1">
              <a:rPr lang="en-US" smtClean="0"/>
              <a:t>8/11/2020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43596-7FAD-497D-92FC-7BF2A613BA8F}" type="slidenum">
              <a:rPr lang="vi-VN" smtClean="0"/>
              <a:pPr>
                <a:defRPr/>
              </a:pPr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125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en-US" smtClean="0"/>
              <a:t>SELECT Statement </a:t>
            </a:r>
            <a:r>
              <a:rPr lang="en-US" sz="1350"/>
              <a:t>(1/4)</a:t>
            </a:r>
            <a:endParaRPr lang="en-US" sz="135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/>
              <a:t>Retrieves rows from the database and enables the selection of one or many rows or columns from one or many tables</a:t>
            </a:r>
          </a:p>
          <a:p>
            <a:pPr algn="just"/>
            <a:endParaRPr lang="en-US" sz="825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77715C3-EBE0-4908-9708-580DD7DD7BE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8" name="Picture 4" descr="Kết quả hình ảnh cho icon select statement in sql 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235" y="1896035"/>
            <a:ext cx="1785938" cy="178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40B9-283E-4FEA-BE2A-55E79D710448}" type="datetime1">
              <a:rPr lang="en-US" smtClean="0"/>
              <a:t>8/11/2020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4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en-US" smtClean="0"/>
              <a:t>SELECT Statement </a:t>
            </a:r>
            <a:r>
              <a:rPr lang="en-US" sz="1350"/>
              <a:t>(2/4)</a:t>
            </a:r>
            <a:endParaRPr lang="en-US" sz="21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1800" b="1"/>
              <a:t>Syntax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425">
                <a:solidFill>
                  <a:srgbClr val="240AE6"/>
                </a:solidFill>
              </a:rPr>
              <a:t>	</a:t>
            </a:r>
            <a:r>
              <a:rPr lang="en-US" sz="1200">
                <a:solidFill>
                  <a:srgbClr val="0000FF"/>
                </a:solidFill>
              </a:rPr>
              <a:t>SELECT</a:t>
            </a:r>
            <a:r>
              <a:rPr lang="en-US" sz="1200">
                <a:solidFill>
                  <a:prstClr val="black"/>
                </a:solidFill>
              </a:rPr>
              <a:t> [</a:t>
            </a:r>
            <a:r>
              <a:rPr lang="en-US" sz="1200" smtClean="0">
                <a:solidFill>
                  <a:prstClr val="black"/>
                </a:solidFill>
              </a:rPr>
              <a:t>ALL/DISTINCT/TOP </a:t>
            </a:r>
            <a:r>
              <a:rPr lang="en-US" sz="1200"/>
              <a:t>[ WITH TIES ] </a:t>
            </a:r>
            <a:r>
              <a:rPr lang="en-US" sz="1200" smtClean="0">
                <a:solidFill>
                  <a:prstClr val="black"/>
                </a:solidFill>
              </a:rPr>
              <a:t>] </a:t>
            </a:r>
            <a:r>
              <a:rPr lang="en-US" sz="1200">
                <a:solidFill>
                  <a:srgbClr val="808080"/>
                </a:solidFill>
              </a:rPr>
              <a:t>&lt;</a:t>
            </a:r>
            <a:r>
              <a:rPr lang="en-US" sz="1200">
                <a:solidFill>
                  <a:srgbClr val="0000FF"/>
                </a:solidFill>
              </a:rPr>
              <a:t>Column</a:t>
            </a:r>
            <a:r>
              <a:rPr lang="en-US" sz="1200">
                <a:solidFill>
                  <a:prstClr val="black"/>
                </a:solidFill>
              </a:rPr>
              <a:t> name1</a:t>
            </a:r>
            <a:r>
              <a:rPr lang="en-US" sz="1200">
                <a:solidFill>
                  <a:srgbClr val="808080"/>
                </a:solidFill>
              </a:rPr>
              <a:t>&gt;,</a:t>
            </a:r>
            <a:r>
              <a:rPr lang="en-US" sz="1200">
                <a:solidFill>
                  <a:prstClr val="black"/>
                </a:solidFill>
              </a:rPr>
              <a:t> </a:t>
            </a:r>
            <a:r>
              <a:rPr lang="en-US" sz="1200">
                <a:solidFill>
                  <a:srgbClr val="808080"/>
                </a:solidFill>
              </a:rPr>
              <a:t>&lt;</a:t>
            </a:r>
            <a:r>
              <a:rPr lang="en-US" sz="1200">
                <a:solidFill>
                  <a:srgbClr val="0000FF"/>
                </a:solidFill>
              </a:rPr>
              <a:t>Column</a:t>
            </a:r>
            <a:r>
              <a:rPr lang="en-US" sz="1200">
                <a:solidFill>
                  <a:prstClr val="black"/>
                </a:solidFill>
              </a:rPr>
              <a:t> name2</a:t>
            </a:r>
            <a:r>
              <a:rPr lang="en-US" sz="1200">
                <a:solidFill>
                  <a:srgbClr val="808080"/>
                </a:solidFill>
              </a:rPr>
              <a:t>&gt;,..</a:t>
            </a:r>
            <a:r>
              <a:rPr lang="en-US" sz="1200">
                <a:solidFill>
                  <a:prstClr val="black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200">
                <a:solidFill>
                  <a:prstClr val="black"/>
                </a:solidFill>
              </a:rPr>
              <a:t>		</a:t>
            </a:r>
            <a:r>
              <a:rPr lang="en-US" sz="1200">
                <a:solidFill>
                  <a:srgbClr val="0000FF"/>
                </a:solidFill>
              </a:rPr>
              <a:t>FROM</a:t>
            </a:r>
            <a:r>
              <a:rPr lang="en-US" sz="1200">
                <a:solidFill>
                  <a:prstClr val="black"/>
                </a:solidFill>
              </a:rPr>
              <a:t> </a:t>
            </a:r>
            <a:r>
              <a:rPr lang="en-US" sz="1200">
                <a:solidFill>
                  <a:srgbClr val="808080"/>
                </a:solidFill>
              </a:rPr>
              <a:t>&lt;</a:t>
            </a:r>
            <a:r>
              <a:rPr lang="en-US" sz="1200">
                <a:solidFill>
                  <a:srgbClr val="0000FF"/>
                </a:solidFill>
              </a:rPr>
              <a:t>Table</a:t>
            </a:r>
            <a:r>
              <a:rPr lang="en-US" sz="1200">
                <a:solidFill>
                  <a:prstClr val="black"/>
                </a:solidFill>
              </a:rPr>
              <a:t> name</a:t>
            </a:r>
            <a:r>
              <a:rPr lang="en-US" sz="1200">
                <a:solidFill>
                  <a:srgbClr val="80808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200">
                <a:solidFill>
                  <a:prstClr val="black"/>
                </a:solidFill>
              </a:rPr>
              <a:t>		[</a:t>
            </a:r>
            <a:r>
              <a:rPr lang="en-US" sz="1200" b="1">
                <a:solidFill>
                  <a:srgbClr val="FF0000"/>
                </a:solidFill>
              </a:rPr>
              <a:t>WHERE</a:t>
            </a:r>
            <a:r>
              <a:rPr lang="en-US" sz="1200">
                <a:solidFill>
                  <a:prstClr val="black"/>
                </a:solidFill>
              </a:rPr>
              <a:t> &lt;Search condition&gt;]</a:t>
            </a:r>
          </a:p>
          <a:p>
            <a:pPr marL="0" indent="0">
              <a:buNone/>
            </a:pPr>
            <a:r>
              <a:rPr lang="en-US" sz="1200">
                <a:solidFill>
                  <a:prstClr val="black"/>
                </a:solidFill>
              </a:rPr>
              <a:t>		[</a:t>
            </a:r>
            <a:r>
              <a:rPr lang="en-US" sz="1200" b="1">
                <a:solidFill>
                  <a:srgbClr val="FF0000"/>
                </a:solidFill>
              </a:rPr>
              <a:t>GROUP</a:t>
            </a:r>
            <a:r>
              <a:rPr lang="en-US" sz="1200">
                <a:solidFill>
                  <a:prstClr val="black"/>
                </a:solidFill>
              </a:rPr>
              <a:t> BY grouping columns]</a:t>
            </a:r>
          </a:p>
          <a:p>
            <a:pPr marL="0" indent="0">
              <a:buNone/>
            </a:pPr>
            <a:r>
              <a:rPr lang="en-US" sz="1200">
                <a:solidFill>
                  <a:prstClr val="black"/>
                </a:solidFill>
              </a:rPr>
              <a:t>		[</a:t>
            </a:r>
            <a:r>
              <a:rPr lang="en-US" sz="1200" b="1">
                <a:solidFill>
                  <a:srgbClr val="FF0000"/>
                </a:solidFill>
              </a:rPr>
              <a:t>HAVING</a:t>
            </a:r>
            <a:r>
              <a:rPr lang="en-US" sz="1200">
                <a:solidFill>
                  <a:prstClr val="black"/>
                </a:solidFill>
              </a:rPr>
              <a:t> search condition]</a:t>
            </a:r>
          </a:p>
          <a:p>
            <a:pPr marL="0" indent="0">
              <a:buNone/>
            </a:pPr>
            <a:r>
              <a:rPr lang="en-US" sz="1200">
                <a:solidFill>
                  <a:prstClr val="black"/>
                </a:solidFill>
              </a:rPr>
              <a:t>		[</a:t>
            </a:r>
            <a:r>
              <a:rPr lang="en-US" sz="1200" b="1">
                <a:solidFill>
                  <a:srgbClr val="FF0000"/>
                </a:solidFill>
              </a:rPr>
              <a:t>ORDER BY </a:t>
            </a:r>
            <a:r>
              <a:rPr lang="en-US" sz="1200">
                <a:solidFill>
                  <a:prstClr val="black"/>
                </a:solidFill>
              </a:rPr>
              <a:t>sort specification]</a:t>
            </a:r>
            <a:endParaRPr lang="en-US" sz="1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00038" lvl="1" indent="0">
              <a:buNone/>
            </a:pPr>
            <a:r>
              <a:rPr lang="en-US" sz="12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b="1" smtClean="0">
                <a:solidFill>
                  <a:prstClr val="black"/>
                </a:solidFill>
              </a:rPr>
              <a:t>Ex1: </a:t>
            </a:r>
            <a:r>
              <a:rPr lang="en-US" sz="1200"/>
              <a:t>	</a:t>
            </a:r>
            <a:r>
              <a:rPr lang="en-US" sz="1200">
                <a:solidFill>
                  <a:srgbClr val="0000FF"/>
                </a:solidFill>
              </a:rPr>
              <a:t>USE</a:t>
            </a:r>
            <a:r>
              <a:rPr lang="en-US" sz="1200">
                <a:solidFill>
                  <a:prstClr val="black"/>
                </a:solidFill>
              </a:rPr>
              <a:t> AdventureWorks</a:t>
            </a:r>
          </a:p>
          <a:p>
            <a:pPr marL="600075" lvl="2" indent="0">
              <a:buNone/>
            </a:pPr>
            <a:r>
              <a:rPr lang="en-US" sz="1200">
                <a:solidFill>
                  <a:prstClr val="black"/>
                </a:solidFill>
              </a:rPr>
              <a:t>	</a:t>
            </a:r>
            <a:r>
              <a:rPr lang="en-US" sz="1200">
                <a:solidFill>
                  <a:srgbClr val="0000FF"/>
                </a:solidFill>
              </a:rPr>
              <a:t>GO</a:t>
            </a:r>
            <a:endParaRPr lang="en-US" sz="1200"/>
          </a:p>
          <a:p>
            <a:pPr marL="300038" lvl="1" indent="0">
              <a:buNone/>
            </a:pPr>
            <a:r>
              <a:rPr lang="en-US" sz="12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1200">
                <a:solidFill>
                  <a:srgbClr val="0000FF"/>
                </a:solidFill>
              </a:rPr>
              <a:t>SELECT</a:t>
            </a:r>
            <a:r>
              <a:rPr lang="en-US" sz="1200">
                <a:solidFill>
                  <a:prstClr val="black"/>
                </a:solidFill>
              </a:rPr>
              <a:t> ProductID, Name</a:t>
            </a:r>
            <a:endParaRPr lang="en-US" sz="1200">
              <a:solidFill>
                <a:srgbClr val="808080"/>
              </a:solidFill>
            </a:endParaRPr>
          </a:p>
          <a:p>
            <a:pPr marL="300038" lvl="1" indent="0">
              <a:buNone/>
            </a:pPr>
            <a:r>
              <a:rPr lang="en-US" sz="1200">
                <a:solidFill>
                  <a:srgbClr val="0000FF"/>
                </a:solidFill>
              </a:rPr>
              <a:t>		FROM</a:t>
            </a:r>
            <a:r>
              <a:rPr lang="en-US" sz="1200">
                <a:solidFill>
                  <a:prstClr val="black"/>
                </a:solidFill>
              </a:rPr>
              <a:t> Production</a:t>
            </a:r>
            <a:r>
              <a:rPr lang="en-US" sz="1200">
                <a:solidFill>
                  <a:srgbClr val="808080"/>
                </a:solidFill>
              </a:rPr>
              <a:t>.</a:t>
            </a:r>
            <a:r>
              <a:rPr lang="en-US" sz="1200">
                <a:solidFill>
                  <a:prstClr val="black"/>
                </a:solidFill>
              </a:rPr>
              <a:t>Product</a:t>
            </a:r>
          </a:p>
          <a:p>
            <a:pPr marL="300038" lvl="1" indent="0">
              <a:buNone/>
            </a:pPr>
            <a:r>
              <a:rPr lang="en-US" sz="1200">
                <a:solidFill>
                  <a:srgbClr val="0000FF"/>
                </a:solidFill>
              </a:rPr>
              <a:t>		ORDER</a:t>
            </a:r>
            <a:r>
              <a:rPr lang="en-US" sz="1200">
                <a:solidFill>
                  <a:prstClr val="black"/>
                </a:solidFill>
              </a:rPr>
              <a:t> </a:t>
            </a:r>
            <a:r>
              <a:rPr lang="en-US" sz="1200">
                <a:solidFill>
                  <a:srgbClr val="0000FF"/>
                </a:solidFill>
              </a:rPr>
              <a:t>BY</a:t>
            </a:r>
            <a:r>
              <a:rPr lang="en-US" sz="1200">
                <a:solidFill>
                  <a:prstClr val="black"/>
                </a:solidFill>
              </a:rPr>
              <a:t> Name </a:t>
            </a:r>
            <a:r>
              <a:rPr lang="en-US" sz="1200">
                <a:solidFill>
                  <a:srgbClr val="0000FF"/>
                </a:solidFill>
              </a:rPr>
              <a:t>ASC</a:t>
            </a:r>
            <a:r>
              <a:rPr lang="en-US" sz="1200">
                <a:solidFill>
                  <a:srgbClr val="808080"/>
                </a:solidFill>
              </a:rPr>
              <a:t>;</a:t>
            </a:r>
          </a:p>
          <a:p>
            <a:pPr marL="300038" lvl="1" indent="0">
              <a:buNone/>
            </a:pPr>
            <a:r>
              <a:rPr lang="en-US" sz="1200">
                <a:solidFill>
                  <a:srgbClr val="808080"/>
                </a:solidFill>
                <a:latin typeface="Calibri" panose="020F0502020204030204" pitchFamily="34" charset="0"/>
              </a:rPr>
              <a:t>		(504 rows)</a:t>
            </a:r>
          </a:p>
          <a:p>
            <a:pPr marL="300038" lvl="1" indent="0">
              <a:buNone/>
            </a:pPr>
            <a:r>
              <a:rPr lang="en-US" sz="1200"/>
              <a:t> </a:t>
            </a:r>
            <a:r>
              <a:rPr lang="en-US" sz="1200" b="1" smtClean="0"/>
              <a:t>Ex2</a:t>
            </a:r>
            <a:r>
              <a:rPr lang="en-US" sz="1200" b="1"/>
              <a:t>: </a:t>
            </a:r>
            <a:r>
              <a:rPr lang="en-US" sz="1200"/>
              <a:t>	</a:t>
            </a:r>
            <a:r>
              <a:rPr lang="en-US" sz="1200">
                <a:solidFill>
                  <a:srgbClr val="0000FF"/>
                </a:solidFill>
              </a:rPr>
              <a:t>SELECT</a:t>
            </a:r>
            <a:r>
              <a:rPr lang="en-US" sz="1200">
                <a:solidFill>
                  <a:prstClr val="black"/>
                </a:solidFill>
              </a:rPr>
              <a:t> </a:t>
            </a:r>
            <a:r>
              <a:rPr lang="en-US" sz="1200">
                <a:solidFill>
                  <a:srgbClr val="0000FF"/>
                </a:solidFill>
              </a:rPr>
              <a:t>DISTINCT</a:t>
            </a:r>
            <a:r>
              <a:rPr lang="en-US" sz="1200">
                <a:solidFill>
                  <a:prstClr val="black"/>
                </a:solidFill>
              </a:rPr>
              <a:t> E</a:t>
            </a:r>
            <a:r>
              <a:rPr lang="en-US" sz="1200">
                <a:solidFill>
                  <a:srgbClr val="808080"/>
                </a:solidFill>
              </a:rPr>
              <a:t>.</a:t>
            </a:r>
            <a:r>
              <a:rPr lang="en-US" sz="1200">
                <a:solidFill>
                  <a:prstClr val="black"/>
                </a:solidFill>
              </a:rPr>
              <a:t>Title</a:t>
            </a:r>
          </a:p>
          <a:p>
            <a:pPr marL="300038" lvl="1" indent="0">
              <a:buNone/>
            </a:pPr>
            <a:r>
              <a:rPr lang="en-US" sz="1200">
                <a:solidFill>
                  <a:prstClr val="black"/>
                </a:solidFill>
              </a:rPr>
              <a:t>		</a:t>
            </a:r>
            <a:r>
              <a:rPr lang="en-US" sz="1200">
                <a:solidFill>
                  <a:srgbClr val="0000FF"/>
                </a:solidFill>
              </a:rPr>
              <a:t>FROM</a:t>
            </a:r>
            <a:r>
              <a:rPr lang="en-US" sz="1200">
                <a:solidFill>
                  <a:prstClr val="black"/>
                </a:solidFill>
              </a:rPr>
              <a:t> HumanResources</a:t>
            </a:r>
            <a:r>
              <a:rPr lang="en-US" sz="1200">
                <a:solidFill>
                  <a:srgbClr val="808080"/>
                </a:solidFill>
              </a:rPr>
              <a:t>.</a:t>
            </a:r>
            <a:r>
              <a:rPr lang="en-US" sz="1200">
                <a:solidFill>
                  <a:prstClr val="black"/>
                </a:solidFill>
              </a:rPr>
              <a:t>Employee E</a:t>
            </a:r>
          </a:p>
          <a:p>
            <a:pPr marL="300038" lvl="1" indent="0">
              <a:buNone/>
            </a:pPr>
            <a:r>
              <a:rPr lang="en-US" sz="1200">
                <a:solidFill>
                  <a:prstClr val="black"/>
                </a:solidFill>
              </a:rPr>
              <a:t>		</a:t>
            </a:r>
            <a:r>
              <a:rPr lang="en-US" sz="1200">
                <a:solidFill>
                  <a:srgbClr val="0000FF"/>
                </a:solidFill>
              </a:rPr>
              <a:t>ORDER</a:t>
            </a:r>
            <a:r>
              <a:rPr lang="en-US" sz="1200">
                <a:solidFill>
                  <a:prstClr val="black"/>
                </a:solidFill>
              </a:rPr>
              <a:t> </a:t>
            </a:r>
            <a:r>
              <a:rPr lang="en-US" sz="1200">
                <a:solidFill>
                  <a:srgbClr val="0000FF"/>
                </a:solidFill>
              </a:rPr>
              <a:t>BY</a:t>
            </a:r>
            <a:r>
              <a:rPr lang="en-US" sz="1200">
                <a:solidFill>
                  <a:prstClr val="black"/>
                </a:solidFill>
              </a:rPr>
              <a:t> E</a:t>
            </a:r>
            <a:r>
              <a:rPr lang="en-US" sz="1200">
                <a:solidFill>
                  <a:srgbClr val="808080"/>
                </a:solidFill>
              </a:rPr>
              <a:t>.</a:t>
            </a:r>
            <a:r>
              <a:rPr lang="en-US" sz="1200">
                <a:solidFill>
                  <a:prstClr val="black"/>
                </a:solidFill>
              </a:rPr>
              <a:t>Title</a:t>
            </a:r>
            <a:r>
              <a:rPr lang="en-US" sz="1200">
                <a:solidFill>
                  <a:srgbClr val="808080"/>
                </a:solidFill>
              </a:rPr>
              <a:t>;</a:t>
            </a:r>
          </a:p>
          <a:p>
            <a:pPr marL="600075" lvl="2" indent="0">
              <a:buNone/>
            </a:pPr>
            <a:r>
              <a:rPr lang="en-US" sz="120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1200">
                <a:solidFill>
                  <a:srgbClr val="808080"/>
                </a:solidFill>
                <a:latin typeface="Calibri" panose="020F0502020204030204" pitchFamily="34" charset="0"/>
              </a:rPr>
              <a:t>(67 rows)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77715C3-EBE0-4908-9708-580DD7DD7BE3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036" y="1275184"/>
            <a:ext cx="1836204" cy="31211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709" y="1772843"/>
            <a:ext cx="1664494" cy="28217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23A59-A986-4487-9F84-F7A1F4E72F23}" type="datetime1">
              <a:rPr lang="en-US" smtClean="0"/>
              <a:t>8/11/2020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1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0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en-US" smtClean="0"/>
              <a:t>SELECT Statement </a:t>
            </a:r>
            <a:r>
              <a:rPr lang="en-US" sz="1350"/>
              <a:t>(3/4)</a:t>
            </a:r>
            <a:endParaRPr lang="en-US" sz="135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  <a:spcBef>
                <a:spcPts val="450"/>
              </a:spcBef>
            </a:pPr>
            <a:r>
              <a:rPr lang="en-US" sz="1950"/>
              <a:t>The </a:t>
            </a:r>
            <a:r>
              <a:rPr lang="en-US" sz="1950" dirty="0">
                <a:solidFill>
                  <a:srgbClr val="240AE6"/>
                </a:solidFill>
              </a:rPr>
              <a:t>SELECT INTO </a:t>
            </a:r>
            <a:r>
              <a:rPr lang="en-US" sz="1950" dirty="0"/>
              <a:t>statement selects data from one table and inserts it into a different table</a:t>
            </a:r>
            <a:r>
              <a:rPr lang="en-US" sz="1950"/>
              <a:t>. </a:t>
            </a:r>
          </a:p>
          <a:p>
            <a:pPr algn="just">
              <a:lnSpc>
                <a:spcPct val="120000"/>
              </a:lnSpc>
              <a:spcBef>
                <a:spcPts val="450"/>
              </a:spcBef>
            </a:pPr>
            <a:r>
              <a:rPr lang="en-US" sz="1950" b="1"/>
              <a:t>Syntax</a:t>
            </a:r>
            <a:r>
              <a:rPr lang="en-US" sz="1950" b="1" dirty="0"/>
              <a:t>:</a:t>
            </a:r>
          </a:p>
          <a:p>
            <a:pPr lvl="1">
              <a:lnSpc>
                <a:spcPct val="120000"/>
              </a:lnSpc>
              <a:spcBef>
                <a:spcPts val="450"/>
              </a:spcBef>
              <a:buNone/>
            </a:pPr>
            <a:r>
              <a:rPr lang="en-US" sz="1500"/>
              <a:t>		</a:t>
            </a:r>
            <a:r>
              <a:rPr lang="en-US" sz="1500">
                <a:solidFill>
                  <a:srgbClr val="0000FF"/>
                </a:solidFill>
              </a:rPr>
              <a:t>SELECT</a:t>
            </a:r>
            <a:r>
              <a:rPr lang="en-US" sz="1500">
                <a:solidFill>
                  <a:prstClr val="black"/>
                </a:solidFill>
              </a:rPr>
              <a:t> </a:t>
            </a:r>
            <a:r>
              <a:rPr lang="en-US" sz="1500" dirty="0">
                <a:solidFill>
                  <a:srgbClr val="808080"/>
                </a:solidFill>
              </a:rPr>
              <a:t>*</a:t>
            </a:r>
            <a:r>
              <a:rPr lang="en-US" sz="1500" dirty="0">
                <a:solidFill>
                  <a:prstClr val="black"/>
                </a:solidFill>
              </a:rPr>
              <a:t> </a:t>
            </a:r>
          </a:p>
          <a:p>
            <a:pPr lvl="1">
              <a:lnSpc>
                <a:spcPct val="120000"/>
              </a:lnSpc>
              <a:spcBef>
                <a:spcPts val="450"/>
              </a:spcBef>
              <a:buNone/>
            </a:pPr>
            <a:r>
              <a:rPr lang="en-US" sz="1500">
                <a:solidFill>
                  <a:prstClr val="black"/>
                </a:solidFill>
              </a:rPr>
              <a:t>		</a:t>
            </a:r>
            <a:r>
              <a:rPr lang="en-US" sz="1500">
                <a:solidFill>
                  <a:srgbClr val="0000FF"/>
                </a:solidFill>
              </a:rPr>
              <a:t>INTO</a:t>
            </a:r>
            <a:r>
              <a:rPr lang="en-US" sz="1500">
                <a:solidFill>
                  <a:prstClr val="black"/>
                </a:solidFill>
              </a:rPr>
              <a:t> </a:t>
            </a:r>
            <a:r>
              <a:rPr lang="en-US" sz="1500" dirty="0" err="1">
                <a:solidFill>
                  <a:srgbClr val="FF0000"/>
                </a:solidFill>
              </a:rPr>
              <a:t>new_table_name</a:t>
            </a:r>
            <a:r>
              <a:rPr lang="en-US" sz="1500" dirty="0">
                <a:solidFill>
                  <a:prstClr val="black"/>
                </a:solidFill>
              </a:rPr>
              <a:t> </a:t>
            </a:r>
          </a:p>
          <a:p>
            <a:pPr lvl="1">
              <a:lnSpc>
                <a:spcPct val="120000"/>
              </a:lnSpc>
              <a:spcBef>
                <a:spcPts val="450"/>
              </a:spcBef>
              <a:buNone/>
            </a:pPr>
            <a:r>
              <a:rPr lang="en-US" sz="1500">
                <a:solidFill>
                  <a:prstClr val="black"/>
                </a:solidFill>
              </a:rPr>
              <a:t>		</a:t>
            </a:r>
            <a:r>
              <a:rPr lang="en-US" sz="1500">
                <a:solidFill>
                  <a:srgbClr val="0000FF"/>
                </a:solidFill>
              </a:rPr>
              <a:t>FROM</a:t>
            </a:r>
            <a:r>
              <a:rPr lang="en-US" sz="1500">
                <a:solidFill>
                  <a:prstClr val="black"/>
                </a:solidFill>
              </a:rPr>
              <a:t> </a:t>
            </a:r>
            <a:r>
              <a:rPr lang="en-US" sz="1500" b="1">
                <a:solidFill>
                  <a:prstClr val="black"/>
                </a:solidFill>
              </a:rPr>
              <a:t>old_tablename</a:t>
            </a:r>
          </a:p>
          <a:p>
            <a:pPr marL="342900" lvl="1" indent="-342900" algn="just">
              <a:lnSpc>
                <a:spcPct val="120000"/>
              </a:lnSpc>
              <a:spcBef>
                <a:spcPts val="450"/>
              </a:spcBef>
              <a:buFont typeface="Wingdings" panose="05000000000000000000" pitchFamily="2" charset="2"/>
              <a:buChar char="§"/>
            </a:pPr>
            <a:r>
              <a:rPr lang="en-US" sz="1900" b="1"/>
              <a:t>Tip:</a:t>
            </a:r>
          </a:p>
          <a:p>
            <a:pPr lvl="1" indent="-257175" algn="just">
              <a:lnSpc>
                <a:spcPct val="120000"/>
              </a:lnSpc>
              <a:spcBef>
                <a:spcPts val="450"/>
              </a:spcBef>
            </a:pPr>
            <a:r>
              <a:rPr lang="en-US" sz="1500"/>
              <a:t>The SELECT INTO statement can also be used to create a new, empty table using the schema of another. Just add a WHERE clause that causes the query to return no data:</a:t>
            </a:r>
          </a:p>
          <a:p>
            <a:pPr marL="600075" lvl="2" indent="0">
              <a:buNone/>
            </a:pPr>
            <a:r>
              <a:rPr lang="en-US" sz="1500" smtClean="0">
                <a:solidFill>
                  <a:srgbClr val="0000FF"/>
                </a:solidFill>
              </a:rPr>
              <a:t>	SELECT</a:t>
            </a:r>
            <a:r>
              <a:rPr lang="en-US" sz="1500" smtClean="0">
                <a:solidFill>
                  <a:prstClr val="black"/>
                </a:solidFill>
              </a:rPr>
              <a:t> </a:t>
            </a:r>
            <a:r>
              <a:rPr lang="en-US" sz="1500">
                <a:solidFill>
                  <a:srgbClr val="808080"/>
                </a:solidFill>
              </a:rPr>
              <a:t>*</a:t>
            </a:r>
          </a:p>
          <a:p>
            <a:pPr marL="600075" lvl="2" indent="0">
              <a:buNone/>
            </a:pPr>
            <a:r>
              <a:rPr lang="en-US" sz="1500">
                <a:solidFill>
                  <a:srgbClr val="0000FF"/>
                </a:solidFill>
              </a:rPr>
              <a:t>	INTO</a:t>
            </a:r>
            <a:r>
              <a:rPr lang="en-US" sz="1500">
                <a:solidFill>
                  <a:prstClr val="black"/>
                </a:solidFill>
              </a:rPr>
              <a:t> </a:t>
            </a:r>
            <a:r>
              <a:rPr lang="en-US" sz="1500" i="1">
                <a:solidFill>
                  <a:prstClr val="black"/>
                </a:solidFill>
              </a:rPr>
              <a:t>newtable</a:t>
            </a:r>
          </a:p>
          <a:p>
            <a:pPr marL="600075" lvl="2" indent="0">
              <a:buNone/>
            </a:pPr>
            <a:r>
              <a:rPr lang="en-US" sz="1500">
                <a:solidFill>
                  <a:srgbClr val="0000FF"/>
                </a:solidFill>
              </a:rPr>
              <a:t>	FROM</a:t>
            </a:r>
            <a:r>
              <a:rPr lang="en-US" sz="1500">
                <a:solidFill>
                  <a:prstClr val="black"/>
                </a:solidFill>
              </a:rPr>
              <a:t> </a:t>
            </a:r>
            <a:r>
              <a:rPr lang="en-US" sz="1500" i="1">
                <a:solidFill>
                  <a:prstClr val="black"/>
                </a:solidFill>
              </a:rPr>
              <a:t>table1</a:t>
            </a:r>
          </a:p>
          <a:p>
            <a:pPr marL="600075" lvl="2" indent="0">
              <a:buNone/>
            </a:pPr>
            <a:r>
              <a:rPr lang="en-US" sz="1500">
                <a:solidFill>
                  <a:srgbClr val="0000FF"/>
                </a:solidFill>
              </a:rPr>
              <a:t>	WHERE</a:t>
            </a:r>
            <a:r>
              <a:rPr lang="en-US" sz="1500">
                <a:solidFill>
                  <a:prstClr val="black"/>
                </a:solidFill>
              </a:rPr>
              <a:t> 1</a:t>
            </a:r>
            <a:r>
              <a:rPr lang="en-US" sz="1500">
                <a:solidFill>
                  <a:srgbClr val="808080"/>
                </a:solidFill>
              </a:rPr>
              <a:t>=</a:t>
            </a:r>
            <a:r>
              <a:rPr lang="en-US" sz="1500">
                <a:solidFill>
                  <a:prstClr val="black"/>
                </a:solidFill>
              </a:rPr>
              <a:t>0</a:t>
            </a:r>
            <a:r>
              <a:rPr lang="en-US" sz="1500">
                <a:solidFill>
                  <a:srgbClr val="808080"/>
                </a:solidFill>
              </a:rPr>
              <a:t>;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77715C3-EBE0-4908-9708-580DD7DD7BE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A14B-2D0F-45BA-8804-AA695966EA73}" type="datetime1">
              <a:rPr lang="en-US" smtClean="0"/>
              <a:t>8/11/2020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0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en-US" smtClean="0"/>
              <a:t>SELECT Statement </a:t>
            </a:r>
            <a:r>
              <a:rPr lang="en-US" sz="1350"/>
              <a:t>(4/4)</a:t>
            </a:r>
            <a:endParaRPr lang="en-US" sz="1350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/>
              <a:t>SQL </a:t>
            </a:r>
            <a:r>
              <a:rPr lang="en-US" sz="1800" b="1" dirty="0"/>
              <a:t>Alias syntax:</a:t>
            </a:r>
          </a:p>
          <a:p>
            <a:pPr lvl="1"/>
            <a:r>
              <a:rPr lang="en-US" sz="1350" i="1" dirty="0"/>
              <a:t>For table</a:t>
            </a:r>
          </a:p>
          <a:p>
            <a:pPr marL="0" indent="0">
              <a:buNone/>
            </a:pPr>
            <a:r>
              <a:rPr lang="en-US" sz="1350" i="1"/>
              <a:t>		</a:t>
            </a:r>
            <a:r>
              <a:rPr lang="en-US" sz="1350">
                <a:solidFill>
                  <a:srgbClr val="0000FF"/>
                </a:solidFill>
              </a:rPr>
              <a:t>SELECT</a:t>
            </a:r>
            <a:r>
              <a:rPr lang="en-US" sz="1350">
                <a:solidFill>
                  <a:prstClr val="black"/>
                </a:solidFill>
              </a:rPr>
              <a:t> </a:t>
            </a:r>
            <a:r>
              <a:rPr lang="en-US" sz="1350" dirty="0" err="1">
                <a:solidFill>
                  <a:prstClr val="black"/>
                </a:solidFill>
              </a:rPr>
              <a:t>column_name</a:t>
            </a:r>
            <a:r>
              <a:rPr lang="en-US" sz="1350" dirty="0">
                <a:solidFill>
                  <a:srgbClr val="808080"/>
                </a:solidFill>
              </a:rPr>
              <a:t>(</a:t>
            </a:r>
            <a:r>
              <a:rPr lang="en-US" sz="1350" dirty="0">
                <a:solidFill>
                  <a:prstClr val="black"/>
                </a:solidFill>
              </a:rPr>
              <a:t>s</a:t>
            </a:r>
            <a:r>
              <a:rPr lang="en-US" sz="1350" dirty="0">
                <a:solidFill>
                  <a:srgbClr val="808080"/>
                </a:solidFill>
              </a:rPr>
              <a:t>)</a:t>
            </a:r>
            <a:r>
              <a:rPr lang="en-US" sz="1350" dirty="0">
                <a:solidFill>
                  <a:prstClr val="black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350">
                <a:solidFill>
                  <a:prstClr val="black"/>
                </a:solidFill>
              </a:rPr>
              <a:t>		</a:t>
            </a:r>
            <a:r>
              <a:rPr lang="en-US" sz="1350">
                <a:solidFill>
                  <a:srgbClr val="0000FF"/>
                </a:solidFill>
              </a:rPr>
              <a:t>FROM</a:t>
            </a:r>
            <a:r>
              <a:rPr lang="en-US" sz="1350">
                <a:solidFill>
                  <a:prstClr val="black"/>
                </a:solidFill>
              </a:rPr>
              <a:t> </a:t>
            </a:r>
            <a:r>
              <a:rPr lang="en-US" sz="1350" dirty="0" err="1">
                <a:solidFill>
                  <a:prstClr val="black"/>
                </a:solidFill>
              </a:rPr>
              <a:t>table_name</a:t>
            </a:r>
            <a:r>
              <a:rPr lang="en-US" sz="1350" dirty="0">
                <a:solidFill>
                  <a:prstClr val="black"/>
                </a:solidFill>
              </a:rPr>
              <a:t> </a:t>
            </a:r>
            <a:r>
              <a:rPr lang="en-US" sz="1350" dirty="0">
                <a:solidFill>
                  <a:srgbClr val="0000FF"/>
                </a:solidFill>
              </a:rPr>
              <a:t>AS</a:t>
            </a:r>
            <a:r>
              <a:rPr lang="en-US" sz="1350" dirty="0">
                <a:solidFill>
                  <a:prstClr val="black"/>
                </a:solidFill>
              </a:rPr>
              <a:t> </a:t>
            </a:r>
            <a:r>
              <a:rPr lang="en-US" sz="1350" dirty="0" err="1">
                <a:solidFill>
                  <a:prstClr val="black"/>
                </a:solidFill>
              </a:rPr>
              <a:t>alias_name</a:t>
            </a:r>
            <a:endParaRPr lang="en-US" sz="1350" dirty="0">
              <a:solidFill>
                <a:srgbClr val="FF0000"/>
              </a:solidFill>
            </a:endParaRPr>
          </a:p>
          <a:p>
            <a:pPr lvl="1"/>
            <a:r>
              <a:rPr lang="en-US" sz="1350" i="1" dirty="0"/>
              <a:t>For Column(s)</a:t>
            </a:r>
          </a:p>
          <a:p>
            <a:pPr marL="0" indent="0">
              <a:buNone/>
            </a:pPr>
            <a:r>
              <a:rPr lang="en-US" sz="1350"/>
              <a:t>		</a:t>
            </a:r>
            <a:r>
              <a:rPr lang="en-US" sz="1350">
                <a:solidFill>
                  <a:srgbClr val="0000FF"/>
                </a:solidFill>
              </a:rPr>
              <a:t>SELECT</a:t>
            </a:r>
            <a:r>
              <a:rPr lang="en-US" sz="1350">
                <a:solidFill>
                  <a:prstClr val="black"/>
                </a:solidFill>
              </a:rPr>
              <a:t> </a:t>
            </a:r>
            <a:r>
              <a:rPr lang="en-US" sz="1350" dirty="0" err="1">
                <a:solidFill>
                  <a:prstClr val="black"/>
                </a:solidFill>
              </a:rPr>
              <a:t>column_name</a:t>
            </a:r>
            <a:r>
              <a:rPr lang="en-US" sz="1350" dirty="0">
                <a:solidFill>
                  <a:prstClr val="black"/>
                </a:solidFill>
              </a:rPr>
              <a:t> </a:t>
            </a:r>
            <a:r>
              <a:rPr lang="en-US" sz="1350" dirty="0">
                <a:solidFill>
                  <a:srgbClr val="0000FF"/>
                </a:solidFill>
              </a:rPr>
              <a:t>AS</a:t>
            </a:r>
            <a:r>
              <a:rPr lang="en-US" sz="1350" dirty="0">
                <a:solidFill>
                  <a:prstClr val="black"/>
                </a:solidFill>
              </a:rPr>
              <a:t> </a:t>
            </a:r>
            <a:r>
              <a:rPr lang="en-US" sz="1350" dirty="0" err="1">
                <a:solidFill>
                  <a:prstClr val="black"/>
                </a:solidFill>
              </a:rPr>
              <a:t>alias_name</a:t>
            </a:r>
            <a:endParaRPr lang="en-US" sz="135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1350">
                <a:solidFill>
                  <a:srgbClr val="0000FF"/>
                </a:solidFill>
              </a:rPr>
              <a:t>		FROM</a:t>
            </a:r>
            <a:r>
              <a:rPr lang="en-US" sz="1350">
                <a:solidFill>
                  <a:prstClr val="black"/>
                </a:solidFill>
              </a:rPr>
              <a:t> table_name</a:t>
            </a:r>
            <a:endParaRPr lang="en-US" sz="1350" dirty="0">
              <a:solidFill>
                <a:prstClr val="black"/>
              </a:solidFill>
            </a:endParaRPr>
          </a:p>
          <a:p>
            <a:pPr marL="185738" indent="-285750"/>
            <a:r>
              <a:rPr lang="en-US" sz="1800" b="1">
                <a:solidFill>
                  <a:prstClr val="black"/>
                </a:solidFill>
              </a:rPr>
              <a:t>Ex:	</a:t>
            </a:r>
          </a:p>
          <a:p>
            <a:pPr marL="300038" lvl="1" indent="0">
              <a:buNone/>
            </a:pPr>
            <a:r>
              <a:rPr lang="en-US" sz="1200" b="1">
                <a:solidFill>
                  <a:prstClr val="black"/>
                </a:solidFill>
              </a:rPr>
              <a:t>		</a:t>
            </a:r>
            <a:r>
              <a:rPr lang="en-US" sz="1350">
                <a:solidFill>
                  <a:srgbClr val="0000FF"/>
                </a:solidFill>
              </a:rPr>
              <a:t>USE</a:t>
            </a:r>
            <a:r>
              <a:rPr lang="en-US" sz="1350">
                <a:solidFill>
                  <a:prstClr val="black"/>
                </a:solidFill>
              </a:rPr>
              <a:t> AdventureWorks</a:t>
            </a:r>
          </a:p>
          <a:p>
            <a:pPr marL="0" indent="0">
              <a:buNone/>
            </a:pPr>
            <a:r>
              <a:rPr lang="en-US" sz="1350">
                <a:solidFill>
                  <a:srgbClr val="0000FF"/>
                </a:solidFill>
              </a:rPr>
              <a:t>		GO</a:t>
            </a:r>
            <a:endParaRPr lang="en-US" sz="1350"/>
          </a:p>
          <a:p>
            <a:pPr marL="600075" lvl="2" indent="0">
              <a:buNone/>
            </a:pPr>
            <a:r>
              <a:rPr lang="en-US" sz="1350">
                <a:solidFill>
                  <a:srgbClr val="0000FF"/>
                </a:solidFill>
              </a:rPr>
              <a:t>	SELECT</a:t>
            </a:r>
            <a:r>
              <a:rPr lang="en-US" sz="1350">
                <a:solidFill>
                  <a:prstClr val="black"/>
                </a:solidFill>
              </a:rPr>
              <a:t> c</a:t>
            </a:r>
            <a:r>
              <a:rPr lang="en-US" sz="1350">
                <a:solidFill>
                  <a:srgbClr val="808080"/>
                </a:solidFill>
              </a:rPr>
              <a:t>.</a:t>
            </a:r>
            <a:r>
              <a:rPr lang="en-US" sz="1350">
                <a:solidFill>
                  <a:prstClr val="black"/>
                </a:solidFill>
              </a:rPr>
              <a:t>CustomerID</a:t>
            </a:r>
            <a:r>
              <a:rPr lang="en-US" sz="1350">
                <a:solidFill>
                  <a:srgbClr val="808080"/>
                </a:solidFill>
              </a:rPr>
              <a:t>,</a:t>
            </a:r>
            <a:r>
              <a:rPr lang="en-US" sz="1350">
                <a:solidFill>
                  <a:prstClr val="black"/>
                </a:solidFill>
              </a:rPr>
              <a:t> s</a:t>
            </a:r>
            <a:r>
              <a:rPr lang="en-US" sz="1350">
                <a:solidFill>
                  <a:srgbClr val="808080"/>
                </a:solidFill>
              </a:rPr>
              <a:t>.</a:t>
            </a:r>
            <a:r>
              <a:rPr lang="en-US" sz="1350">
                <a:solidFill>
                  <a:prstClr val="black"/>
                </a:solidFill>
              </a:rPr>
              <a:t>Name</a:t>
            </a:r>
          </a:p>
          <a:p>
            <a:pPr marL="600075" lvl="2" indent="0">
              <a:buNone/>
            </a:pPr>
            <a:r>
              <a:rPr lang="en-US" sz="1350">
                <a:solidFill>
                  <a:srgbClr val="0000FF"/>
                </a:solidFill>
              </a:rPr>
              <a:t>	FROM</a:t>
            </a:r>
            <a:r>
              <a:rPr lang="en-US" sz="1350">
                <a:solidFill>
                  <a:prstClr val="black"/>
                </a:solidFill>
              </a:rPr>
              <a:t> Sales</a:t>
            </a:r>
            <a:r>
              <a:rPr lang="en-US" sz="1350">
                <a:solidFill>
                  <a:srgbClr val="808080"/>
                </a:solidFill>
              </a:rPr>
              <a:t>.</a:t>
            </a:r>
            <a:r>
              <a:rPr lang="en-US" sz="1350">
                <a:solidFill>
                  <a:prstClr val="black"/>
                </a:solidFill>
              </a:rPr>
              <a:t>Customer </a:t>
            </a:r>
            <a:r>
              <a:rPr lang="en-US" sz="1350">
                <a:solidFill>
                  <a:srgbClr val="0000FF"/>
                </a:solidFill>
              </a:rPr>
              <a:t>AS</a:t>
            </a:r>
            <a:r>
              <a:rPr lang="en-US" sz="1350">
                <a:solidFill>
                  <a:prstClr val="black"/>
                </a:solidFill>
              </a:rPr>
              <a:t> c</a:t>
            </a:r>
          </a:p>
          <a:p>
            <a:pPr marL="600075" lvl="2" indent="0">
              <a:buNone/>
            </a:pPr>
            <a:r>
              <a:rPr lang="en-US" sz="1350">
                <a:solidFill>
                  <a:prstClr val="black"/>
                </a:solidFill>
              </a:rPr>
              <a:t>		</a:t>
            </a:r>
            <a:r>
              <a:rPr lang="en-US" sz="1350">
                <a:solidFill>
                  <a:srgbClr val="808080"/>
                </a:solidFill>
              </a:rPr>
              <a:t>JOIN</a:t>
            </a:r>
            <a:r>
              <a:rPr lang="en-US" sz="1350">
                <a:solidFill>
                  <a:prstClr val="black"/>
                </a:solidFill>
              </a:rPr>
              <a:t> Sales</a:t>
            </a:r>
            <a:r>
              <a:rPr lang="en-US" sz="1350">
                <a:solidFill>
                  <a:srgbClr val="808080"/>
                </a:solidFill>
              </a:rPr>
              <a:t>.</a:t>
            </a:r>
            <a:r>
              <a:rPr lang="en-US" sz="1350">
                <a:solidFill>
                  <a:prstClr val="black"/>
                </a:solidFill>
              </a:rPr>
              <a:t>Store </a:t>
            </a:r>
            <a:r>
              <a:rPr lang="en-US" sz="1350">
                <a:solidFill>
                  <a:srgbClr val="0000FF"/>
                </a:solidFill>
              </a:rPr>
              <a:t>AS</a:t>
            </a:r>
            <a:r>
              <a:rPr lang="en-US" sz="1350">
                <a:solidFill>
                  <a:prstClr val="black"/>
                </a:solidFill>
              </a:rPr>
              <a:t> s</a:t>
            </a:r>
          </a:p>
          <a:p>
            <a:pPr marL="600075" lvl="2" indent="0">
              <a:buNone/>
            </a:pPr>
            <a:r>
              <a:rPr lang="en-US" sz="1350">
                <a:solidFill>
                  <a:prstClr val="black"/>
                </a:solidFill>
              </a:rPr>
              <a:t>			</a:t>
            </a:r>
            <a:r>
              <a:rPr lang="en-US" sz="1350">
                <a:solidFill>
                  <a:srgbClr val="0000FF"/>
                </a:solidFill>
              </a:rPr>
              <a:t>ON</a:t>
            </a:r>
            <a:r>
              <a:rPr lang="en-US" sz="1350">
                <a:solidFill>
                  <a:prstClr val="black"/>
                </a:solidFill>
              </a:rPr>
              <a:t> c</a:t>
            </a:r>
            <a:r>
              <a:rPr lang="en-US" sz="1350">
                <a:solidFill>
                  <a:srgbClr val="808080"/>
                </a:solidFill>
              </a:rPr>
              <a:t>.</a:t>
            </a:r>
            <a:r>
              <a:rPr lang="en-US" sz="1350">
                <a:solidFill>
                  <a:prstClr val="black"/>
                </a:solidFill>
              </a:rPr>
              <a:t>CustomerID </a:t>
            </a:r>
            <a:r>
              <a:rPr lang="en-US" sz="1350">
                <a:solidFill>
                  <a:srgbClr val="808080"/>
                </a:solidFill>
              </a:rPr>
              <a:t>=</a:t>
            </a:r>
            <a:r>
              <a:rPr lang="en-US" sz="1350">
                <a:solidFill>
                  <a:prstClr val="black"/>
                </a:solidFill>
              </a:rPr>
              <a:t> s</a:t>
            </a:r>
            <a:r>
              <a:rPr lang="en-US" sz="1350">
                <a:solidFill>
                  <a:srgbClr val="808080"/>
                </a:solidFill>
              </a:rPr>
              <a:t>.</a:t>
            </a:r>
            <a:r>
              <a:rPr lang="en-US" sz="1350">
                <a:solidFill>
                  <a:prstClr val="black"/>
                </a:solidFill>
              </a:rPr>
              <a:t>SalesPersonID</a:t>
            </a:r>
            <a:endParaRPr lang="en-US" sz="1350" b="1"/>
          </a:p>
          <a:p>
            <a:pPr>
              <a:buNone/>
            </a:pPr>
            <a:endParaRPr lang="en-US" sz="15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77715C3-EBE0-4908-9708-580DD7DD7BE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058E-8A3B-49F7-A581-0ACDEE35A343}" type="datetime1">
              <a:rPr lang="en-US" smtClean="0"/>
              <a:t>8/11/2020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6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0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0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09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09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09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l"/>
            <a:r>
              <a:rPr lang="en-US">
                <a:cs typeface="Arial" charset="0"/>
              </a:rPr>
              <a:t>Learning Goals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5A43596-7FAD-497D-92FC-7BF2A613BA8F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  <p:sp>
        <p:nvSpPr>
          <p:cNvPr id="18" name="Straight Connector 17"/>
          <p:cNvSpPr/>
          <p:nvPr/>
        </p:nvSpPr>
        <p:spPr>
          <a:xfrm>
            <a:off x="1143000" y="685800"/>
            <a:ext cx="6858000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Freeform 18"/>
          <p:cNvSpPr/>
          <p:nvPr/>
        </p:nvSpPr>
        <p:spPr>
          <a:xfrm>
            <a:off x="1143001" y="685800"/>
            <a:ext cx="2776445" cy="3048000"/>
          </a:xfrm>
          <a:custGeom>
            <a:avLst/>
            <a:gdLst>
              <a:gd name="connsiteX0" fmla="*/ 0 w 3816420"/>
              <a:gd name="connsiteY0" fmla="*/ 0 h 4064000"/>
              <a:gd name="connsiteX1" fmla="*/ 3816420 w 3816420"/>
              <a:gd name="connsiteY1" fmla="*/ 0 h 4064000"/>
              <a:gd name="connsiteX2" fmla="*/ 3816420 w 3816420"/>
              <a:gd name="connsiteY2" fmla="*/ 4064000 h 4064000"/>
              <a:gd name="connsiteX3" fmla="*/ 0 w 3816420"/>
              <a:gd name="connsiteY3" fmla="*/ 4064000 h 4064000"/>
              <a:gd name="connsiteX4" fmla="*/ 0 w 3816420"/>
              <a:gd name="connsiteY4" fmla="*/ 0 h 40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6420" h="4064000">
                <a:moveTo>
                  <a:pt x="0" y="0"/>
                </a:moveTo>
                <a:lnTo>
                  <a:pt x="3816420" y="0"/>
                </a:lnTo>
                <a:lnTo>
                  <a:pt x="3816420" y="4064000"/>
                </a:lnTo>
                <a:lnTo>
                  <a:pt x="0" y="4064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580" tIns="68580" rIns="68580" bIns="68580" numCol="1" spcCol="1270" anchor="t" anchorCtr="0">
            <a:noAutofit/>
          </a:bodyPr>
          <a:lstStyle/>
          <a:p>
            <a:pPr algn="just" defTabSz="8001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50" b="1" dirty="0"/>
              <a:t>By the end of this lecture students should be able to:</a:t>
            </a:r>
          </a:p>
          <a:p>
            <a:pPr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300" dirty="0"/>
          </a:p>
        </p:txBody>
      </p:sp>
      <p:sp>
        <p:nvSpPr>
          <p:cNvPr id="21" name="Freeform 20"/>
          <p:cNvSpPr/>
          <p:nvPr/>
        </p:nvSpPr>
        <p:spPr>
          <a:xfrm>
            <a:off x="4080157" y="721630"/>
            <a:ext cx="3916728" cy="716607"/>
          </a:xfrm>
          <a:custGeom>
            <a:avLst/>
            <a:gdLst>
              <a:gd name="connsiteX0" fmla="*/ 0 w 5222304"/>
              <a:gd name="connsiteY0" fmla="*/ 0 h 955476"/>
              <a:gd name="connsiteX1" fmla="*/ 5222304 w 5222304"/>
              <a:gd name="connsiteY1" fmla="*/ 0 h 955476"/>
              <a:gd name="connsiteX2" fmla="*/ 5222304 w 5222304"/>
              <a:gd name="connsiteY2" fmla="*/ 955476 h 955476"/>
              <a:gd name="connsiteX3" fmla="*/ 0 w 5222304"/>
              <a:gd name="connsiteY3" fmla="*/ 955476 h 955476"/>
              <a:gd name="connsiteX4" fmla="*/ 0 w 5222304"/>
              <a:gd name="connsiteY4" fmla="*/ 0 h 95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2304" h="955476">
                <a:moveTo>
                  <a:pt x="0" y="0"/>
                </a:moveTo>
                <a:lnTo>
                  <a:pt x="5222304" y="0"/>
                </a:lnTo>
                <a:lnTo>
                  <a:pt x="5222304" y="955476"/>
                </a:lnTo>
                <a:lnTo>
                  <a:pt x="0" y="95547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150" tIns="57150" rIns="57150" bIns="57150" numCol="1" spcCol="1270" anchor="t" anchorCtr="0">
            <a:noAutofit/>
          </a:bodyPr>
          <a:lstStyle/>
          <a:p>
            <a:pPr algn="just" defTabSz="666750">
              <a:lnSpc>
                <a:spcPct val="90000"/>
              </a:lnSpc>
              <a:spcAft>
                <a:spcPct val="35000"/>
              </a:spcAft>
            </a:pPr>
            <a:r>
              <a:rPr lang="en-US" sz="1500">
                <a:latin typeface="Candara" panose="020E0502030303020204" pitchFamily="34" charset="0"/>
              </a:rPr>
              <a:t> Describe each data manipulation language (DML) statement</a:t>
            </a:r>
            <a:endParaRPr lang="en-US" sz="1500" dirty="0">
              <a:latin typeface="Candara" panose="020E0502030303020204" pitchFamily="34" charset="0"/>
            </a:endParaRPr>
          </a:p>
        </p:txBody>
      </p:sp>
      <p:sp>
        <p:nvSpPr>
          <p:cNvPr id="24" name="Straight Connector 23"/>
          <p:cNvSpPr/>
          <p:nvPr/>
        </p:nvSpPr>
        <p:spPr>
          <a:xfrm>
            <a:off x="4005315" y="1438238"/>
            <a:ext cx="3991570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Freeform 24"/>
          <p:cNvSpPr/>
          <p:nvPr/>
        </p:nvSpPr>
        <p:spPr>
          <a:xfrm>
            <a:off x="4080157" y="1517711"/>
            <a:ext cx="3916728" cy="716607"/>
          </a:xfrm>
          <a:custGeom>
            <a:avLst/>
            <a:gdLst>
              <a:gd name="connsiteX0" fmla="*/ 0 w 5222304"/>
              <a:gd name="connsiteY0" fmla="*/ 0 h 955476"/>
              <a:gd name="connsiteX1" fmla="*/ 5222304 w 5222304"/>
              <a:gd name="connsiteY1" fmla="*/ 0 h 955476"/>
              <a:gd name="connsiteX2" fmla="*/ 5222304 w 5222304"/>
              <a:gd name="connsiteY2" fmla="*/ 955476 h 955476"/>
              <a:gd name="connsiteX3" fmla="*/ 0 w 5222304"/>
              <a:gd name="connsiteY3" fmla="*/ 955476 h 955476"/>
              <a:gd name="connsiteX4" fmla="*/ 0 w 5222304"/>
              <a:gd name="connsiteY4" fmla="*/ 0 h 95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2304" h="955476">
                <a:moveTo>
                  <a:pt x="0" y="0"/>
                </a:moveTo>
                <a:lnTo>
                  <a:pt x="5222304" y="0"/>
                </a:lnTo>
                <a:lnTo>
                  <a:pt x="5222304" y="955476"/>
                </a:lnTo>
                <a:lnTo>
                  <a:pt x="0" y="95547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150" tIns="57150" rIns="57150" bIns="57150" numCol="1" spcCol="1270" anchor="t" anchorCtr="0">
            <a:noAutofit/>
          </a:bodyPr>
          <a:lstStyle/>
          <a:p>
            <a:pPr algn="just" defTabSz="666750">
              <a:lnSpc>
                <a:spcPct val="90000"/>
              </a:lnSpc>
              <a:spcAft>
                <a:spcPct val="35000"/>
              </a:spcAft>
            </a:pPr>
            <a:r>
              <a:rPr lang="en-US" sz="1500">
                <a:latin typeface="Candara" panose="020E0502030303020204" pitchFamily="34" charset="0"/>
              </a:rPr>
              <a:t> Insert rows into a table</a:t>
            </a:r>
          </a:p>
        </p:txBody>
      </p:sp>
      <p:sp>
        <p:nvSpPr>
          <p:cNvPr id="26" name="Straight Connector 25"/>
          <p:cNvSpPr/>
          <p:nvPr/>
        </p:nvSpPr>
        <p:spPr>
          <a:xfrm>
            <a:off x="4005315" y="2190675"/>
            <a:ext cx="3991570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Freeform 26"/>
          <p:cNvSpPr/>
          <p:nvPr/>
        </p:nvSpPr>
        <p:spPr>
          <a:xfrm>
            <a:off x="4080157" y="2226506"/>
            <a:ext cx="3916728" cy="716607"/>
          </a:xfrm>
          <a:custGeom>
            <a:avLst/>
            <a:gdLst>
              <a:gd name="connsiteX0" fmla="*/ 0 w 5222304"/>
              <a:gd name="connsiteY0" fmla="*/ 0 h 955476"/>
              <a:gd name="connsiteX1" fmla="*/ 5222304 w 5222304"/>
              <a:gd name="connsiteY1" fmla="*/ 0 h 955476"/>
              <a:gd name="connsiteX2" fmla="*/ 5222304 w 5222304"/>
              <a:gd name="connsiteY2" fmla="*/ 955476 h 955476"/>
              <a:gd name="connsiteX3" fmla="*/ 0 w 5222304"/>
              <a:gd name="connsiteY3" fmla="*/ 955476 h 955476"/>
              <a:gd name="connsiteX4" fmla="*/ 0 w 5222304"/>
              <a:gd name="connsiteY4" fmla="*/ 0 h 95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2304" h="955476">
                <a:moveTo>
                  <a:pt x="0" y="0"/>
                </a:moveTo>
                <a:lnTo>
                  <a:pt x="5222304" y="0"/>
                </a:lnTo>
                <a:lnTo>
                  <a:pt x="5222304" y="955476"/>
                </a:lnTo>
                <a:lnTo>
                  <a:pt x="0" y="95547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150" tIns="57150" rIns="57150" bIns="57150" numCol="1" spcCol="1270" anchor="t" anchorCtr="0">
            <a:noAutofit/>
          </a:bodyPr>
          <a:lstStyle/>
          <a:p>
            <a:pPr algn="just" defTabSz="666750">
              <a:lnSpc>
                <a:spcPct val="90000"/>
              </a:lnSpc>
              <a:spcAft>
                <a:spcPct val="35000"/>
              </a:spcAft>
            </a:pPr>
            <a:r>
              <a:rPr lang="en-US" sz="1500">
                <a:latin typeface="Candara" panose="020E0502030303020204" pitchFamily="34" charset="0"/>
              </a:rPr>
              <a:t> Update rows in a table</a:t>
            </a:r>
            <a:endParaRPr lang="en-US" sz="1500" dirty="0">
              <a:latin typeface="Candara" panose="020E0502030303020204" pitchFamily="34" charset="0"/>
            </a:endParaRPr>
          </a:p>
          <a:p>
            <a:pPr algn="just" defTabSz="666750">
              <a:lnSpc>
                <a:spcPct val="90000"/>
              </a:lnSpc>
              <a:spcAft>
                <a:spcPct val="35000"/>
              </a:spcAft>
            </a:pPr>
            <a:endParaRPr lang="en-US" sz="1500" dirty="0">
              <a:latin typeface="Candara" panose="020E0502030303020204" pitchFamily="34" charset="0"/>
            </a:endParaRPr>
          </a:p>
          <a:p>
            <a:pPr algn="just" defTabSz="666750">
              <a:lnSpc>
                <a:spcPct val="90000"/>
              </a:lnSpc>
              <a:spcAft>
                <a:spcPct val="35000"/>
              </a:spcAft>
            </a:pPr>
            <a:endParaRPr lang="en-US" sz="1500" dirty="0">
              <a:latin typeface="Candara" panose="020E0502030303020204" pitchFamily="34" charset="0"/>
            </a:endParaRPr>
          </a:p>
          <a:p>
            <a:pPr algn="just" defTabSz="666750">
              <a:lnSpc>
                <a:spcPct val="90000"/>
              </a:lnSpc>
              <a:spcAft>
                <a:spcPct val="35000"/>
              </a:spcAft>
            </a:pPr>
            <a:endParaRPr lang="en-US" sz="1500" dirty="0">
              <a:latin typeface="Candara" panose="020E0502030303020204" pitchFamily="34" charset="0"/>
            </a:endParaRPr>
          </a:p>
          <a:p>
            <a:pPr algn="just" defTabSz="666750">
              <a:lnSpc>
                <a:spcPct val="90000"/>
              </a:lnSpc>
              <a:spcAft>
                <a:spcPct val="35000"/>
              </a:spcAft>
            </a:pPr>
            <a:r>
              <a:rPr lang="en-US" sz="1500" dirty="0">
                <a:latin typeface="Candara" panose="020E0502030303020204" pitchFamily="34" charset="0"/>
              </a:rPr>
              <a:t> </a:t>
            </a:r>
          </a:p>
        </p:txBody>
      </p:sp>
      <p:pic>
        <p:nvPicPr>
          <p:cNvPr id="13" name="Picture 2" descr="https://encrypted-tbn1.gstatic.com/images?q=tbn:ANd9GcScvVu-_0SSWUkRY6t_-8ulDMbfPRpGVTn9ogm6-uepvWoLQFc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685800"/>
            <a:ext cx="322332" cy="32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encrypted-tbn1.gstatic.com/images?q=tbn:ANd9GcScvVu-_0SSWUkRY6t_-8ulDMbfPRpGVTn9ogm6-uepvWoLQFc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948" y="1428750"/>
            <a:ext cx="322332" cy="32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s://encrypted-tbn1.gstatic.com/images?q=tbn:ANd9GcScvVu-_0SSWUkRY6t_-8ulDMbfPRpGVTn9ogm6-uepvWoLQFc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948" y="2175486"/>
            <a:ext cx="322332" cy="32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traight Connector 13"/>
          <p:cNvSpPr/>
          <p:nvPr/>
        </p:nvSpPr>
        <p:spPr>
          <a:xfrm>
            <a:off x="4009431" y="2893221"/>
            <a:ext cx="3991570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5" name="Picture 2" descr="https://encrypted-tbn1.gstatic.com/images?q=tbn:ANd9GcScvVu-_0SSWUkRY6t_-8ulDMbfPRpGVTn9ogm6-uepvWoLQFc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480" y="3053957"/>
            <a:ext cx="322332" cy="32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 descr="sql-insert-into-statemen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06" y="1597628"/>
            <a:ext cx="2241757" cy="1385889"/>
          </a:xfrm>
          <a:prstGeom prst="rect">
            <a:avLst/>
          </a:prstGeom>
        </p:spPr>
      </p:pic>
      <p:pic>
        <p:nvPicPr>
          <p:cNvPr id="1028" name="Picture 4" descr="http://www2.psd100.com/ppp/2013/12/0201/Update-database-information-120216215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28" y="3166733"/>
            <a:ext cx="1376909" cy="137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://www.icozon.com/upload/51/25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228" y="3234054"/>
            <a:ext cx="1242267" cy="124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Freeform 32"/>
          <p:cNvSpPr/>
          <p:nvPr/>
        </p:nvSpPr>
        <p:spPr>
          <a:xfrm>
            <a:off x="4075618" y="2983517"/>
            <a:ext cx="3916728" cy="716607"/>
          </a:xfrm>
          <a:custGeom>
            <a:avLst/>
            <a:gdLst>
              <a:gd name="connsiteX0" fmla="*/ 0 w 5222304"/>
              <a:gd name="connsiteY0" fmla="*/ 0 h 955476"/>
              <a:gd name="connsiteX1" fmla="*/ 5222304 w 5222304"/>
              <a:gd name="connsiteY1" fmla="*/ 0 h 955476"/>
              <a:gd name="connsiteX2" fmla="*/ 5222304 w 5222304"/>
              <a:gd name="connsiteY2" fmla="*/ 955476 h 955476"/>
              <a:gd name="connsiteX3" fmla="*/ 0 w 5222304"/>
              <a:gd name="connsiteY3" fmla="*/ 955476 h 955476"/>
              <a:gd name="connsiteX4" fmla="*/ 0 w 5222304"/>
              <a:gd name="connsiteY4" fmla="*/ 0 h 95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2304" h="955476">
                <a:moveTo>
                  <a:pt x="0" y="0"/>
                </a:moveTo>
                <a:lnTo>
                  <a:pt x="5222304" y="0"/>
                </a:lnTo>
                <a:lnTo>
                  <a:pt x="5222304" y="955476"/>
                </a:lnTo>
                <a:lnTo>
                  <a:pt x="0" y="95547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150" tIns="57150" rIns="57150" bIns="57150" numCol="1" spcCol="1270" anchor="t" anchorCtr="0">
            <a:noAutofit/>
          </a:bodyPr>
          <a:lstStyle/>
          <a:p>
            <a:pPr marL="0" lvl="1" algn="just" defTabSz="666750">
              <a:lnSpc>
                <a:spcPct val="90000"/>
              </a:lnSpc>
              <a:spcAft>
                <a:spcPct val="35000"/>
              </a:spcAft>
            </a:pPr>
            <a:r>
              <a:rPr lang="en-US" sz="1500">
                <a:latin typeface="Candara" panose="020E0502030303020204" pitchFamily="34" charset="0"/>
              </a:rPr>
              <a:t> </a:t>
            </a:r>
            <a:r>
              <a:rPr lang="en-US" sz="1650">
                <a:latin typeface="Candara" panose="020E0502030303020204" pitchFamily="34" charset="0"/>
              </a:rPr>
              <a:t>Delete rows from a table</a:t>
            </a:r>
            <a:endParaRPr lang="en-US" sz="1500" dirty="0">
              <a:latin typeface="Candara" panose="020E0502030303020204" pitchFamily="34" charset="0"/>
            </a:endParaRPr>
          </a:p>
          <a:p>
            <a:pPr algn="just" defTabSz="666750">
              <a:lnSpc>
                <a:spcPct val="90000"/>
              </a:lnSpc>
              <a:spcAft>
                <a:spcPct val="35000"/>
              </a:spcAft>
            </a:pPr>
            <a:endParaRPr lang="en-US" sz="1500" dirty="0">
              <a:latin typeface="Candara" panose="020E0502030303020204" pitchFamily="34" charset="0"/>
            </a:endParaRPr>
          </a:p>
          <a:p>
            <a:pPr algn="just" defTabSz="666750">
              <a:lnSpc>
                <a:spcPct val="90000"/>
              </a:lnSpc>
              <a:spcAft>
                <a:spcPct val="35000"/>
              </a:spcAft>
            </a:pPr>
            <a:endParaRPr lang="en-US" sz="1500" dirty="0">
              <a:latin typeface="Candara" panose="020E0502030303020204" pitchFamily="34" charset="0"/>
            </a:endParaRPr>
          </a:p>
          <a:p>
            <a:pPr algn="just" defTabSz="666750">
              <a:lnSpc>
                <a:spcPct val="90000"/>
              </a:lnSpc>
              <a:spcAft>
                <a:spcPct val="35000"/>
              </a:spcAft>
            </a:pPr>
            <a:r>
              <a:rPr lang="en-US" sz="1500" dirty="0">
                <a:latin typeface="Candara" panose="020E0502030303020204" pitchFamily="34" charset="0"/>
              </a:rPr>
              <a:t>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F04F-2CBA-4A23-9ED9-61E6D500AA1C}" type="datetime1">
              <a:rPr lang="en-US" smtClean="0"/>
              <a:t>8/11/2020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2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0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27" grpId="0"/>
      <p:bldP spid="33" grpId="0"/>
      <p:bldP spid="33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1" name="Rectangle 1026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 algn="l"/>
            <a:r>
              <a:rPr lang="en-US" dirty="0" smtClean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700"/>
              <a:t> Insert Statement</a:t>
            </a:r>
            <a:r>
              <a:rPr lang="en-US" sz="2700">
                <a:solidFill>
                  <a:schemeClr val="bg1"/>
                </a:solidFill>
                <a:cs typeface="Tahoma" pitchFamily="34" charset="0"/>
              </a:rPr>
              <a:t>Statement</a:t>
            </a:r>
            <a:endParaRPr lang="en-US" sz="2700"/>
          </a:p>
          <a:p>
            <a:pPr>
              <a:buFont typeface="Wingdings" panose="05000000000000000000" pitchFamily="2" charset="2"/>
              <a:buChar char="ü"/>
            </a:pPr>
            <a:r>
              <a:rPr lang="en-US" sz="2700"/>
              <a:t> Delete Statement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700"/>
              <a:t> Select Statement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1875-4D2E-4AAD-90B7-2CF70207C42F}" type="datetime1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25632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fld id="{22A6636D-9F2E-4B34-9692-E82360B40F63}" type="slidenum">
              <a:rPr lang="vi-VN" smtClean="0"/>
              <a:pPr/>
              <a:t>20</a:t>
            </a:fld>
            <a:endParaRPr lang="vi-VN" smtClean="0"/>
          </a:p>
        </p:txBody>
      </p:sp>
      <p:pic>
        <p:nvPicPr>
          <p:cNvPr id="3074" name="Picture 2" descr="http://www.screencastsonline.com/public_images/01-new/SCOM0392-summary-icon-100x1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734" y="3375234"/>
            <a:ext cx="1768267" cy="176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76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>
                <a:solidFill>
                  <a:srgbClr val="E46C0A"/>
                </a:solidFill>
              </a:rPr>
              <a:t>Thank you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65DE-1DC1-4AA3-BFB7-1C27F2B0A980}" type="datetime1">
              <a:rPr lang="en-US" smtClean="0"/>
              <a:t>8/11/2020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21</a:t>
            </a:fld>
            <a:endParaRPr lang="en-US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6263044" y="4767263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4FB0DF-9300-7D4B-B157-CBD30D15743F}" type="slidenum">
              <a:rPr lang="en-US" sz="900"/>
              <a:pPr/>
              <a:t>21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81776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50"/>
              </a:spcBef>
              <a:spcAft>
                <a:spcPts val="450"/>
              </a:spcAft>
              <a:buClr>
                <a:schemeClr val="accent6">
                  <a:lumMod val="75000"/>
                </a:schemeClr>
              </a:buClr>
              <a:buSzPct val="120000"/>
              <a:buFont typeface="Candara" panose="020E0502030303020204" pitchFamily="34" charset="0"/>
              <a:buChar char="◊"/>
            </a:pPr>
            <a:r>
              <a:rPr lang="en-US" b="1"/>
              <a:t>Insert Statement</a:t>
            </a:r>
          </a:p>
          <a:p>
            <a:pPr>
              <a:spcBef>
                <a:spcPts val="450"/>
              </a:spcBef>
              <a:spcAft>
                <a:spcPts val="450"/>
              </a:spcAft>
              <a:buClr>
                <a:schemeClr val="accent6">
                  <a:lumMod val="75000"/>
                </a:schemeClr>
              </a:buClr>
              <a:buSzPct val="120000"/>
              <a:buFont typeface="Candara" panose="020E0502030303020204" pitchFamily="34" charset="0"/>
              <a:buChar char="◊"/>
            </a:pPr>
            <a:r>
              <a:rPr lang="en-US" b="1"/>
              <a:t>Update Statement</a:t>
            </a:r>
          </a:p>
          <a:p>
            <a:pPr>
              <a:spcBef>
                <a:spcPts val="450"/>
              </a:spcBef>
              <a:spcAft>
                <a:spcPts val="450"/>
              </a:spcAft>
              <a:buClr>
                <a:schemeClr val="accent6">
                  <a:lumMod val="75000"/>
                </a:schemeClr>
              </a:buClr>
              <a:buSzPct val="120000"/>
              <a:buFont typeface="Candara" panose="020E0502030303020204" pitchFamily="34" charset="0"/>
              <a:buChar char="◊"/>
            </a:pPr>
            <a:r>
              <a:rPr lang="en-US" b="1"/>
              <a:t>Delete Statement</a:t>
            </a:r>
          </a:p>
          <a:p>
            <a:pPr>
              <a:spcBef>
                <a:spcPts val="450"/>
              </a:spcBef>
              <a:spcAft>
                <a:spcPts val="450"/>
              </a:spcAft>
              <a:buClr>
                <a:schemeClr val="accent6">
                  <a:lumMod val="75000"/>
                </a:schemeClr>
              </a:buClr>
              <a:buSzPct val="120000"/>
              <a:buFont typeface="Candara" panose="020E0502030303020204" pitchFamily="34" charset="0"/>
              <a:buChar char="◊"/>
            </a:pPr>
            <a:r>
              <a:rPr lang="en-US" b="1"/>
              <a:t>Select Statement</a:t>
            </a:r>
          </a:p>
          <a:p>
            <a:pPr>
              <a:spcBef>
                <a:spcPts val="450"/>
              </a:spcBef>
              <a:spcAft>
                <a:spcPts val="450"/>
              </a:spcAft>
              <a:buClr>
                <a:schemeClr val="accent6">
                  <a:lumMod val="75000"/>
                </a:schemeClr>
              </a:buClr>
              <a:buSzPct val="120000"/>
              <a:buFont typeface="Candara" panose="020E0502030303020204" pitchFamily="34" charset="0"/>
              <a:buChar char="◊"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5A43596-7FAD-497D-92FC-7BF2A613BA8F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44B2C-2D27-4786-A264-167279977D5C}" type="datetime1">
              <a:rPr lang="en-US" smtClean="0"/>
              <a:t>8/11/2020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2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Insert </a:t>
            </a:r>
            <a:r>
              <a:rPr lang="en-US" smtClean="0"/>
              <a:t>statement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Section1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43596-7FAD-497D-92FC-7BF2A613BA8F}" type="slidenum">
              <a:rPr lang="vi-VN" smtClean="0"/>
              <a:pPr>
                <a:defRPr/>
              </a:pPr>
              <a:t>4</a:t>
            </a:fld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38BE-4B0F-4AC7-8E27-D36819A9319B}" type="datetime1">
              <a:rPr lang="en-US" smtClean="0"/>
              <a:t>8/11/2020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0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en-US" cap="all" smtClean="0"/>
              <a:t>Insert</a:t>
            </a:r>
            <a:r>
              <a:rPr lang="en-US" smtClean="0"/>
              <a:t> Statements </a:t>
            </a:r>
            <a:r>
              <a:rPr lang="en-US" sz="1350"/>
              <a:t>(1/3)</a:t>
            </a:r>
            <a:endParaRPr lang="en-US" sz="1350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00038" algn="just"/>
            <a:r>
              <a:rPr lang="en-US" sz="1800">
                <a:latin typeface="Candara" panose="020E0502030303020204" pitchFamily="34" charset="0"/>
              </a:rPr>
              <a:t>The </a:t>
            </a:r>
            <a:r>
              <a:rPr lang="en-US" sz="1800">
                <a:solidFill>
                  <a:srgbClr val="240AE6"/>
                </a:solidFill>
                <a:latin typeface="Candara" panose="020E0502030303020204" pitchFamily="34" charset="0"/>
              </a:rPr>
              <a:t>INSERT INTO </a:t>
            </a:r>
            <a:r>
              <a:rPr lang="en-US" sz="1800">
                <a:latin typeface="Candara" panose="020E0502030303020204" pitchFamily="34" charset="0"/>
              </a:rPr>
              <a:t>statement is used to adds one or more rows to a table or a view</a:t>
            </a:r>
          </a:p>
          <a:p>
            <a:pPr>
              <a:buNone/>
            </a:pPr>
            <a:endParaRPr lang="en-US" smtClean="0">
              <a:latin typeface="Candara" panose="020E0502030303020204" pitchFamily="34" charset="0"/>
            </a:endParaRPr>
          </a:p>
          <a:p>
            <a:endParaRPr lang="en-US" dirty="0" smtClean="0">
              <a:latin typeface="Candara" panose="020E0502030303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77715C3-EBE0-4908-9708-580DD7DD7BE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 descr="sql-insert-into-statem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247" y="1277714"/>
            <a:ext cx="5328998" cy="204816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62A7-A73A-4559-B0E6-988FA70C7835}" type="datetime1">
              <a:rPr lang="en-US" smtClean="0"/>
              <a:t>8/11/2020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4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en-US" cap="all" smtClean="0"/>
              <a:t>Insert</a:t>
            </a:r>
            <a:r>
              <a:rPr lang="en-US" smtClean="0"/>
              <a:t> Statements </a:t>
            </a:r>
            <a:r>
              <a:rPr lang="en-US" sz="1350"/>
              <a:t>(2/3)</a:t>
            </a:r>
            <a:endParaRPr lang="en-US" sz="2100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500" b="1"/>
              <a:t>Syntax</a:t>
            </a:r>
            <a:r>
              <a:rPr lang="en-US" sz="1500" b="1" dirty="0"/>
              <a:t>:</a:t>
            </a:r>
          </a:p>
          <a:p>
            <a:pPr marL="300038" lvl="1" indent="0">
              <a:buNone/>
            </a:pPr>
            <a:endParaRPr lang="en-US" sz="1500">
              <a:solidFill>
                <a:srgbClr val="808080"/>
              </a:solidFill>
            </a:endParaRPr>
          </a:p>
          <a:p>
            <a:pPr marL="300038" lvl="1" indent="0">
              <a:buNone/>
            </a:pPr>
            <a:endParaRPr lang="en-US" sz="1500">
              <a:solidFill>
                <a:srgbClr val="808080"/>
              </a:solidFill>
            </a:endParaRPr>
          </a:p>
          <a:p>
            <a:pPr marL="300038" lvl="1" indent="0">
              <a:buNone/>
            </a:pPr>
            <a:endParaRPr lang="en-US" sz="1500">
              <a:solidFill>
                <a:srgbClr val="808080"/>
              </a:solidFill>
            </a:endParaRPr>
          </a:p>
          <a:p>
            <a:pPr marL="300038" lvl="1" indent="0">
              <a:buNone/>
            </a:pPr>
            <a:endParaRPr lang="en-US" sz="750" b="1"/>
          </a:p>
          <a:p>
            <a:pPr marL="300038" lvl="1" indent="0">
              <a:buNone/>
            </a:pPr>
            <a:endParaRPr lang="en-US" sz="675" b="1"/>
          </a:p>
          <a:p>
            <a:pPr marL="300038" lvl="1" indent="0">
              <a:buNone/>
            </a:pPr>
            <a:r>
              <a:rPr lang="en-US" sz="1500" b="1" smtClean="0"/>
              <a:t>Ex1: </a:t>
            </a:r>
            <a:r>
              <a:rPr lang="en-US" sz="1500" b="1"/>
              <a:t>	</a:t>
            </a:r>
            <a:r>
              <a:rPr lang="en-US" sz="1500">
                <a:solidFill>
                  <a:srgbClr val="0000FF"/>
                </a:solidFill>
              </a:rPr>
              <a:t>USE</a:t>
            </a:r>
            <a:r>
              <a:rPr lang="en-US" sz="1500">
                <a:solidFill>
                  <a:prstClr val="black"/>
                </a:solidFill>
              </a:rPr>
              <a:t> Fsoft_Training</a:t>
            </a:r>
            <a:endParaRPr lang="en-US" sz="1500" b="1"/>
          </a:p>
          <a:p>
            <a:pPr marL="300038" lvl="1" indent="0">
              <a:buNone/>
            </a:pPr>
            <a:r>
              <a:rPr lang="en-US" sz="1500" b="1">
                <a:solidFill>
                  <a:srgbClr val="0000FF"/>
                </a:solidFill>
              </a:rPr>
              <a:t>		</a:t>
            </a:r>
            <a:r>
              <a:rPr lang="en-US" sz="1500">
                <a:solidFill>
                  <a:srgbClr val="0000FF"/>
                </a:solidFill>
              </a:rPr>
              <a:t>INSERT</a:t>
            </a:r>
            <a:r>
              <a:rPr lang="en-US" sz="1500">
                <a:solidFill>
                  <a:prstClr val="black"/>
                </a:solidFill>
              </a:rPr>
              <a:t> </a:t>
            </a:r>
            <a:r>
              <a:rPr lang="en-US" sz="1500">
                <a:solidFill>
                  <a:srgbClr val="0000FF"/>
                </a:solidFill>
              </a:rPr>
              <a:t>INTO</a:t>
            </a:r>
            <a:r>
              <a:rPr lang="en-US" sz="1500">
                <a:solidFill>
                  <a:prstClr val="black"/>
                </a:solidFill>
              </a:rPr>
              <a:t> dbo</a:t>
            </a:r>
            <a:r>
              <a:rPr lang="en-US" sz="1500">
                <a:solidFill>
                  <a:srgbClr val="808080"/>
                </a:solidFill>
              </a:rPr>
              <a:t>.</a:t>
            </a:r>
            <a:r>
              <a:rPr lang="en-US" sz="1500">
                <a:solidFill>
                  <a:prstClr val="black"/>
                </a:solidFill>
              </a:rPr>
              <a:t>Persons </a:t>
            </a:r>
          </a:p>
          <a:p>
            <a:pPr marL="300038" lvl="1" indent="0">
              <a:buNone/>
            </a:pPr>
            <a:r>
              <a:rPr lang="da-DK" sz="1500">
                <a:solidFill>
                  <a:srgbClr val="0000FF"/>
                </a:solidFill>
              </a:rPr>
              <a:t>		VALUES </a:t>
            </a:r>
            <a:r>
              <a:rPr lang="da-DK" sz="1500">
                <a:solidFill>
                  <a:srgbClr val="808080"/>
                </a:solidFill>
              </a:rPr>
              <a:t>(</a:t>
            </a:r>
            <a:r>
              <a:rPr lang="da-DK" sz="1500">
                <a:solidFill>
                  <a:prstClr val="black"/>
                </a:solidFill>
              </a:rPr>
              <a:t> 1</a:t>
            </a:r>
            <a:r>
              <a:rPr lang="da-DK" sz="1500">
                <a:solidFill>
                  <a:srgbClr val="808080"/>
                </a:solidFill>
              </a:rPr>
              <a:t>,</a:t>
            </a:r>
            <a:r>
              <a:rPr lang="da-DK" sz="1500">
                <a:solidFill>
                  <a:srgbClr val="FF0000"/>
                </a:solidFill>
              </a:rPr>
              <a:t>'Tom'</a:t>
            </a:r>
            <a:r>
              <a:rPr lang="da-DK" sz="1500">
                <a:solidFill>
                  <a:srgbClr val="808080"/>
                </a:solidFill>
              </a:rPr>
              <a:t>,</a:t>
            </a:r>
            <a:r>
              <a:rPr lang="da-DK" sz="1500">
                <a:solidFill>
                  <a:prstClr val="black"/>
                </a:solidFill>
              </a:rPr>
              <a:t> </a:t>
            </a:r>
            <a:r>
              <a:rPr lang="da-DK" sz="1500">
                <a:solidFill>
                  <a:srgbClr val="FF0000"/>
                </a:solidFill>
              </a:rPr>
              <a:t>'B. Erichsen'</a:t>
            </a:r>
            <a:r>
              <a:rPr lang="da-DK" sz="1500">
                <a:solidFill>
                  <a:srgbClr val="808080"/>
                </a:solidFill>
              </a:rPr>
              <a:t>,</a:t>
            </a:r>
            <a:r>
              <a:rPr lang="da-DK" sz="1500">
                <a:solidFill>
                  <a:srgbClr val="FF0000"/>
                </a:solidFill>
              </a:rPr>
              <a:t>'Skagen 21'</a:t>
            </a:r>
            <a:r>
              <a:rPr lang="da-DK" sz="1500">
                <a:solidFill>
                  <a:srgbClr val="808080"/>
                </a:solidFill>
              </a:rPr>
              <a:t>,</a:t>
            </a:r>
            <a:r>
              <a:rPr lang="da-DK" sz="1500">
                <a:solidFill>
                  <a:srgbClr val="FF0000"/>
                </a:solidFill>
              </a:rPr>
              <a:t>'Stavanger'</a:t>
            </a:r>
            <a:r>
              <a:rPr lang="da-DK" sz="1500">
                <a:solidFill>
                  <a:srgbClr val="808080"/>
                </a:solidFill>
              </a:rPr>
              <a:t>)</a:t>
            </a:r>
          </a:p>
          <a:p>
            <a:pPr marL="0" indent="0">
              <a:buNone/>
            </a:pPr>
            <a:endParaRPr lang="da-DK" sz="1200">
              <a:solidFill>
                <a:srgbClr val="808080"/>
              </a:solidFill>
            </a:endParaRPr>
          </a:p>
          <a:p>
            <a:pPr marL="0" indent="0">
              <a:buNone/>
            </a:pPr>
            <a:endParaRPr lang="da-DK" sz="1200">
              <a:solidFill>
                <a:srgbClr val="808080"/>
              </a:solidFill>
            </a:endParaRPr>
          </a:p>
          <a:p>
            <a:pPr marL="0" indent="0">
              <a:buNone/>
            </a:pPr>
            <a:endParaRPr lang="da-DK" sz="1200">
              <a:solidFill>
                <a:srgbClr val="808080"/>
              </a:solidFill>
            </a:endParaRPr>
          </a:p>
          <a:p>
            <a:pPr marL="0" indent="0">
              <a:buNone/>
            </a:pPr>
            <a:endParaRPr lang="da-DK" sz="1200">
              <a:solidFill>
                <a:srgbClr val="808080"/>
              </a:solidFill>
            </a:endParaRPr>
          </a:p>
          <a:p>
            <a:pPr marL="0" indent="0">
              <a:buNone/>
            </a:pPr>
            <a:endParaRPr lang="da-DK" sz="1200">
              <a:solidFill>
                <a:srgbClr val="808080"/>
              </a:solidFill>
            </a:endParaRPr>
          </a:p>
          <a:p>
            <a:pPr marL="0" indent="0">
              <a:buNone/>
            </a:pPr>
            <a:endParaRPr lang="da-DK" sz="1200">
              <a:solidFill>
                <a:srgbClr val="808080"/>
              </a:solidFill>
            </a:endParaRPr>
          </a:p>
          <a:p>
            <a:pPr marL="300038" lvl="1" indent="0">
              <a:buNone/>
            </a:pPr>
            <a:r>
              <a:rPr lang="da-DK" sz="1500" b="1" smtClean="0"/>
              <a:t>Ex2:</a:t>
            </a:r>
            <a:r>
              <a:rPr lang="da-DK" sz="1500" b="1"/>
              <a:t>	</a:t>
            </a:r>
            <a:r>
              <a:rPr lang="en-US" sz="1500">
                <a:solidFill>
                  <a:srgbClr val="0000FF"/>
                </a:solidFill>
              </a:rPr>
              <a:t>USE</a:t>
            </a:r>
            <a:r>
              <a:rPr lang="en-US" sz="1500">
                <a:solidFill>
                  <a:prstClr val="black"/>
                </a:solidFill>
              </a:rPr>
              <a:t> Fsoft_Training</a:t>
            </a:r>
            <a:endParaRPr lang="da-DK" sz="1500" b="1"/>
          </a:p>
          <a:p>
            <a:pPr marL="300038" lvl="1" indent="0">
              <a:buNone/>
            </a:pPr>
            <a:r>
              <a:rPr lang="en-US" sz="1500">
                <a:solidFill>
                  <a:srgbClr val="0000FF"/>
                </a:solidFill>
              </a:rPr>
              <a:t>		INSERT</a:t>
            </a:r>
            <a:r>
              <a:rPr lang="en-US" sz="1500">
                <a:solidFill>
                  <a:prstClr val="black"/>
                </a:solidFill>
              </a:rPr>
              <a:t> </a:t>
            </a:r>
            <a:r>
              <a:rPr lang="en-US" sz="1500">
                <a:solidFill>
                  <a:srgbClr val="0000FF"/>
                </a:solidFill>
              </a:rPr>
              <a:t>INTO</a:t>
            </a:r>
            <a:r>
              <a:rPr lang="en-US" sz="1500">
                <a:solidFill>
                  <a:prstClr val="black"/>
                </a:solidFill>
              </a:rPr>
              <a:t> dbo</a:t>
            </a:r>
            <a:r>
              <a:rPr lang="en-US" sz="1500">
                <a:solidFill>
                  <a:srgbClr val="808080"/>
                </a:solidFill>
              </a:rPr>
              <a:t>.</a:t>
            </a:r>
            <a:r>
              <a:rPr lang="en-US" sz="1500">
                <a:solidFill>
                  <a:prstClr val="black"/>
                </a:solidFill>
              </a:rPr>
              <a:t>Customer</a:t>
            </a:r>
            <a:r>
              <a:rPr lang="en-US" sz="1500">
                <a:solidFill>
                  <a:srgbClr val="0000FF"/>
                </a:solidFill>
              </a:rPr>
              <a:t> </a:t>
            </a:r>
            <a:r>
              <a:rPr lang="en-US" sz="1500">
                <a:solidFill>
                  <a:srgbClr val="808080"/>
                </a:solidFill>
              </a:rPr>
              <a:t>(</a:t>
            </a:r>
            <a:r>
              <a:rPr lang="en-US" sz="1500">
                <a:solidFill>
                  <a:prstClr val="black"/>
                </a:solidFill>
              </a:rPr>
              <a:t>CustomerName</a:t>
            </a:r>
            <a:r>
              <a:rPr lang="en-US" sz="1500">
                <a:solidFill>
                  <a:srgbClr val="808080"/>
                </a:solidFill>
              </a:rPr>
              <a:t>,</a:t>
            </a:r>
            <a:r>
              <a:rPr lang="en-US" sz="1500">
                <a:solidFill>
                  <a:prstClr val="black"/>
                </a:solidFill>
              </a:rPr>
              <a:t> City</a:t>
            </a:r>
            <a:r>
              <a:rPr lang="en-US" sz="1500">
                <a:solidFill>
                  <a:srgbClr val="808080"/>
                </a:solidFill>
              </a:rPr>
              <a:t>,</a:t>
            </a:r>
            <a:r>
              <a:rPr lang="en-US" sz="1500">
                <a:solidFill>
                  <a:prstClr val="black"/>
                </a:solidFill>
              </a:rPr>
              <a:t> Country</a:t>
            </a:r>
            <a:r>
              <a:rPr lang="en-US" sz="1500">
                <a:solidFill>
                  <a:srgbClr val="808080"/>
                </a:solidFill>
              </a:rPr>
              <a:t>)</a:t>
            </a:r>
          </a:p>
          <a:p>
            <a:pPr marL="600075" lvl="2" indent="0">
              <a:buNone/>
            </a:pPr>
            <a:r>
              <a:rPr lang="en-US" sz="1500">
                <a:solidFill>
                  <a:srgbClr val="0000FF"/>
                </a:solidFill>
              </a:rPr>
              <a:t>	VALUES </a:t>
            </a:r>
            <a:r>
              <a:rPr lang="en-US" sz="1500">
                <a:solidFill>
                  <a:srgbClr val="808080"/>
                </a:solidFill>
              </a:rPr>
              <a:t>(</a:t>
            </a:r>
            <a:r>
              <a:rPr lang="en-US" sz="1500">
                <a:solidFill>
                  <a:srgbClr val="FF0000"/>
                </a:solidFill>
              </a:rPr>
              <a:t>'Cardinal'</a:t>
            </a:r>
            <a:r>
              <a:rPr lang="en-US" sz="1500">
                <a:solidFill>
                  <a:srgbClr val="808080"/>
                </a:solidFill>
              </a:rPr>
              <a:t>,</a:t>
            </a:r>
            <a:r>
              <a:rPr lang="en-US" sz="1500">
                <a:solidFill>
                  <a:prstClr val="black"/>
                </a:solidFill>
              </a:rPr>
              <a:t> </a:t>
            </a:r>
            <a:r>
              <a:rPr lang="en-US" sz="1500">
                <a:solidFill>
                  <a:srgbClr val="FF0000"/>
                </a:solidFill>
              </a:rPr>
              <a:t>'Stavanger'</a:t>
            </a:r>
            <a:r>
              <a:rPr lang="en-US" sz="1500">
                <a:solidFill>
                  <a:srgbClr val="808080"/>
                </a:solidFill>
              </a:rPr>
              <a:t>,</a:t>
            </a:r>
            <a:r>
              <a:rPr lang="en-US" sz="1500">
                <a:solidFill>
                  <a:prstClr val="black"/>
                </a:solidFill>
              </a:rPr>
              <a:t> </a:t>
            </a:r>
            <a:r>
              <a:rPr lang="en-US" sz="1500">
                <a:solidFill>
                  <a:srgbClr val="FF0000"/>
                </a:solidFill>
              </a:rPr>
              <a:t>'Norway'</a:t>
            </a:r>
            <a:r>
              <a:rPr lang="en-US" sz="1500">
                <a:solidFill>
                  <a:srgbClr val="808080"/>
                </a:solidFill>
              </a:rPr>
              <a:t>);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77715C3-EBE0-4908-9708-580DD7DD7BE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459823" y="964230"/>
            <a:ext cx="6235485" cy="83088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indent="-42863"/>
            <a:r>
              <a:rPr lang="en-US" sz="1350" b="1"/>
              <a:t>(1) Inserting data to all columns</a:t>
            </a:r>
          </a:p>
          <a:p>
            <a:pPr marL="300038" lvl="1"/>
            <a:r>
              <a:rPr lang="en-US" sz="1350" b="1">
                <a:solidFill>
                  <a:srgbClr val="0000FF"/>
                </a:solidFill>
              </a:rPr>
              <a:t>	</a:t>
            </a:r>
            <a:r>
              <a:rPr lang="en-US" sz="1350">
                <a:solidFill>
                  <a:srgbClr val="0000FF"/>
                </a:solidFill>
              </a:rPr>
              <a:t>INSERT</a:t>
            </a:r>
            <a:r>
              <a:rPr lang="en-US" sz="1350">
                <a:solidFill>
                  <a:prstClr val="black"/>
                </a:solidFill>
              </a:rPr>
              <a:t> </a:t>
            </a:r>
            <a:r>
              <a:rPr lang="en-US" sz="1350">
                <a:solidFill>
                  <a:srgbClr val="0000FF"/>
                </a:solidFill>
              </a:rPr>
              <a:t>INTO</a:t>
            </a:r>
            <a:r>
              <a:rPr lang="en-US" sz="1350">
                <a:solidFill>
                  <a:prstClr val="black"/>
                </a:solidFill>
              </a:rPr>
              <a:t> table_name</a:t>
            </a:r>
          </a:p>
          <a:p>
            <a:pPr marL="300038" lvl="1"/>
            <a:r>
              <a:rPr lang="en-US" sz="1350">
                <a:solidFill>
                  <a:srgbClr val="0000FF"/>
                </a:solidFill>
              </a:rPr>
              <a:t>       	VALUES </a:t>
            </a:r>
            <a:r>
              <a:rPr lang="en-US" sz="1350">
                <a:solidFill>
                  <a:srgbClr val="808080"/>
                </a:solidFill>
              </a:rPr>
              <a:t>(</a:t>
            </a:r>
            <a:r>
              <a:rPr lang="en-US" sz="1350">
                <a:solidFill>
                  <a:prstClr val="black"/>
                </a:solidFill>
              </a:rPr>
              <a:t>value1</a:t>
            </a:r>
            <a:r>
              <a:rPr lang="en-US" sz="1350">
                <a:solidFill>
                  <a:srgbClr val="808080"/>
                </a:solidFill>
              </a:rPr>
              <a:t>,</a:t>
            </a:r>
            <a:r>
              <a:rPr lang="en-US" sz="1350">
                <a:solidFill>
                  <a:prstClr val="black"/>
                </a:solidFill>
              </a:rPr>
              <a:t>value2</a:t>
            </a:r>
            <a:r>
              <a:rPr lang="en-US" sz="1350">
                <a:solidFill>
                  <a:srgbClr val="808080"/>
                </a:solidFill>
              </a:rPr>
              <a:t>,</a:t>
            </a:r>
            <a:r>
              <a:rPr lang="en-US" sz="1350">
                <a:solidFill>
                  <a:prstClr val="black"/>
                </a:solidFill>
              </a:rPr>
              <a:t>value3</a:t>
            </a:r>
            <a:r>
              <a:rPr lang="en-US" sz="1350">
                <a:solidFill>
                  <a:srgbClr val="808080"/>
                </a:solidFill>
              </a:rPr>
              <a:t>,...);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458778" y="2891582"/>
            <a:ext cx="6235485" cy="83088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indent="-42863"/>
            <a:r>
              <a:rPr lang="en-US" sz="1350" b="1"/>
              <a:t>(2) Inserting data to selected columns</a:t>
            </a:r>
          </a:p>
          <a:p>
            <a:pPr marL="300038" lvl="1"/>
            <a:r>
              <a:rPr lang="en-US" sz="1350" b="1">
                <a:solidFill>
                  <a:srgbClr val="0000FF"/>
                </a:solidFill>
              </a:rPr>
              <a:t>	</a:t>
            </a:r>
            <a:r>
              <a:rPr lang="en-US" sz="1350">
                <a:solidFill>
                  <a:srgbClr val="0000FF"/>
                </a:solidFill>
              </a:rPr>
              <a:t>INSERT</a:t>
            </a:r>
            <a:r>
              <a:rPr lang="en-US" sz="1350">
                <a:solidFill>
                  <a:prstClr val="black"/>
                </a:solidFill>
              </a:rPr>
              <a:t> </a:t>
            </a:r>
            <a:r>
              <a:rPr lang="en-US" sz="1350">
                <a:solidFill>
                  <a:srgbClr val="0000FF"/>
                </a:solidFill>
              </a:rPr>
              <a:t>INTO</a:t>
            </a:r>
            <a:r>
              <a:rPr lang="en-US" sz="1350">
                <a:solidFill>
                  <a:prstClr val="black"/>
                </a:solidFill>
              </a:rPr>
              <a:t> table_name</a:t>
            </a:r>
            <a:r>
              <a:rPr lang="en-US" sz="1350">
                <a:solidFill>
                  <a:srgbClr val="808080"/>
                </a:solidFill>
              </a:rPr>
              <a:t>(</a:t>
            </a:r>
            <a:r>
              <a:rPr lang="en-US" sz="1350">
                <a:solidFill>
                  <a:prstClr val="black"/>
                </a:solidFill>
              </a:rPr>
              <a:t>column1</a:t>
            </a:r>
            <a:r>
              <a:rPr lang="en-US" sz="1350">
                <a:solidFill>
                  <a:srgbClr val="808080"/>
                </a:solidFill>
              </a:rPr>
              <a:t>,</a:t>
            </a:r>
            <a:r>
              <a:rPr lang="en-US" sz="1350">
                <a:solidFill>
                  <a:prstClr val="black"/>
                </a:solidFill>
              </a:rPr>
              <a:t>column2</a:t>
            </a:r>
            <a:r>
              <a:rPr lang="en-US" sz="1350">
                <a:solidFill>
                  <a:srgbClr val="808080"/>
                </a:solidFill>
              </a:rPr>
              <a:t>,</a:t>
            </a:r>
            <a:r>
              <a:rPr lang="en-US" sz="1350">
                <a:solidFill>
                  <a:prstClr val="black"/>
                </a:solidFill>
              </a:rPr>
              <a:t>column3</a:t>
            </a:r>
            <a:r>
              <a:rPr lang="en-US" sz="1350">
                <a:solidFill>
                  <a:srgbClr val="808080"/>
                </a:solidFill>
              </a:rPr>
              <a:t>,...)</a:t>
            </a:r>
          </a:p>
          <a:p>
            <a:pPr marL="300038" lvl="1"/>
            <a:r>
              <a:rPr lang="en-US" sz="1350">
                <a:solidFill>
                  <a:srgbClr val="0000FF"/>
                </a:solidFill>
              </a:rPr>
              <a:t>      	VALUES </a:t>
            </a:r>
            <a:r>
              <a:rPr lang="en-US" sz="1350">
                <a:solidFill>
                  <a:srgbClr val="808080"/>
                </a:solidFill>
              </a:rPr>
              <a:t>(</a:t>
            </a:r>
            <a:r>
              <a:rPr lang="en-US" sz="1350">
                <a:solidFill>
                  <a:prstClr val="black"/>
                </a:solidFill>
              </a:rPr>
              <a:t>value1</a:t>
            </a:r>
            <a:r>
              <a:rPr lang="en-US" sz="1350">
                <a:solidFill>
                  <a:srgbClr val="808080"/>
                </a:solidFill>
              </a:rPr>
              <a:t>,</a:t>
            </a:r>
            <a:r>
              <a:rPr lang="en-US" sz="1350">
                <a:solidFill>
                  <a:prstClr val="black"/>
                </a:solidFill>
              </a:rPr>
              <a:t>value2</a:t>
            </a:r>
            <a:r>
              <a:rPr lang="en-US" sz="1350">
                <a:solidFill>
                  <a:srgbClr val="808080"/>
                </a:solidFill>
              </a:rPr>
              <a:t>,</a:t>
            </a:r>
            <a:r>
              <a:rPr lang="en-US" sz="1350">
                <a:solidFill>
                  <a:prstClr val="black"/>
                </a:solidFill>
              </a:rPr>
              <a:t>value3</a:t>
            </a:r>
            <a:r>
              <a:rPr lang="en-US" sz="1350">
                <a:solidFill>
                  <a:srgbClr val="808080"/>
                </a:solidFill>
              </a:rPr>
              <a:t>,...);</a:t>
            </a:r>
            <a:endParaRPr lang="en-US" sz="135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6D50-8A02-4259-A15C-11A96E37C10F}" type="datetime1">
              <a:rPr lang="en-US" smtClean="0"/>
              <a:t>8/11/2020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9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en-US" cap="all" smtClean="0"/>
              <a:t>Insert</a:t>
            </a:r>
            <a:r>
              <a:rPr lang="en-US" smtClean="0"/>
              <a:t> Statement </a:t>
            </a:r>
            <a:r>
              <a:rPr lang="en-US" sz="1350"/>
              <a:t>(3/3)</a:t>
            </a:r>
            <a:endParaRPr lang="en-US" sz="2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950" b="1" dirty="0"/>
              <a:t>Demo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650" dirty="0"/>
              <a:t>Inserting data to selected columns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650" dirty="0"/>
              <a:t>Inserting data to all columns with identity column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650" dirty="0"/>
              <a:t>Insert many rows at one time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A35A-D077-49D2-9C89-8882DBD74D29}" type="datetime1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77715C3-EBE0-4908-9708-580DD7DD7BE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6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en-US" cap="all" dirty="0" smtClean="0"/>
              <a:t>Insert</a:t>
            </a:r>
            <a:r>
              <a:rPr lang="en-US" dirty="0" smtClean="0"/>
              <a:t> </a:t>
            </a:r>
            <a:r>
              <a:rPr lang="en-US" dirty="0" smtClean="0"/>
              <a:t>in practice</a:t>
            </a:r>
            <a:endParaRPr lang="en-US" sz="2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950" b="1" dirty="0" smtClean="0"/>
              <a:t>Always check data in various cases: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sz="1550" dirty="0" smtClean="0"/>
              <a:t>Normal/Abnormal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sz="1550" dirty="0" smtClean="0"/>
              <a:t>Invalid data type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sz="1550" dirty="0" smtClean="0"/>
              <a:t>Special characters: ~!@#$%^&amp;*()_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sz="1550" dirty="0" smtClean="0"/>
              <a:t>Special string characters: ‘ char(10) char(13) tab space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sz="1550" dirty="0" smtClean="0"/>
              <a:t>Max length, Max/Min value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sz="1550" dirty="0" smtClean="0"/>
              <a:t>Duplicated value in UNIQUE constraints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A35A-D077-49D2-9C89-8882DBD74D29}" type="datetime1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77715C3-EBE0-4908-9708-580DD7DD7BE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5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UPDATE statement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Section2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DCB7-FF54-430B-BB2E-9F334F1168A1}" type="datetime1">
              <a:rPr lang="en-US" smtClean="0"/>
              <a:t>8/11/2020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43596-7FAD-497D-92FC-7BF2A613BA8F}" type="slidenum">
              <a:rPr lang="vi-VN" smtClean="0"/>
              <a:pPr>
                <a:defRPr/>
              </a:pPr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8949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260</TotalTime>
  <Words>1246</Words>
  <Application>Microsoft Office PowerPoint</Application>
  <PresentationFormat>On-screen Show (16:9)</PresentationFormat>
  <Paragraphs>268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Candara</vt:lpstr>
      <vt:lpstr>Tahoma</vt:lpstr>
      <vt:lpstr>verdana</vt:lpstr>
      <vt:lpstr>Wingdings</vt:lpstr>
      <vt:lpstr>Template_Internal_Course</vt:lpstr>
      <vt:lpstr>DML STATEMENTs</vt:lpstr>
      <vt:lpstr>Learning Goals</vt:lpstr>
      <vt:lpstr>Table of contents</vt:lpstr>
      <vt:lpstr>Insert statement</vt:lpstr>
      <vt:lpstr>Insert Statements (1/3)</vt:lpstr>
      <vt:lpstr>Insert Statements (2/3)</vt:lpstr>
      <vt:lpstr>Insert Statement (3/3)</vt:lpstr>
      <vt:lpstr>Insert in practice</vt:lpstr>
      <vt:lpstr>UPDATE statement</vt:lpstr>
      <vt:lpstr>Update Statement (1/2)</vt:lpstr>
      <vt:lpstr>Update Statement (2/2)</vt:lpstr>
      <vt:lpstr>DELETE statement</vt:lpstr>
      <vt:lpstr>Delete Statement (1/2)</vt:lpstr>
      <vt:lpstr>Delete Statement (2/2)</vt:lpstr>
      <vt:lpstr>SELECT statement</vt:lpstr>
      <vt:lpstr>SELECT Statement (1/4)</vt:lpstr>
      <vt:lpstr>SELECT Statement (2/4)</vt:lpstr>
      <vt:lpstr>SELECT Statement (3/4)</vt:lpstr>
      <vt:lpstr>SELECT Statement (4/4)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Trinh Ba Tu (FA.HN)</cp:lastModifiedBy>
  <cp:revision>96</cp:revision>
  <dcterms:created xsi:type="dcterms:W3CDTF">2015-08-31T01:44:46Z</dcterms:created>
  <dcterms:modified xsi:type="dcterms:W3CDTF">2020-08-11T04:35:51Z</dcterms:modified>
</cp:coreProperties>
</file>