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1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728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6971CF-76EA-420E-9B0D-876221E31AFF}" type="slidenum">
              <a:rPr lang="vi-VN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6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407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328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891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63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22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6C6B56-C2E0-4B7C-A60B-C4DC05B84522}" type="slidenum">
              <a:rPr lang="vi-VN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4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6C6B56-C2E0-4B7C-A60B-C4DC05B84522}" type="slidenum">
              <a:rPr lang="vi-VN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5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6C6B56-C2E0-4B7C-A60B-C4DC05B84522}" type="slidenum">
              <a:rPr lang="vi-VN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8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85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6C6B56-C2E0-4B7C-A60B-C4DC05B84522}" type="slidenum">
              <a:rPr lang="vi-VN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5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6C6B56-C2E0-4B7C-A60B-C4DC05B84522}" type="slidenum">
              <a:rPr lang="vi-VN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9B4943F3-7EA5-4ACF-BFAC-C3CD2ED0A299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778670"/>
            <a:ext cx="8622507" cy="3815954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DDA9-70B2-43AA-9A7E-EFD5C66C1385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5CB-506F-4026-84AF-0BC934A4FE4A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E4332B50-865E-4E69-B25B-BADD35C0726A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A8D7-0933-4521-B7A0-653555B83C8E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423595A0-DCD6-4775-8F53-BAC39A8FBA99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D9BB-64E5-4B38-B4B8-C96754E4EDD3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BD31-2951-4647-B9F2-4A73CB0C407D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wrap="square" anchor="ctr" anchorCtr="0">
            <a:noAutofit/>
          </a:bodyPr>
          <a:lstStyle/>
          <a:p>
            <a:r>
              <a:rPr lang="en-US" cap="all" smtClean="0">
                <a:solidFill>
                  <a:schemeClr val="tx1"/>
                </a:solidFill>
                <a:latin typeface="Candara" panose="020E0502030303020204" pitchFamily="34" charset="0"/>
              </a:rPr>
              <a:t>SELECT Options</a:t>
            </a:r>
            <a:endParaRPr lang="en-US" cap="all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Instructor: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03EB-996A-4327-99FF-DF0A0FA27A54}" type="datetime1">
              <a:rPr lang="en-US" smtClean="0"/>
              <a:t>7/15/2019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l"/>
            <a:r>
              <a:rPr lang="en-US" smtClean="0"/>
              <a:t>SQL Functions</a:t>
            </a:r>
            <a:endParaRPr lang="en-US" dirty="0" smtClean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US"/>
              <a:t>SQL has many built-in functions for performing calculations on </a:t>
            </a:r>
            <a:r>
              <a:rPr lang="en-US" smtClean="0"/>
              <a:t>data:</a:t>
            </a:r>
          </a:p>
          <a:p>
            <a:pPr marL="557213" lvl="2" indent="-257175" algn="just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/>
              <a:t>SQL aggregate functions return a single value, calculated from values in a column</a:t>
            </a:r>
            <a:r>
              <a:rPr lang="en-US" smtClean="0"/>
              <a:t>.</a:t>
            </a:r>
          </a:p>
          <a:p>
            <a:pPr marL="557213" lvl="2" indent="-257175" algn="just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/>
              <a:t>SQL scalar functions return a single value, based on the input value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7FF5-2B28-4A36-87C4-DB0E8223BECC}" type="datetime1">
              <a:rPr lang="en-US" smtClean="0"/>
              <a:t>7/15/2019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715FD1C9-81B5-4E21-A864-F0941ABD2F15}" type="slidenum">
              <a:rPr lang="vi-VN" smtClean="0"/>
              <a:pPr/>
              <a:t>10</a:t>
            </a:fld>
            <a:endParaRPr lang="vi-VN" smtClean="0"/>
          </a:p>
        </p:txBody>
      </p:sp>
      <p:pic>
        <p:nvPicPr>
          <p:cNvPr id="1026" name="Picture 2" descr="http://www.zentut.com/wp-content/uploads/2012/10/SQL-Aggregate-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23" y="3827135"/>
            <a:ext cx="2028825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4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l"/>
            <a:r>
              <a:rPr lang="en-US" dirty="0" smtClean="0"/>
              <a:t>What is an aggregate function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An aggregate function </a:t>
            </a:r>
            <a:r>
              <a:rPr lang="en-US" smtClean="0"/>
              <a:t>is function that take a collection of values as input and return a single value.</a:t>
            </a:r>
          </a:p>
          <a:p>
            <a:pPr marL="285750" lvl="1" algn="just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US" sz="1800"/>
              <a:t>Aggregate functions can be used as expressions only in the following:</a:t>
            </a:r>
          </a:p>
          <a:p>
            <a:pPr marL="685800" indent="-217885" algn="just">
              <a:buFont typeface="Wingdings" pitchFamily="2" charset="2"/>
              <a:buChar char="ü"/>
            </a:pPr>
            <a:r>
              <a:rPr lang="en-US" sz="1650"/>
              <a:t>The select list of a SELECT statement</a:t>
            </a:r>
          </a:p>
          <a:p>
            <a:pPr marL="467916" indent="0" algn="just">
              <a:buFont typeface="Wingdings" pitchFamily="2" charset="2"/>
              <a:buChar char="ü"/>
            </a:pPr>
            <a:r>
              <a:rPr lang="en-US" sz="1650"/>
              <a:t>	A HAVING clause.</a:t>
            </a:r>
          </a:p>
          <a:p>
            <a:pPr marL="300038" lvl="2" indent="0" algn="just">
              <a:spcBef>
                <a:spcPts val="900"/>
              </a:spcBef>
              <a:buNone/>
            </a:pPr>
            <a:endParaRPr lang="en-US" sz="16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715FD1C9-81B5-4E21-A864-F0941ABD2F15}" type="slidenum">
              <a:rPr lang="vi-VN" smtClean="0"/>
              <a:pPr/>
              <a:t>11</a:t>
            </a:fld>
            <a:endParaRPr lang="vi-VN" smtClean="0"/>
          </a:p>
        </p:txBody>
      </p:sp>
      <p:pic>
        <p:nvPicPr>
          <p:cNvPr id="33794" name="Picture 2" descr="http://cdn2-b.examiner.com/sites/default/files/styles/image_content_width/hash/63/74/6374744edf1cc8e0f256302ce25a7de1.jpg?itok=TT2b4VH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1526" y="3330004"/>
            <a:ext cx="1757363" cy="1536437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457450"/>
            <a:ext cx="3657600" cy="23110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70F7-476F-43C9-835E-28954B0F5956}" type="datetime1">
              <a:rPr lang="en-US" smtClean="0"/>
              <a:t>7/15/2019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l"/>
            <a:r>
              <a:rPr lang="en-US" smtClean="0"/>
              <a:t>Aggregate Functions</a:t>
            </a:r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397005"/>
              </p:ext>
            </p:extLst>
          </p:nvPr>
        </p:nvGraphicFramePr>
        <p:xfrm>
          <a:off x="277781" y="1361120"/>
          <a:ext cx="8623331" cy="27111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94626"/>
                <a:gridCol w="6528705"/>
              </a:tblGrid>
              <a:tr h="3393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12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AVG ()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/>
                        <a:t>Return</a:t>
                      </a:r>
                      <a:r>
                        <a:rPr lang="en-GB" sz="1500" baseline="0" dirty="0" smtClean="0"/>
                        <a:t> the average value </a:t>
                      </a:r>
                      <a:r>
                        <a:rPr lang="en-GB" sz="1500" dirty="0" smtClean="0"/>
                        <a:t>in a column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12">
                <a:tc>
                  <a:txBody>
                    <a:bodyPr/>
                    <a:lstStyle/>
                    <a:p>
                      <a:pPr algn="l"/>
                      <a:r>
                        <a:rPr lang="en-US" sz="1500" smtClean="0">
                          <a:solidFill>
                            <a:schemeClr val="tx1"/>
                          </a:solidFill>
                        </a:rPr>
                        <a:t>COUNT()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/>
                        <a:t>Return</a:t>
                      </a:r>
                      <a:r>
                        <a:rPr lang="en-GB" sz="1500" baseline="0" dirty="0" smtClean="0"/>
                        <a:t> </a:t>
                      </a:r>
                      <a:r>
                        <a:rPr lang="en-US" sz="15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total number of values in a given column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12">
                <a:tc>
                  <a:txBody>
                    <a:bodyPr/>
                    <a:lstStyle/>
                    <a:p>
                      <a:pPr algn="l"/>
                      <a:r>
                        <a:rPr lang="en-US" sz="1500" smtClean="0">
                          <a:solidFill>
                            <a:schemeClr val="tx1"/>
                          </a:solidFill>
                        </a:rPr>
                        <a:t>COUNT(*)</a:t>
                      </a:r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dirty="0" smtClean="0"/>
                        <a:t>Return</a:t>
                      </a:r>
                      <a:r>
                        <a:rPr lang="en-GB" sz="1500" baseline="0" dirty="0" smtClean="0"/>
                        <a:t> t</a:t>
                      </a:r>
                      <a:r>
                        <a:rPr lang="en-GB" sz="1500" dirty="0" smtClean="0"/>
                        <a:t>he number of rows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12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MIN ()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Returns the smallest value</a:t>
                      </a:r>
                      <a:r>
                        <a:rPr lang="en-GB" sz="1500" dirty="0" smtClean="0"/>
                        <a:t> in a column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12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MAX ()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Returns the largest value </a:t>
                      </a:r>
                      <a:r>
                        <a:rPr lang="en-GB" sz="1500" dirty="0" smtClean="0"/>
                        <a:t>in a column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12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SUM()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Returns the sum values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GB" sz="1500" dirty="0" smtClean="0"/>
                        <a:t>in a column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1222" marR="91222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633-BE2A-4FA2-AB78-510FB80B84EF}" type="datetime1">
              <a:rPr lang="en-US" smtClean="0"/>
              <a:t>7/15/2019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339285" y="685800"/>
            <a:ext cx="7443854" cy="30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50">
                <a:latin typeface="Candara" panose="020E0502030303020204" pitchFamily="34" charset="0"/>
              </a:rPr>
              <a:t>Each function eliminates NULL values and operates on Non-NULL  values</a:t>
            </a:r>
            <a:endParaRPr lang="en-US" sz="165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l"/>
            <a:r>
              <a:rPr lang="en-US" dirty="0" smtClean="0"/>
              <a:t>Scalar functions</a:t>
            </a:r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77813" y="779463"/>
          <a:ext cx="8623300" cy="211176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94619"/>
                <a:gridCol w="6528681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12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LEN()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Returns the length of a text field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ROUND()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Rounds a numeric field to the number of decimals specified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12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NOW()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Returns the current system date and time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312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FORMAT()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Formats how a field is to be displayed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2188" marR="92188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6CE3-DFA9-4690-8495-4981CB0D6A7A}" type="datetime1">
              <a:rPr lang="en-US" smtClean="0"/>
              <a:t>7/15/2019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54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Other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25E4-72F8-42A7-BEC9-272B45499FD5}" type="datetime1">
              <a:rPr lang="en-US" smtClean="0"/>
              <a:t>7/15/2019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698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UNION </a:t>
            </a:r>
            <a:r>
              <a:rPr lang="en-US" smtClean="0"/>
              <a:t>Operator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en-US" sz="1400" dirty="0"/>
              <a:t>The SQL UNION operator combines the result of two or more SELECT </a:t>
            </a:r>
            <a:r>
              <a:rPr lang="en-US" sz="1400"/>
              <a:t>statements.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1650"/>
          </a:p>
          <a:p>
            <a:pPr marL="0" indent="0" algn="just">
              <a:lnSpc>
                <a:spcPct val="130000"/>
              </a:lnSpc>
              <a:buNone/>
            </a:pPr>
            <a:endParaRPr lang="en-US" sz="1650"/>
          </a:p>
          <a:p>
            <a:pPr marL="0" indent="0" algn="just">
              <a:lnSpc>
                <a:spcPct val="130000"/>
              </a:lnSpc>
              <a:buNone/>
            </a:pPr>
            <a:endParaRPr lang="en-US" sz="16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FB5E-435C-4F41-9CEC-53EE767BD19D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80353" y="1055890"/>
            <a:ext cx="6235485" cy="8327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lvl="1" indent="-42863"/>
            <a:r>
              <a:rPr lang="en-GB" sz="1350" b="1"/>
              <a:t>Syntax</a:t>
            </a:r>
            <a:r>
              <a:rPr lang="en-GB" sz="1350" b="1"/>
              <a:t>:</a:t>
            </a:r>
          </a:p>
          <a:p>
            <a:pPr lvl="1"/>
            <a:r>
              <a:rPr lang="en-US" sz="1200">
                <a:solidFill>
                  <a:srgbClr val="0000FF"/>
                </a:solidFill>
              </a:rPr>
              <a:t>SELECT</a:t>
            </a:r>
            <a:r>
              <a:rPr lang="en-US" sz="1200">
                <a:solidFill>
                  <a:prstClr val="black"/>
                </a:solidFill>
              </a:rPr>
              <a:t> column_name</a:t>
            </a:r>
            <a:r>
              <a:rPr lang="en-US" sz="1200">
                <a:solidFill>
                  <a:srgbClr val="808080"/>
                </a:solidFill>
              </a:rPr>
              <a:t>(</a:t>
            </a:r>
            <a:r>
              <a:rPr lang="en-US" sz="1200">
                <a:solidFill>
                  <a:prstClr val="black"/>
                </a:solidFill>
              </a:rPr>
              <a:t>s</a:t>
            </a:r>
            <a:r>
              <a:rPr lang="en-US" sz="1200">
                <a:solidFill>
                  <a:srgbClr val="808080"/>
                </a:solidFill>
              </a:rPr>
              <a:t>)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FROM</a:t>
            </a:r>
            <a:r>
              <a:rPr lang="en-US" sz="1200">
                <a:solidFill>
                  <a:prstClr val="black"/>
                </a:solidFill>
              </a:rPr>
              <a:t> table1</a:t>
            </a:r>
          </a:p>
          <a:p>
            <a:pPr lvl="1"/>
            <a:r>
              <a:rPr lang="en-US" sz="1200">
                <a:solidFill>
                  <a:srgbClr val="0000FF"/>
                </a:solidFill>
              </a:rPr>
              <a:t>UNION</a:t>
            </a:r>
          </a:p>
          <a:p>
            <a:pPr lvl="1"/>
            <a:r>
              <a:rPr lang="en-US" sz="1200">
                <a:solidFill>
                  <a:srgbClr val="0000FF"/>
                </a:solidFill>
              </a:rPr>
              <a:t>SELECT</a:t>
            </a:r>
            <a:r>
              <a:rPr lang="en-US" sz="1200">
                <a:solidFill>
                  <a:prstClr val="black"/>
                </a:solidFill>
              </a:rPr>
              <a:t> column_name</a:t>
            </a:r>
            <a:r>
              <a:rPr lang="en-US" sz="1200">
                <a:solidFill>
                  <a:srgbClr val="808080"/>
                </a:solidFill>
              </a:rPr>
              <a:t>(</a:t>
            </a:r>
            <a:r>
              <a:rPr lang="en-US" sz="1200">
                <a:solidFill>
                  <a:prstClr val="black"/>
                </a:solidFill>
              </a:rPr>
              <a:t>s</a:t>
            </a:r>
            <a:r>
              <a:rPr lang="en-US" sz="1200">
                <a:solidFill>
                  <a:srgbClr val="808080"/>
                </a:solidFill>
              </a:rPr>
              <a:t>)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FROM</a:t>
            </a:r>
            <a:r>
              <a:rPr lang="en-US" sz="1200">
                <a:solidFill>
                  <a:prstClr val="black"/>
                </a:solidFill>
              </a:rPr>
              <a:t> table2</a:t>
            </a:r>
            <a:r>
              <a:rPr lang="en-US" sz="1200">
                <a:solidFill>
                  <a:srgbClr val="808080"/>
                </a:solidFill>
              </a:rPr>
              <a:t>;</a:t>
            </a:r>
            <a:endParaRPr lang="en-US" sz="120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78606" y="1911783"/>
            <a:ext cx="7722394" cy="49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lvl="1" indent="0" algn="just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andara" panose="020E0502030303020204" pitchFamily="34" charset="0"/>
              </a:rPr>
              <a:t>Note: </a:t>
            </a:r>
            <a:r>
              <a:rPr lang="en-US" sz="1400">
                <a:latin typeface="Candara" panose="020E0502030303020204" pitchFamily="34" charset="0"/>
              </a:rPr>
              <a:t>The UNION operator selects only </a:t>
            </a:r>
            <a:r>
              <a:rPr lang="en-US" sz="1400">
                <a:latin typeface="Candara" panose="020E0502030303020204" pitchFamily="34" charset="0"/>
              </a:rPr>
              <a:t>distinct values </a:t>
            </a:r>
            <a:r>
              <a:rPr lang="en-US" sz="1400">
                <a:latin typeface="Candara" panose="020E0502030303020204" pitchFamily="34" charset="0"/>
              </a:rPr>
              <a:t>by default. To allow duplicate values, use the </a:t>
            </a:r>
            <a:r>
              <a:rPr lang="en-US" sz="1400">
                <a:solidFill>
                  <a:srgbClr val="FF0000"/>
                </a:solidFill>
                <a:latin typeface="Candara" panose="020E0502030303020204" pitchFamily="34" charset="0"/>
                <a:cs typeface="Courier New" pitchFamily="49" charset="0"/>
              </a:rPr>
              <a:t>ALL</a:t>
            </a:r>
            <a:r>
              <a:rPr lang="en-US" sz="1400">
                <a:latin typeface="Candara" panose="020E0502030303020204" pitchFamily="34" charset="0"/>
              </a:rPr>
              <a:t> keyword with UNION.</a:t>
            </a:r>
            <a:endParaRPr lang="en-US" sz="1400" dirty="0">
              <a:latin typeface="Candara" panose="020E0502030303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4" y="1956285"/>
            <a:ext cx="270716" cy="345397"/>
          </a:xfrm>
          <a:prstGeom prst="rect">
            <a:avLst/>
          </a:prstGeom>
        </p:spPr>
      </p:pic>
      <p:pic>
        <p:nvPicPr>
          <p:cNvPr id="14" name="Picture 2" descr="SQL UNION Quer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2694" y="3241558"/>
            <a:ext cx="2990111" cy="161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SQL UNION ALL Quer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6305" y="3188244"/>
            <a:ext cx="2891790" cy="1752317"/>
          </a:xfrm>
          <a:prstGeom prst="rect">
            <a:avLst/>
          </a:prstGeom>
          <a:noFill/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33812" y="2453927"/>
            <a:ext cx="2971800" cy="7155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SELECT Column1, Column2 FROM Table1</a:t>
            </a:r>
          </a:p>
          <a:p>
            <a:pPr lvl="0"/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 ALL</a:t>
            </a:r>
          </a:p>
          <a:p>
            <a:pPr lvl="0"/>
            <a:r>
              <a:rPr lang="en-US" sz="1050" dirty="0">
                <a:latin typeface="Courier New" pitchFamily="49" charset="0"/>
                <a:cs typeface="Courier New" pitchFamily="49" charset="0"/>
              </a:rPr>
              <a:t>SELECT Column1, Column2 FROM Table2; 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276350" y="2446565"/>
            <a:ext cx="2971800" cy="7155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SELECT Column1, Column2 FROM Table1</a:t>
            </a:r>
          </a:p>
          <a:p>
            <a:pPr lvl="0"/>
            <a:r>
              <a:rPr lang="en-US" sz="105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UNION </a:t>
            </a:r>
          </a:p>
          <a:p>
            <a:pPr lvl="0"/>
            <a:r>
              <a:rPr lang="en-US" sz="1050" dirty="0">
                <a:latin typeface="Courier New" pitchFamily="49" charset="0"/>
                <a:cs typeface="Courier New" pitchFamily="49" charset="0"/>
              </a:rPr>
              <a:t>SELECT Column1, Column2 FROM Table2; </a:t>
            </a:r>
          </a:p>
        </p:txBody>
      </p:sp>
    </p:spTree>
    <p:extLst>
      <p:ext uri="{BB962C8B-B14F-4D97-AF65-F5344CB8AC3E}">
        <p14:creationId xmlns:p14="http://schemas.microsoft.com/office/powerpoint/2010/main" val="8127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INTO </a:t>
            </a:r>
            <a:r>
              <a:rPr lang="en-US" smtClean="0"/>
              <a:t>Statement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1600" dirty="0"/>
              <a:t>With SQL, you can copy information from one table into another.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1600" dirty="0"/>
              <a:t>The SELECT INTO statement selects data from one table and inserts it into a </a:t>
            </a:r>
            <a:r>
              <a:rPr lang="en-US" sz="1600" dirty="0">
                <a:solidFill>
                  <a:srgbClr val="FF0000"/>
                </a:solidFill>
              </a:rPr>
              <a:t>new table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30000"/>
              </a:lnSpc>
              <a:spcBef>
                <a:spcPts val="900"/>
              </a:spcBef>
              <a:buNone/>
            </a:pPr>
            <a:endParaRPr lang="en-US" sz="1600" dirty="0"/>
          </a:p>
          <a:p>
            <a:pPr marL="0" indent="0" algn="just">
              <a:lnSpc>
                <a:spcPct val="130000"/>
              </a:lnSpc>
              <a:spcBef>
                <a:spcPts val="900"/>
              </a:spcBef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85900" y="1680883"/>
            <a:ext cx="6235485" cy="21145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lvl="1" indent="-42863"/>
            <a:r>
              <a:rPr lang="en-GB" sz="1350" b="1"/>
              <a:t>Syntax</a:t>
            </a:r>
            <a:r>
              <a:rPr lang="en-GB" sz="1350" b="1"/>
              <a:t>:</a:t>
            </a:r>
          </a:p>
          <a:p>
            <a:pPr marL="0" lvl="1" indent="-42863"/>
            <a:r>
              <a:rPr lang="en-GB" sz="1350" b="1"/>
              <a:t>(1): </a:t>
            </a:r>
            <a:r>
              <a:rPr lang="en-US" sz="1350" b="1"/>
              <a:t>copy all columns into the new table:</a:t>
            </a:r>
            <a:endParaRPr lang="en-GB" sz="1350" b="1"/>
          </a:p>
          <a:p>
            <a:pPr lvl="1"/>
            <a:r>
              <a:rPr lang="en-US" sz="1350">
                <a:solidFill>
                  <a:srgbClr val="0000FF"/>
                </a:solidFill>
              </a:rPr>
              <a:t>SELECT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808080"/>
                </a:solidFill>
              </a:rPr>
              <a:t>*</a:t>
            </a:r>
          </a:p>
          <a:p>
            <a:pPr lvl="1"/>
            <a:r>
              <a:rPr lang="en-US" sz="1350">
                <a:solidFill>
                  <a:srgbClr val="0000FF"/>
                </a:solidFill>
              </a:rPr>
              <a:t>INTO</a:t>
            </a:r>
            <a:r>
              <a:rPr lang="en-US" sz="1350">
                <a:solidFill>
                  <a:prstClr val="black"/>
                </a:solidFill>
              </a:rPr>
              <a:t> newtable [IN externaldb]</a:t>
            </a:r>
          </a:p>
          <a:p>
            <a:pPr lvl="1"/>
            <a:r>
              <a:rPr lang="en-US" sz="1350">
                <a:solidFill>
                  <a:srgbClr val="0000FF"/>
                </a:solidFill>
              </a:rPr>
              <a:t>FROM</a:t>
            </a:r>
            <a:r>
              <a:rPr lang="en-US" sz="1350">
                <a:solidFill>
                  <a:prstClr val="black"/>
                </a:solidFill>
              </a:rPr>
              <a:t> table1</a:t>
            </a:r>
            <a:r>
              <a:rPr lang="en-US" sz="1350">
                <a:solidFill>
                  <a:srgbClr val="808080"/>
                </a:solidFill>
              </a:rPr>
              <a:t>;</a:t>
            </a:r>
          </a:p>
          <a:p>
            <a:pPr marL="0" lvl="1" indent="-42863"/>
            <a:r>
              <a:rPr lang="en-US" sz="1350" b="1"/>
              <a:t>(2): copy only the columns we want into the new table:</a:t>
            </a:r>
          </a:p>
          <a:p>
            <a:pPr lvl="1"/>
            <a:r>
              <a:rPr lang="en-US" sz="1350">
                <a:solidFill>
                  <a:srgbClr val="0000FF"/>
                </a:solidFill>
              </a:rPr>
              <a:t>SELECT</a:t>
            </a:r>
            <a:r>
              <a:rPr lang="en-US" sz="1350">
                <a:solidFill>
                  <a:prstClr val="black"/>
                </a:solidFill>
              </a:rPr>
              <a:t> column_name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prstClr val="black"/>
                </a:solidFill>
              </a:rPr>
              <a:t>s</a:t>
            </a:r>
            <a:r>
              <a:rPr lang="en-US" sz="135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sz="1350">
                <a:solidFill>
                  <a:srgbClr val="0000FF"/>
                </a:solidFill>
              </a:rPr>
              <a:t>INTO</a:t>
            </a:r>
            <a:r>
              <a:rPr lang="en-US" sz="1350">
                <a:solidFill>
                  <a:prstClr val="black"/>
                </a:solidFill>
              </a:rPr>
              <a:t> newtable [IN externaldb]</a:t>
            </a:r>
          </a:p>
          <a:p>
            <a:pPr lvl="1"/>
            <a:r>
              <a:rPr lang="en-US" sz="1350">
                <a:solidFill>
                  <a:srgbClr val="0000FF"/>
                </a:solidFill>
              </a:rPr>
              <a:t>FROM</a:t>
            </a:r>
            <a:r>
              <a:rPr lang="en-US" sz="1350">
                <a:solidFill>
                  <a:prstClr val="black"/>
                </a:solidFill>
              </a:rPr>
              <a:t> table1</a:t>
            </a:r>
            <a:r>
              <a:rPr lang="en-US" sz="1350">
                <a:solidFill>
                  <a:srgbClr val="808080"/>
                </a:solidFill>
              </a:rPr>
              <a:t>;</a:t>
            </a:r>
            <a:endParaRPr lang="en-US" sz="135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80D3-23DA-4344-B813-25E6F38CD921}" type="datetime1">
              <a:rPr lang="en-US" smtClean="0"/>
              <a:t>7/15/2019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INSERT INTO SELECT </a:t>
            </a:r>
            <a:r>
              <a:rPr lang="en-US" smtClean="0"/>
              <a:t>Statement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1800" dirty="0"/>
              <a:t>The </a:t>
            </a:r>
            <a:r>
              <a:rPr lang="en-US" sz="1800" b="1" dirty="0"/>
              <a:t>INSERT INTO SELECT </a:t>
            </a:r>
            <a:r>
              <a:rPr lang="en-US" sz="1800" dirty="0"/>
              <a:t>statement selects data from one table and inserts it into an </a:t>
            </a:r>
            <a:r>
              <a:rPr lang="en-US" sz="1800" dirty="0">
                <a:solidFill>
                  <a:srgbClr val="FF0000"/>
                </a:solidFill>
              </a:rPr>
              <a:t>existing table</a:t>
            </a:r>
            <a:r>
              <a:rPr lang="en-US" sz="1800" dirty="0"/>
              <a:t>. 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1800" dirty="0"/>
              <a:t>Any existing rows in the target table are unaffected. 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1800" b="1" dirty="0"/>
              <a:t>Syntax:</a:t>
            </a:r>
          </a:p>
          <a:p>
            <a:pPr marL="0" indent="0" algn="just">
              <a:lnSpc>
                <a:spcPct val="130000"/>
              </a:lnSpc>
              <a:spcBef>
                <a:spcPts val="900"/>
              </a:spcBef>
              <a:buNone/>
            </a:pPr>
            <a:endParaRPr lang="en-US" sz="16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6300" y="2977578"/>
            <a:ext cx="331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table2(column_name(s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column_name(s)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table1;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6619" y="2971274"/>
            <a:ext cx="2343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table2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>
                <a:latin typeface="Courier New" pitchFamily="49" charset="0"/>
                <a:cs typeface="Courier New" pitchFamily="49" charset="0"/>
              </a:rPr>
            </a:br>
            <a:r>
              <a:rPr lang="en-US" sz="1200" b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table1;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6619" y="2291778"/>
            <a:ext cx="300897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50" i="1" dirty="0"/>
              <a:t>Copy all columns from one table to another, existing table:</a:t>
            </a:r>
            <a:endParaRPr lang="en-US" sz="1350" i="1" dirty="0"/>
          </a:p>
        </p:txBody>
      </p:sp>
      <p:sp>
        <p:nvSpPr>
          <p:cNvPr id="12" name="Rectangle 11"/>
          <p:cNvSpPr/>
          <p:nvPr/>
        </p:nvSpPr>
        <p:spPr>
          <a:xfrm>
            <a:off x="4686300" y="2286001"/>
            <a:ext cx="33147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350" i="1" dirty="0"/>
              <a:t>Copy only the columns we want to into another, existing table:</a:t>
            </a:r>
            <a:endParaRPr lang="en-US" sz="1350" i="1" dirty="0"/>
          </a:p>
        </p:txBody>
      </p:sp>
      <p:pic>
        <p:nvPicPr>
          <p:cNvPr id="1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67" y="234132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54" y="229755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825-0381-4973-9F81-71CA17CB0A88}" type="datetime1">
              <a:rPr lang="en-US" smtClean="0"/>
              <a:t>7/15/2019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1" name="Rectangle 1026"/>
          <p:cNvSpPr>
            <a:spLocks noGrp="1" noChangeArrowheads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pPr algn="l"/>
            <a:r>
              <a:rPr lang="en-US" dirty="0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/>
              <a:t>SQL Clauses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•"/>
            </a:pPr>
            <a:r>
              <a:rPr lang="en-US" sz="1350">
                <a:solidFill>
                  <a:srgbClr val="FF0000"/>
                </a:solidFill>
              </a:rPr>
              <a:t>Group by, Having, Order </a:t>
            </a:r>
            <a:r>
              <a:rPr lang="en-US" sz="1350">
                <a:solidFill>
                  <a:srgbClr val="FF0000"/>
                </a:solidFill>
              </a:rPr>
              <a:t>by</a:t>
            </a:r>
            <a:endParaRPr lang="en-US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SQL </a:t>
            </a:r>
            <a:r>
              <a:rPr lang="en-US"/>
              <a:t>Functions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•"/>
            </a:pPr>
            <a:r>
              <a:rPr lang="en-US" sz="1350">
                <a:solidFill>
                  <a:srgbClr val="FF0000"/>
                </a:solidFill>
              </a:rPr>
              <a:t>Aggregate, scalar functions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Other </a:t>
            </a:r>
            <a:r>
              <a:rPr lang="en-US"/>
              <a:t>Options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•"/>
            </a:pPr>
            <a:r>
              <a:rPr lang="en-US" sz="1350">
                <a:solidFill>
                  <a:srgbClr val="FF0000"/>
                </a:solidFill>
              </a:rPr>
              <a:t>UNION Operator, SQL SELECT INTO, INSERT INTO SELECT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Demo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5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22A6636D-9F2E-4B34-9692-E82360B40F63}" type="slidenum">
              <a:rPr lang="vi-VN" smtClean="0"/>
              <a:pPr/>
              <a:t>18</a:t>
            </a:fld>
            <a:endParaRPr lang="vi-VN" smtClean="0"/>
          </a:p>
        </p:txBody>
      </p:sp>
      <p:pic>
        <p:nvPicPr>
          <p:cNvPr id="3074" name="Picture 2" descr="http://www.screencastsonline.com/public_images/01-new/SCOM0392-summary-icon-100x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40" y="3375234"/>
            <a:ext cx="1768267" cy="17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CA4-7B6D-40A1-B840-EE14169DA21F}" type="datetime1">
              <a:rPr lang="en-US" smtClean="0"/>
              <a:t>7/15/2019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rgbClr val="E46C0A"/>
                </a:solidFill>
              </a:rPr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F66A-D9CA-4968-B834-98866E8503CB}" type="datetime1">
              <a:rPr lang="en-US" smtClean="0"/>
              <a:t>7/15/2019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 sz="2700">
                <a:latin typeface="Arial" charset="0"/>
                <a:cs typeface="Arial" charset="0"/>
              </a:rPr>
              <a:t>Learning Goals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>
                <a:latin typeface="Candara" panose="020E0502030303020204" pitchFamily="34" charset="0"/>
              </a:rPr>
              <a:pPr>
                <a:defRPr/>
              </a:pPr>
              <a:t>2</a:t>
            </a:fld>
            <a:endParaRPr lang="vi-VN">
              <a:latin typeface="Candara" panose="020E0502030303020204" pitchFamily="34" charset="0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1143000" y="685800"/>
            <a:ext cx="6858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1143001" y="685800"/>
            <a:ext cx="2776445" cy="3048000"/>
          </a:xfrm>
          <a:custGeom>
            <a:avLst/>
            <a:gdLst>
              <a:gd name="connsiteX0" fmla="*/ 0 w 3816420"/>
              <a:gd name="connsiteY0" fmla="*/ 0 h 4064000"/>
              <a:gd name="connsiteX1" fmla="*/ 3816420 w 3816420"/>
              <a:gd name="connsiteY1" fmla="*/ 0 h 4064000"/>
              <a:gd name="connsiteX2" fmla="*/ 3816420 w 3816420"/>
              <a:gd name="connsiteY2" fmla="*/ 4064000 h 4064000"/>
              <a:gd name="connsiteX3" fmla="*/ 0 w 3816420"/>
              <a:gd name="connsiteY3" fmla="*/ 4064000 h 4064000"/>
              <a:gd name="connsiteX4" fmla="*/ 0 w 3816420"/>
              <a:gd name="connsiteY4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0" h="406400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algn="just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/>
              <a:t>By the end of this lecture students should be able to: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300" dirty="0"/>
          </a:p>
        </p:txBody>
      </p:sp>
      <p:sp>
        <p:nvSpPr>
          <p:cNvPr id="21" name="Freeform 20"/>
          <p:cNvSpPr/>
          <p:nvPr/>
        </p:nvSpPr>
        <p:spPr>
          <a:xfrm>
            <a:off x="4080157" y="722382"/>
            <a:ext cx="3916728" cy="706368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 dirty="0">
                <a:latin typeface="Candara" panose="020E0502030303020204" pitchFamily="34" charset="0"/>
              </a:rPr>
              <a:t>Understand and use SQL functions </a:t>
            </a:r>
            <a:endParaRPr lang="en-US" sz="1500" dirty="0">
              <a:latin typeface="Candara" panose="020E0502030303020204" pitchFamily="34" charset="0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4005315" y="1280161"/>
            <a:ext cx="3991570" cy="34289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85801"/>
            <a:ext cx="322332" cy="31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 24"/>
          <p:cNvSpPr/>
          <p:nvPr/>
        </p:nvSpPr>
        <p:spPr>
          <a:xfrm>
            <a:off x="4080157" y="1517710"/>
            <a:ext cx="3916728" cy="596840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 dirty="0">
                <a:latin typeface="Candara" panose="020E0502030303020204" pitchFamily="34" charset="0"/>
              </a:rPr>
              <a:t>Use Group, Having, Order clauses to built queries</a:t>
            </a:r>
          </a:p>
        </p:txBody>
      </p:sp>
      <p:sp>
        <p:nvSpPr>
          <p:cNvPr id="26" name="Straight Connector 25"/>
          <p:cNvSpPr/>
          <p:nvPr/>
        </p:nvSpPr>
        <p:spPr>
          <a:xfrm>
            <a:off x="4005315" y="2057400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6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48" y="1392168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534216" y="3455036"/>
            <a:ext cx="1348631" cy="1143000"/>
            <a:chOff x="6425483" y="3733800"/>
            <a:chExt cx="2032717" cy="1981200"/>
          </a:xfrm>
        </p:grpSpPr>
        <p:pic>
          <p:nvPicPr>
            <p:cNvPr id="38917" name="Picture 5" descr="http://www.iconshock.com/img_jpg/REALVISTA/text/jpg/256/sort_ascending_icon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1800" y="3733800"/>
              <a:ext cx="1676400" cy="198120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 rot="16200000">
              <a:off x="6096491" y="4486365"/>
              <a:ext cx="1284241" cy="626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A  - Z</a:t>
              </a:r>
              <a:endParaRPr lang="en-US" sz="21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pic>
        <p:nvPicPr>
          <p:cNvPr id="1026" name="Picture 2" descr="http://www.zentut.com/wp-content/uploads/2012/10/SQL-Aggregate-Func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8" y="1784997"/>
            <a:ext cx="1862642" cy="11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http://www.ilsi.org/ResearchFoundation/RSIA/PublishingImages/NRFA%20Task%20Group%20Mai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9439" y="3289178"/>
            <a:ext cx="2000250" cy="1330167"/>
          </a:xfrm>
          <a:prstGeom prst="rect">
            <a:avLst/>
          </a:prstGeom>
          <a:noFill/>
        </p:spPr>
      </p:pic>
      <p:sp>
        <p:nvSpPr>
          <p:cNvPr id="27" name="Freeform 26"/>
          <p:cNvSpPr/>
          <p:nvPr/>
        </p:nvSpPr>
        <p:spPr>
          <a:xfrm>
            <a:off x="4066409" y="2203511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 dirty="0">
                <a:latin typeface="Candara" panose="020E0502030303020204" pitchFamily="34" charset="0"/>
              </a:rPr>
              <a:t>Copy data from one table into another, combine the result-set of two or more SELECT statements</a:t>
            </a:r>
          </a:p>
        </p:txBody>
      </p:sp>
      <p:sp>
        <p:nvSpPr>
          <p:cNvPr id="28" name="Straight Connector 27"/>
          <p:cNvSpPr/>
          <p:nvPr/>
        </p:nvSpPr>
        <p:spPr>
          <a:xfrm>
            <a:off x="3991568" y="2971800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9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14550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2" name="Picture 2" descr="http://www.gplivna.eu/papers/sql_set_operators_files/04_sql_union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0" y="3429000"/>
            <a:ext cx="1943100" cy="1271848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BDD0-8048-45B9-BBB5-12A345695BB8}" type="datetime1">
              <a:rPr lang="en-US" smtClean="0"/>
              <a:t>7/15/2019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SQL Clauses</a:t>
            </a:r>
          </a:p>
          <a:p>
            <a:pPr>
              <a:spcBef>
                <a:spcPts val="450"/>
              </a:spcBef>
              <a:spcAft>
                <a:spcPts val="450"/>
              </a:spcAft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SQL </a:t>
            </a:r>
            <a:r>
              <a:rPr lang="en-US" b="1"/>
              <a:t>Functions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Other </a:t>
            </a:r>
            <a:r>
              <a:rPr lang="en-US" b="1"/>
              <a:t>Options</a:t>
            </a:r>
            <a:endParaRPr lang="en-US" b="1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endParaRPr lang="en-US" b="1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2352-E880-44F8-B3C8-ACD68F24ADED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862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SQL clauses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2230-B761-4EAB-BA81-491CAD954ED1}" type="datetime1">
              <a:rPr lang="en-US" smtClean="0"/>
              <a:t>7/15/2019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447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l"/>
            <a:r>
              <a:rPr lang="en-US" smtClean="0"/>
              <a:t>Grouping by clause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ts val="900"/>
              </a:spcBef>
              <a:buSzPct val="100000"/>
              <a:defRPr/>
            </a:pPr>
            <a:r>
              <a:rPr lang="en-GB" sz="1800"/>
              <a:t>Sometimes we want to apply aggregate functions to groups of rows.</a:t>
            </a:r>
          </a:p>
          <a:p>
            <a:pPr lvl="1" eaLnBrk="0" hangingPunct="0">
              <a:spcBef>
                <a:spcPts val="900"/>
              </a:spcBef>
              <a:buSzPct val="60000"/>
              <a:defRPr/>
            </a:pPr>
            <a:endParaRPr lang="en-GB" sz="1650"/>
          </a:p>
          <a:p>
            <a:pPr lvl="1" eaLnBrk="0" hangingPunct="0">
              <a:spcBef>
                <a:spcPts val="900"/>
              </a:spcBef>
              <a:buSzPct val="60000"/>
              <a:defRPr/>
            </a:pPr>
            <a:endParaRPr lang="en-GB" sz="1650"/>
          </a:p>
          <a:p>
            <a:pPr lvl="1" eaLnBrk="0" hangingPunct="0">
              <a:spcBef>
                <a:spcPts val="900"/>
              </a:spcBef>
              <a:buSzPct val="60000"/>
              <a:defRPr/>
            </a:pPr>
            <a:endParaRPr lang="en-GB" sz="1650"/>
          </a:p>
          <a:p>
            <a:pPr marL="0" indent="0" eaLnBrk="0" hangingPunct="0">
              <a:spcBef>
                <a:spcPts val="900"/>
              </a:spcBef>
              <a:buSzPct val="60000"/>
              <a:buNone/>
              <a:defRPr/>
            </a:pPr>
            <a:endParaRPr lang="en-GB" sz="300"/>
          </a:p>
          <a:p>
            <a:pPr eaLnBrk="0" hangingPunct="0">
              <a:spcBef>
                <a:spcPts val="900"/>
              </a:spcBef>
              <a:buSzPct val="100000"/>
              <a:defRPr/>
            </a:pPr>
            <a:r>
              <a:rPr lang="en-GB" sz="1800"/>
              <a:t>Example</a:t>
            </a:r>
            <a:r>
              <a:rPr lang="en-GB" sz="1800"/>
              <a:t>, find the average mark of each student.</a:t>
            </a:r>
          </a:p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715FD1C9-81B5-4E21-A864-F0941ABD2F15}" type="slidenum">
              <a:rPr lang="vi-VN" smtClean="0"/>
              <a:pPr/>
              <a:t>5</a:t>
            </a:fld>
            <a:endParaRPr lang="vi-VN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42378" y="3371850"/>
            <a:ext cx="632994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>
                <a:solidFill>
                  <a:srgbClr val="FF0000"/>
                </a:solidFill>
              </a:rPr>
              <a:t>Group</a:t>
            </a:r>
            <a:endParaRPr lang="en-US" sz="1350" b="1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20106" y="1234645"/>
            <a:ext cx="6235485" cy="1110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lvl="1" indent="-42863"/>
            <a:r>
              <a:rPr lang="en-GB" sz="1200" b="1"/>
              <a:t>Syntax</a:t>
            </a:r>
            <a:r>
              <a:rPr lang="en-GB" sz="1200" b="1"/>
              <a:t>:</a:t>
            </a:r>
          </a:p>
          <a:p>
            <a:pPr lvl="1"/>
            <a:r>
              <a:rPr lang="en-US" sz="1200">
                <a:solidFill>
                  <a:srgbClr val="0000FF"/>
                </a:solidFill>
              </a:rPr>
              <a:t>SELECT</a:t>
            </a:r>
            <a:r>
              <a:rPr lang="en-US" sz="1200">
                <a:solidFill>
                  <a:prstClr val="black"/>
                </a:solidFill>
              </a:rPr>
              <a:t> column_name</a:t>
            </a:r>
            <a:r>
              <a:rPr lang="en-US" sz="1200">
                <a:solidFill>
                  <a:srgbClr val="808080"/>
                </a:solidFill>
              </a:rPr>
              <a:t>,</a:t>
            </a:r>
            <a:r>
              <a:rPr lang="en-US" sz="1200">
                <a:solidFill>
                  <a:prstClr val="black"/>
                </a:solidFill>
              </a:rPr>
              <a:t> aggregate_function</a:t>
            </a:r>
            <a:r>
              <a:rPr lang="en-US" sz="1200">
                <a:solidFill>
                  <a:srgbClr val="808080"/>
                </a:solidFill>
              </a:rPr>
              <a:t>(</a:t>
            </a:r>
            <a:r>
              <a:rPr lang="en-US" sz="1200">
                <a:solidFill>
                  <a:prstClr val="black"/>
                </a:solidFill>
              </a:rPr>
              <a:t>column_name</a:t>
            </a:r>
            <a:r>
              <a:rPr lang="en-US" sz="1200">
                <a:solidFill>
                  <a:srgbClr val="808080"/>
                </a:solidFill>
              </a:rPr>
              <a:t>)</a:t>
            </a:r>
          </a:p>
          <a:p>
            <a:pPr lvl="1"/>
            <a:r>
              <a:rPr lang="en-US" sz="1200">
                <a:solidFill>
                  <a:srgbClr val="0000FF"/>
                </a:solidFill>
              </a:rPr>
              <a:t>FROM</a:t>
            </a:r>
            <a:r>
              <a:rPr lang="en-US" sz="1200">
                <a:solidFill>
                  <a:prstClr val="black"/>
                </a:solidFill>
              </a:rPr>
              <a:t> table_name</a:t>
            </a:r>
          </a:p>
          <a:p>
            <a:pPr lvl="1"/>
            <a:r>
              <a:rPr lang="en-US" sz="1200">
                <a:solidFill>
                  <a:srgbClr val="0000FF"/>
                </a:solidFill>
              </a:rPr>
              <a:t>WHERE</a:t>
            </a:r>
            <a:r>
              <a:rPr lang="en-US" sz="1200">
                <a:solidFill>
                  <a:prstClr val="black"/>
                </a:solidFill>
              </a:rPr>
              <a:t> column_name operator value</a:t>
            </a:r>
          </a:p>
          <a:p>
            <a:pPr lvl="1"/>
            <a:r>
              <a:rPr lang="en-US" sz="1200">
                <a:solidFill>
                  <a:srgbClr val="0000FF"/>
                </a:solidFill>
              </a:rPr>
              <a:t>GROUP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BY</a:t>
            </a:r>
            <a:r>
              <a:rPr lang="en-US" sz="1200">
                <a:solidFill>
                  <a:prstClr val="black"/>
                </a:solidFill>
              </a:rPr>
              <a:t> column_name</a:t>
            </a:r>
            <a:r>
              <a:rPr lang="en-US" sz="1200">
                <a:solidFill>
                  <a:srgbClr val="808080"/>
                </a:solidFill>
              </a:rPr>
              <a:t>;</a:t>
            </a:r>
            <a:endParaRPr lang="en-US" sz="120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78811"/>
              </p:ext>
            </p:extLst>
          </p:nvPr>
        </p:nvGraphicFramePr>
        <p:xfrm>
          <a:off x="2114551" y="2903146"/>
          <a:ext cx="1878386" cy="17533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2097"/>
                <a:gridCol w="507425"/>
                <a:gridCol w="674712"/>
                <a:gridCol w="424152"/>
              </a:tblGrid>
              <a:tr h="25048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Id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Name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SubjectID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Mark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25048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1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John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DBS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76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048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2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John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IAI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72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048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3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Mary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DBS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60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048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Mand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PR1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63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048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5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Mand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PR2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35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0483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Jane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IAI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54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089550" y="4103337"/>
            <a:ext cx="5790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>
                <a:solidFill>
                  <a:srgbClr val="FF6600"/>
                </a:solidFill>
              </a:rPr>
              <a:t>Grades</a:t>
            </a:r>
            <a:endParaRPr lang="en-US" sz="1050" b="1">
              <a:solidFill>
                <a:srgbClr val="FF66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42050"/>
              </p:ext>
            </p:extLst>
          </p:nvPr>
        </p:nvGraphicFramePr>
        <p:xfrm>
          <a:off x="6698888" y="3545425"/>
          <a:ext cx="1073512" cy="1221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60798"/>
                <a:gridCol w="612714"/>
              </a:tblGrid>
              <a:tr h="244368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Name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smtClean="0">
                          <a:solidFill>
                            <a:schemeClr val="bg1"/>
                          </a:solidFill>
                          <a:latin typeface="Arial" charset="0"/>
                        </a:rPr>
                        <a:t>Average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244368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John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74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368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Mary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60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368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Mand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49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368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Jane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54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Curved Down Arrow 21"/>
          <p:cNvSpPr/>
          <p:nvPr/>
        </p:nvSpPr>
        <p:spPr>
          <a:xfrm rot="286904">
            <a:off x="4188957" y="2645483"/>
            <a:ext cx="1177571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rot="324797">
            <a:off x="6493642" y="2909792"/>
            <a:ext cx="1257300" cy="5143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343662" y="3092629"/>
            <a:ext cx="22685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SELECT</a:t>
            </a:r>
            <a:r>
              <a:rPr lang="en-GB" sz="1350">
                <a:latin typeface="Courier New" pitchFamily="49" charset="0"/>
              </a:rPr>
              <a:t> Name,</a:t>
            </a:r>
          </a:p>
          <a:p>
            <a:r>
              <a:rPr lang="en-GB" sz="1350">
                <a:solidFill>
                  <a:srgbClr val="FF00FF"/>
                </a:solidFill>
                <a:latin typeface="Courier New" pitchFamily="49" charset="0"/>
              </a:rPr>
              <a:t>AVG</a:t>
            </a:r>
            <a:r>
              <a:rPr lang="en-GB" sz="1350">
                <a:latin typeface="Courier New" pitchFamily="49" charset="0"/>
              </a:rPr>
              <a:t>(Mark)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AS</a:t>
            </a:r>
            <a:r>
              <a:rPr lang="en-GB" sz="1350">
                <a:latin typeface="Courier New" pitchFamily="49" charset="0"/>
              </a:rPr>
              <a:t> Average</a:t>
            </a:r>
          </a:p>
          <a:p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FROM</a:t>
            </a:r>
            <a:r>
              <a:rPr lang="en-GB" sz="1350">
                <a:latin typeface="Courier New" pitchFamily="49" charset="0"/>
              </a:rPr>
              <a:t> </a:t>
            </a:r>
            <a:r>
              <a:rPr lang="en-GB" sz="1350">
                <a:latin typeface="Courier New" pitchFamily="49" charset="0"/>
              </a:rPr>
              <a:t>Grades</a:t>
            </a:r>
          </a:p>
          <a:p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GROUP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BY </a:t>
            </a:r>
            <a:r>
              <a:rPr lang="en-GB" sz="1350">
                <a:latin typeface="Courier New" pitchFamily="49" charset="0"/>
              </a:rPr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6AAC-1F6B-470A-9645-CD1E5ACB218B}" type="datetime1">
              <a:rPr lang="en-US" smtClean="0"/>
              <a:t>7/15/2019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l"/>
            <a:r>
              <a:rPr lang="en-US" smtClean="0"/>
              <a:t>Having clause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en-GB" sz="1800"/>
              <a:t> is like a </a:t>
            </a:r>
            <a:r>
              <a:rPr lang="en-GB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GB" sz="1800"/>
              <a:t> clause, except that it applies to the results of a </a:t>
            </a:r>
            <a:r>
              <a:rPr lang="en-GB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GB" sz="1800"/>
              <a:t>query.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800"/>
              <a:t>It can be used to select groups which satisfy a given condition.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800" b="1"/>
              <a:t>Ex</a:t>
            </a:r>
            <a:r>
              <a:rPr lang="en-GB" sz="1800"/>
              <a:t>: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9F1F-66C7-4305-A12C-0E51AD61DB6A}" type="datetime1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715FD1C9-81B5-4E21-A864-F0941ABD2F15}" type="slidenum">
              <a:rPr lang="vi-VN" smtClean="0"/>
              <a:pPr/>
              <a:t>6</a:t>
            </a:fld>
            <a:endParaRPr lang="vi-VN" smtClean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368523" y="3371851"/>
          <a:ext cx="1258830" cy="100257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40345"/>
                <a:gridCol w="718485"/>
              </a:tblGrid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Name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smtClean="0">
                          <a:solidFill>
                            <a:schemeClr val="bg1"/>
                          </a:solidFill>
                          <a:latin typeface="Arial" charset="0"/>
                        </a:rPr>
                        <a:t>Average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269422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John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74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9422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Mary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60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9422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Jane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54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3453998" y="2103120"/>
            <a:ext cx="3829050" cy="893699"/>
          </a:xfrm>
          <a:prstGeom prst="rect">
            <a:avLst/>
          </a:prstGeom>
        </p:spPr>
        <p:txBody>
          <a:bodyPr/>
          <a:lstStyle/>
          <a:p>
            <a:r>
              <a:rPr lang="en-GB" sz="1350" b="1">
                <a:latin typeface="Courier New" pitchFamily="49" charset="0"/>
              </a:rPr>
              <a:t> 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SELECT</a:t>
            </a:r>
            <a:r>
              <a:rPr lang="en-GB" sz="1350">
                <a:latin typeface="Courier New" pitchFamily="49" charset="0"/>
              </a:rPr>
              <a:t> Name, </a:t>
            </a:r>
            <a:r>
              <a:rPr lang="en-GB" sz="1350">
                <a:solidFill>
                  <a:srgbClr val="FF00FF"/>
                </a:solidFill>
                <a:latin typeface="Courier New" pitchFamily="49" charset="0"/>
              </a:rPr>
              <a:t>AVG</a:t>
            </a:r>
            <a:r>
              <a:rPr lang="en-GB" sz="1350">
                <a:latin typeface="Courier New" pitchFamily="49" charset="0"/>
              </a:rPr>
              <a:t>(Mark)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AS</a:t>
            </a:r>
            <a:r>
              <a:rPr lang="en-GB" sz="1350">
                <a:latin typeface="Courier New" pitchFamily="49" charset="0"/>
              </a:rPr>
              <a:t> Average</a:t>
            </a:r>
          </a:p>
          <a:p>
            <a:r>
              <a:rPr lang="en-GB" sz="1350">
                <a:latin typeface="Courier New" pitchFamily="49" charset="0"/>
              </a:rPr>
              <a:t> 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FROM</a:t>
            </a:r>
            <a:r>
              <a:rPr lang="en-GB" sz="1350">
                <a:latin typeface="Courier New" pitchFamily="49" charset="0"/>
              </a:rPr>
              <a:t> Grades</a:t>
            </a:r>
          </a:p>
          <a:p>
            <a:r>
              <a:rPr lang="en-GB" sz="1350">
                <a:latin typeface="Courier New" pitchFamily="49" charset="0"/>
              </a:rPr>
              <a:t> 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GROUP</a:t>
            </a:r>
            <a:r>
              <a:rPr lang="en-GB" sz="1350">
                <a:latin typeface="Courier New" pitchFamily="49" charset="0"/>
              </a:rPr>
              <a:t>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BY</a:t>
            </a:r>
            <a:r>
              <a:rPr lang="en-GB" sz="1350">
                <a:latin typeface="Courier New" pitchFamily="49" charset="0"/>
              </a:rPr>
              <a:t> Name</a:t>
            </a:r>
          </a:p>
          <a:p>
            <a:r>
              <a:rPr lang="en-GB" sz="1350">
                <a:latin typeface="Courier New" pitchFamily="49" charset="0"/>
              </a:rPr>
              <a:t> 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</a:rPr>
              <a:t>HAVING</a:t>
            </a:r>
            <a:r>
              <a:rPr lang="en-GB" sz="1350">
                <a:latin typeface="Courier New" pitchFamily="49" charset="0"/>
              </a:rPr>
              <a:t> </a:t>
            </a:r>
            <a:r>
              <a:rPr lang="en-GB" sz="1350">
                <a:solidFill>
                  <a:srgbClr val="FF00FF"/>
                </a:solidFill>
                <a:latin typeface="Courier New" pitchFamily="49" charset="0"/>
              </a:rPr>
              <a:t>AVG</a:t>
            </a:r>
            <a:r>
              <a:rPr lang="en-GB" sz="1350">
                <a:latin typeface="Courier New" pitchFamily="49" charset="0"/>
              </a:rPr>
              <a:t>(Mark) &gt;= 50</a:t>
            </a:r>
            <a:endParaRPr lang="en-GB" sz="1350">
              <a:latin typeface="Courier New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4890"/>
              </p:ext>
            </p:extLst>
          </p:nvPr>
        </p:nvGraphicFramePr>
        <p:xfrm>
          <a:off x="1429230" y="2942984"/>
          <a:ext cx="1744276" cy="16555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2670"/>
                <a:gridCol w="471197"/>
                <a:gridCol w="626540"/>
                <a:gridCol w="393869"/>
              </a:tblGrid>
              <a:tr h="186579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Id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Name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SubjectID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Mark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244177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1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John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DBS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76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177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2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John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IAI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72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177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3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Mary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DBS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60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177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Mand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PR1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63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177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5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Mand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PR2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35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177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Jane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IAI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54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Curved Down Arrow 11"/>
          <p:cNvSpPr/>
          <p:nvPr/>
        </p:nvSpPr>
        <p:spPr>
          <a:xfrm rot="20535347">
            <a:off x="1980627" y="1904428"/>
            <a:ext cx="1736500" cy="606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6172696">
            <a:off x="6335888" y="2927034"/>
            <a:ext cx="1894321" cy="7492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 algn="l"/>
            <a:r>
              <a:rPr lang="en-US" smtClean="0"/>
              <a:t>WHERE and HAVING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800" b="1">
                <a:latin typeface="Courier New" pitchFamily="49" charset="0"/>
              </a:rPr>
              <a:t>WHERE</a:t>
            </a:r>
            <a:r>
              <a:rPr lang="en-GB" sz="1800"/>
              <a:t> refers to the rows of tables, and so cannot use aggregate functions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GB" sz="1800" b="1">
                <a:latin typeface="Courier New" pitchFamily="49" charset="0"/>
              </a:rPr>
              <a:t>HAVING</a:t>
            </a:r>
            <a:r>
              <a:rPr lang="en-GB" sz="1800"/>
              <a:t> refers to the groups of rows, can use aggregate functions and  cannot use columns which are not in the </a:t>
            </a:r>
            <a:r>
              <a:rPr lang="en-GB" sz="1800">
                <a:latin typeface="Courier New" pitchFamily="49" charset="0"/>
              </a:rPr>
              <a:t>GROUP BY</a:t>
            </a:r>
            <a:endParaRPr lang="en-GB" sz="180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6DAD-2430-4661-86FC-160E9B16B6BD}" type="datetime1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715FD1C9-81B5-4E21-A864-F0941ABD2F15}" type="slidenum">
              <a:rPr lang="vi-VN" smtClean="0"/>
              <a:pPr/>
              <a:t>7</a:t>
            </a:fld>
            <a:endParaRPr lang="vi-VN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1600200" y="2571750"/>
            <a:ext cx="2400300" cy="1338828"/>
            <a:chOff x="609600" y="3429000"/>
            <a:chExt cx="3200400" cy="1785104"/>
          </a:xfrm>
        </p:grpSpPr>
        <p:grpSp>
          <p:nvGrpSpPr>
            <p:cNvPr id="27" name="Group 26"/>
            <p:cNvGrpSpPr/>
            <p:nvPr/>
          </p:nvGrpSpPr>
          <p:grpSpPr>
            <a:xfrm>
              <a:off x="609600" y="3429000"/>
              <a:ext cx="3200400" cy="1785104"/>
              <a:chOff x="609600" y="3429000"/>
              <a:chExt cx="3200400" cy="178510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09600" y="3429000"/>
                <a:ext cx="3200400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350">
                    <a:solidFill>
                      <a:srgbClr val="240AE6"/>
                    </a:solidFill>
                    <a:latin typeface="Courier New" pitchFamily="49" charset="0"/>
                    <a:cs typeface="Courier New" pitchFamily="49" charset="0"/>
                  </a:rPr>
                  <a:t>SELECT</a:t>
                </a:r>
                <a:r>
                  <a:rPr lang="en-US" sz="1350">
                    <a:latin typeface="Courier New" pitchFamily="49" charset="0"/>
                    <a:cs typeface="Courier New" pitchFamily="49" charset="0"/>
                  </a:rPr>
                  <a:t> Name,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350">
                    <a:solidFill>
                      <a:srgbClr val="FF00FF"/>
                    </a:solidFill>
                    <a:latin typeface="Courier New" pitchFamily="49" charset="0"/>
                    <a:cs typeface="Courier New" pitchFamily="49" charset="0"/>
                  </a:rPr>
                  <a:t>AVG</a:t>
                </a:r>
                <a:r>
                  <a:rPr lang="en-US" sz="1350">
                    <a:latin typeface="Courier New" pitchFamily="49" charset="0"/>
                    <a:cs typeface="Courier New" pitchFamily="49" charset="0"/>
                  </a:rPr>
                  <a:t>(Mark) AS Average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350">
                    <a:solidFill>
                      <a:srgbClr val="240AE6"/>
                    </a:solidFill>
                    <a:latin typeface="Courier New" pitchFamily="49" charset="0"/>
                    <a:cs typeface="Courier New" pitchFamily="49" charset="0"/>
                  </a:rPr>
                  <a:t>FROM</a:t>
                </a:r>
                <a:r>
                  <a:rPr lang="en-US" sz="135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GB" sz="1350">
                    <a:latin typeface="Courier New" pitchFamily="49" charset="0"/>
                  </a:rPr>
                  <a:t>Grades</a:t>
                </a:r>
                <a:endParaRPr lang="en-US" sz="135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350">
                    <a:solidFill>
                      <a:srgbClr val="240AE6"/>
                    </a:solidFill>
                    <a:latin typeface="Courier New" pitchFamily="49" charset="0"/>
                    <a:cs typeface="Courier New" pitchFamily="49" charset="0"/>
                  </a:rPr>
                  <a:t>WHERE</a:t>
                </a:r>
                <a:r>
                  <a:rPr lang="en-US" sz="135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350">
                    <a:solidFill>
                      <a:srgbClr val="FF00FF"/>
                    </a:solidFill>
                    <a:latin typeface="Courier New" pitchFamily="49" charset="0"/>
                    <a:cs typeface="Courier New" pitchFamily="49" charset="0"/>
                  </a:rPr>
                  <a:t>AVG</a:t>
                </a:r>
                <a:r>
                  <a:rPr lang="en-US" sz="1350">
                    <a:latin typeface="Courier New" pitchFamily="49" charset="0"/>
                    <a:cs typeface="Courier New" pitchFamily="49" charset="0"/>
                  </a:rPr>
                  <a:t>(Mark) &gt;= 50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350">
                    <a:solidFill>
                      <a:srgbClr val="240AE6"/>
                    </a:solidFill>
                    <a:latin typeface="Courier New" pitchFamily="49" charset="0"/>
                    <a:cs typeface="Courier New" pitchFamily="49" charset="0"/>
                  </a:rPr>
                  <a:t>GROUP BY </a:t>
                </a:r>
                <a:r>
                  <a:rPr lang="en-US" sz="1350">
                    <a:latin typeface="Courier New" pitchFamily="49" charset="0"/>
                    <a:cs typeface="Courier New" pitchFamily="49" charset="0"/>
                  </a:rPr>
                  <a:t>Name</a:t>
                </a:r>
                <a:endParaRPr 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447800" y="4419600"/>
                <a:ext cx="1371600" cy="457200"/>
              </a:xfrm>
              <a:prstGeom prst="ellipse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pic>
          <p:nvPicPr>
            <p:cNvPr id="31" name="Picture 2" descr="https://cdn1.iconfinder.com/data/icons/softwaredemo/PNG/256x256/DeleteRe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9800" y="3962400"/>
              <a:ext cx="762000" cy="762000"/>
            </a:xfrm>
            <a:prstGeom prst="rect">
              <a:avLst/>
            </a:prstGeom>
            <a:noFill/>
          </p:spPr>
        </p:pic>
      </p:grpSp>
      <p:grpSp>
        <p:nvGrpSpPr>
          <p:cNvPr id="33" name="Group 32"/>
          <p:cNvGrpSpPr/>
          <p:nvPr/>
        </p:nvGrpSpPr>
        <p:grpSpPr>
          <a:xfrm>
            <a:off x="4686300" y="2628900"/>
            <a:ext cx="3086100" cy="1314450"/>
            <a:chOff x="4724400" y="3505200"/>
            <a:chExt cx="4114800" cy="1752600"/>
          </a:xfrm>
        </p:grpSpPr>
        <p:grpSp>
          <p:nvGrpSpPr>
            <p:cNvPr id="24" name="Group 23"/>
            <p:cNvGrpSpPr/>
            <p:nvPr/>
          </p:nvGrpSpPr>
          <p:grpSpPr>
            <a:xfrm>
              <a:off x="4724400" y="3505200"/>
              <a:ext cx="4114800" cy="1752600"/>
              <a:chOff x="4724400" y="3505200"/>
              <a:chExt cx="4114800" cy="1752600"/>
            </a:xfrm>
          </p:grpSpPr>
          <p:sp>
            <p:nvSpPr>
              <p:cNvPr id="19" name="Rectangle 4"/>
              <p:cNvSpPr txBox="1">
                <a:spLocks noChangeArrowheads="1"/>
              </p:cNvSpPr>
              <p:nvPr/>
            </p:nvSpPr>
            <p:spPr>
              <a:xfrm>
                <a:off x="4724400" y="3505200"/>
                <a:ext cx="4114800" cy="175260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GB" sz="1350" b="1">
                    <a:latin typeface="Courier New" pitchFamily="49" charset="0"/>
                  </a:rPr>
                  <a:t>  </a:t>
                </a:r>
                <a:r>
                  <a:rPr lang="en-GB" sz="1350">
                    <a:solidFill>
                      <a:srgbClr val="240AE6"/>
                    </a:solidFill>
                    <a:latin typeface="Courier New" pitchFamily="49" charset="0"/>
                  </a:rPr>
                  <a:t>SELECT</a:t>
                </a:r>
                <a:r>
                  <a:rPr lang="en-GB" sz="1350">
                    <a:latin typeface="Courier New" pitchFamily="49" charset="0"/>
                  </a:rPr>
                  <a:t> Name,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350">
                    <a:latin typeface="Courier New" pitchFamily="49" charset="0"/>
                  </a:rPr>
                  <a:t>  </a:t>
                </a:r>
                <a:r>
                  <a:rPr lang="en-GB" sz="1350">
                    <a:solidFill>
                      <a:srgbClr val="FF00FF"/>
                    </a:solidFill>
                    <a:latin typeface="Courier New" pitchFamily="49" charset="0"/>
                  </a:rPr>
                  <a:t>AVG</a:t>
                </a:r>
                <a:r>
                  <a:rPr lang="en-GB" sz="1350">
                    <a:latin typeface="Courier New" pitchFamily="49" charset="0"/>
                  </a:rPr>
                  <a:t>(Mark) AS Average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350">
                    <a:latin typeface="Courier New" pitchFamily="49" charset="0"/>
                  </a:rPr>
                  <a:t>  </a:t>
                </a:r>
                <a:r>
                  <a:rPr lang="en-GB" sz="1350">
                    <a:solidFill>
                      <a:srgbClr val="240AE6"/>
                    </a:solidFill>
                    <a:latin typeface="Courier New" pitchFamily="49" charset="0"/>
                  </a:rPr>
                  <a:t>FROM</a:t>
                </a:r>
                <a:r>
                  <a:rPr lang="en-GB" sz="1350">
                    <a:latin typeface="Courier New" pitchFamily="49" charset="0"/>
                  </a:rPr>
                  <a:t> Grades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350">
                    <a:latin typeface="Courier New" pitchFamily="49" charset="0"/>
                  </a:rPr>
                  <a:t>  </a:t>
                </a:r>
                <a:r>
                  <a:rPr lang="en-GB" sz="1350">
                    <a:solidFill>
                      <a:srgbClr val="240AE6"/>
                    </a:solidFill>
                    <a:latin typeface="Courier New" pitchFamily="49" charset="0"/>
                  </a:rPr>
                  <a:t>GROUP</a:t>
                </a:r>
                <a:r>
                  <a:rPr lang="en-GB" sz="1350">
                    <a:latin typeface="Courier New" pitchFamily="49" charset="0"/>
                  </a:rPr>
                  <a:t> </a:t>
                </a:r>
                <a:r>
                  <a:rPr lang="en-GB" sz="1350">
                    <a:solidFill>
                      <a:srgbClr val="240AE6"/>
                    </a:solidFill>
                    <a:latin typeface="Courier New" pitchFamily="49" charset="0"/>
                  </a:rPr>
                  <a:t>BY</a:t>
                </a:r>
                <a:r>
                  <a:rPr lang="en-GB" sz="1350">
                    <a:latin typeface="Courier New" pitchFamily="49" charset="0"/>
                  </a:rPr>
                  <a:t> Name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1350">
                    <a:latin typeface="Courier New" pitchFamily="49" charset="0"/>
                  </a:rPr>
                  <a:t>  </a:t>
                </a:r>
                <a:r>
                  <a:rPr lang="en-GB" sz="1350">
                    <a:solidFill>
                      <a:srgbClr val="240AE6"/>
                    </a:solidFill>
                    <a:latin typeface="Courier New" pitchFamily="49" charset="0"/>
                  </a:rPr>
                  <a:t>HAVING</a:t>
                </a:r>
                <a:r>
                  <a:rPr lang="en-GB" sz="1350">
                    <a:latin typeface="Courier New" pitchFamily="49" charset="0"/>
                  </a:rPr>
                  <a:t> </a:t>
                </a:r>
                <a:r>
                  <a:rPr lang="en-GB" sz="1350">
                    <a:solidFill>
                      <a:srgbClr val="FF00FF"/>
                    </a:solidFill>
                    <a:latin typeface="Courier New" pitchFamily="49" charset="0"/>
                  </a:rPr>
                  <a:t>AVG</a:t>
                </a:r>
                <a:r>
                  <a:rPr lang="en-GB" sz="1350">
                    <a:latin typeface="Courier New" pitchFamily="49" charset="0"/>
                  </a:rPr>
                  <a:t>(Mark) &gt;= 50</a:t>
                </a:r>
                <a:endParaRPr lang="en-GB" sz="1350">
                  <a:latin typeface="Courier New" pitchFamily="49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43600" y="4800600"/>
                <a:ext cx="1371600" cy="457200"/>
              </a:xfrm>
              <a:prstGeom prst="ellipse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pic>
          <p:nvPicPr>
            <p:cNvPr id="2052" name="Picture 4" descr="http://pixabay.com/static/uploads/photo/2013/07/13/10/48/check-157822_6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1" y="4038600"/>
              <a:ext cx="838199" cy="95965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218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Order by </a:t>
            </a:r>
            <a:r>
              <a:rPr lang="en-US" smtClean="0"/>
              <a:t>clause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1600" dirty="0"/>
              <a:t>The SQL </a:t>
            </a:r>
            <a:r>
              <a:rPr lang="en-US" sz="1600" b="1" dirty="0">
                <a:solidFill>
                  <a:srgbClr val="FF0000"/>
                </a:solidFill>
              </a:rPr>
              <a:t>ORDER BY clause</a:t>
            </a:r>
            <a:r>
              <a:rPr lang="en-US" sz="1600" dirty="0"/>
              <a:t> is used to sort (ascending or descending) the records in the result set for a </a:t>
            </a:r>
            <a:r>
              <a:rPr lang="en-US" sz="1600"/>
              <a:t>SELECT statement.</a:t>
            </a:r>
          </a:p>
          <a:p>
            <a:pPr marL="300038" lvl="1" indent="0" algn="just">
              <a:spcBef>
                <a:spcPts val="0"/>
              </a:spcBef>
              <a:buNone/>
            </a:pPr>
            <a:endParaRPr lang="en-US" sz="1500"/>
          </a:p>
          <a:p>
            <a:pPr marL="300038" lvl="1" indent="0" algn="just">
              <a:spcBef>
                <a:spcPts val="0"/>
              </a:spcBef>
              <a:buNone/>
            </a:pPr>
            <a:endParaRPr lang="en-US" sz="1500"/>
          </a:p>
          <a:p>
            <a:pPr marL="300038" lvl="1" indent="0" algn="just">
              <a:spcBef>
                <a:spcPts val="0"/>
              </a:spcBef>
              <a:buNone/>
            </a:pPr>
            <a:endParaRPr lang="en-US" sz="1500"/>
          </a:p>
          <a:p>
            <a:pPr marL="300038" lvl="1" indent="0" algn="just">
              <a:spcBef>
                <a:spcPts val="0"/>
              </a:spcBef>
              <a:buNone/>
            </a:pPr>
            <a:endParaRPr lang="en-US" sz="1500"/>
          </a:p>
          <a:p>
            <a:pPr marL="300038" lvl="1" indent="0" algn="just">
              <a:spcBef>
                <a:spcPts val="0"/>
              </a:spcBef>
              <a:buNone/>
            </a:pPr>
            <a:endParaRPr lang="en-US" sz="1500"/>
          </a:p>
          <a:p>
            <a:pPr marL="300038" lvl="1" indent="0" algn="just">
              <a:spcBef>
                <a:spcPts val="0"/>
              </a:spcBef>
              <a:buNone/>
            </a:pPr>
            <a:endParaRPr lang="en-US" sz="1500"/>
          </a:p>
          <a:p>
            <a:pPr algn="just">
              <a:spcBef>
                <a:spcPts val="0"/>
              </a:spcBef>
            </a:pPr>
            <a:r>
              <a:rPr lang="en-US" sz="1600" b="1"/>
              <a:t>Ex:</a:t>
            </a:r>
            <a:endParaRPr lang="en-US" sz="1600" b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ED9B-41B1-48F3-8005-930B5D8A809D}" type="datetime1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5602" name="Picture 2" descr="http://www.basic-math-explained.com/images/math-terms-as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7181" y="2487950"/>
            <a:ext cx="803819" cy="510501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536915" y="1319337"/>
            <a:ext cx="6235485" cy="12192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lvl="1" indent="-42863"/>
            <a:r>
              <a:rPr lang="en-GB" sz="1350" b="1"/>
              <a:t>Syntax</a:t>
            </a:r>
            <a:r>
              <a:rPr lang="en-GB" sz="1350" b="1"/>
              <a:t>:</a:t>
            </a:r>
          </a:p>
          <a:p>
            <a:pPr lvl="1"/>
            <a:r>
              <a:rPr lang="en-US" sz="1350">
                <a:solidFill>
                  <a:srgbClr val="0000FF"/>
                </a:solidFill>
              </a:rPr>
              <a:t>SELECT</a:t>
            </a:r>
            <a:r>
              <a:rPr lang="en-US" sz="1350">
                <a:solidFill>
                  <a:prstClr val="black"/>
                </a:solidFill>
              </a:rPr>
              <a:t> column_name</a:t>
            </a:r>
            <a:r>
              <a:rPr lang="en-US" sz="1350">
                <a:solidFill>
                  <a:srgbClr val="808080"/>
                </a:solidFill>
              </a:rPr>
              <a:t>, </a:t>
            </a:r>
            <a:r>
              <a:rPr lang="en-US" sz="1350">
                <a:solidFill>
                  <a:prstClr val="black"/>
                </a:solidFill>
              </a:rPr>
              <a:t>column_name</a:t>
            </a:r>
            <a:endParaRPr lang="en-US" sz="1350">
              <a:solidFill>
                <a:prstClr val="black"/>
              </a:solidFill>
            </a:endParaRPr>
          </a:p>
          <a:p>
            <a:pPr lvl="1"/>
            <a:r>
              <a:rPr lang="en-US" sz="1350">
                <a:solidFill>
                  <a:srgbClr val="0000FF"/>
                </a:solidFill>
              </a:rPr>
              <a:t>FROM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prstClr val="black"/>
                </a:solidFill>
              </a:rPr>
              <a:t>table_name</a:t>
            </a:r>
          </a:p>
          <a:p>
            <a:pPr marL="342900" indent="-342900"/>
            <a:r>
              <a:rPr lang="en-US" sz="135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50">
                <a:solidFill>
                  <a:prstClr val="black"/>
                </a:solidFill>
                <a:latin typeface="+mj-lt"/>
                <a:cs typeface="Courier New" pitchFamily="49" charset="0"/>
              </a:rPr>
              <a:t>[</a:t>
            </a:r>
            <a:r>
              <a:rPr lang="en-US" sz="1350">
                <a:solidFill>
                  <a:srgbClr val="0000FF"/>
                </a:solidFill>
              </a:rPr>
              <a:t>WHERE</a:t>
            </a:r>
            <a:r>
              <a:rPr lang="en-US" sz="135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>
                <a:solidFill>
                  <a:prstClr val="black"/>
                </a:solidFill>
              </a:rPr>
              <a:t>conditions]</a:t>
            </a:r>
          </a:p>
          <a:p>
            <a:pPr lvl="1"/>
            <a:r>
              <a:rPr lang="en-US" sz="1350">
                <a:solidFill>
                  <a:srgbClr val="0000FF"/>
                </a:solidFill>
              </a:rPr>
              <a:t>ORDER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0000FF"/>
                </a:solidFill>
              </a:rPr>
              <a:t>BY</a:t>
            </a:r>
            <a:r>
              <a:rPr lang="en-US" sz="1350">
                <a:solidFill>
                  <a:prstClr val="black"/>
                </a:solidFill>
              </a:rPr>
              <a:t> column_name</a:t>
            </a:r>
            <a:r>
              <a:rPr lang="en-US" sz="1350">
                <a:solidFill>
                  <a:srgbClr val="808080"/>
                </a:solidFill>
              </a:rPr>
              <a:t>, </a:t>
            </a:r>
            <a:r>
              <a:rPr lang="en-US" sz="1350">
                <a:solidFill>
                  <a:prstClr val="black"/>
                </a:solidFill>
              </a:rPr>
              <a:t>column_name [</a:t>
            </a:r>
            <a:r>
              <a:rPr lang="en-US" sz="1350">
                <a:solidFill>
                  <a:srgbClr val="0000FF"/>
                </a:solidFill>
              </a:rPr>
              <a:t>ASC</a:t>
            </a:r>
            <a:r>
              <a:rPr lang="en-US" sz="1350">
                <a:solidFill>
                  <a:srgbClr val="808080"/>
                </a:solidFill>
              </a:rPr>
              <a:t>|</a:t>
            </a:r>
            <a:r>
              <a:rPr lang="en-US" sz="1350">
                <a:solidFill>
                  <a:srgbClr val="0000FF"/>
                </a:solidFill>
              </a:rPr>
              <a:t>DESC</a:t>
            </a:r>
            <a:r>
              <a:rPr lang="en-US" sz="1350">
                <a:solidFill>
                  <a:srgbClr val="808080"/>
                </a:solidFill>
              </a:rPr>
              <a:t>]</a:t>
            </a:r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200150" y="3371850"/>
            <a:ext cx="632994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>
                <a:solidFill>
                  <a:srgbClr val="FF0000"/>
                </a:solidFill>
              </a:rPr>
              <a:t>Group</a:t>
            </a:r>
            <a:endParaRPr lang="en-US" sz="1350" b="1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12333"/>
              </p:ext>
            </p:extLst>
          </p:nvPr>
        </p:nvGraphicFramePr>
        <p:xfrm>
          <a:off x="1972323" y="2903146"/>
          <a:ext cx="1907871" cy="18260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6368"/>
                <a:gridCol w="515390"/>
                <a:gridCol w="685303"/>
                <a:gridCol w="430810"/>
              </a:tblGrid>
              <a:tr h="260870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Id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Name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SubjectID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Mark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260870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1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John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DBS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76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70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2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John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IAI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72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70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3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Mary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DBS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60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70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Mand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PR1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63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70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5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Mand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PR2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35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870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Jane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IAI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54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020777" y="4247763"/>
            <a:ext cx="5790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>
                <a:solidFill>
                  <a:srgbClr val="FF6600"/>
                </a:solidFill>
              </a:rPr>
              <a:t>Grades</a:t>
            </a:r>
            <a:endParaRPr lang="en-US" sz="1050" b="1">
              <a:solidFill>
                <a:srgbClr val="FF66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25769"/>
              </p:ext>
            </p:extLst>
          </p:nvPr>
        </p:nvGraphicFramePr>
        <p:xfrm>
          <a:off x="6745913" y="3545425"/>
          <a:ext cx="1069578" cy="11623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9110"/>
                <a:gridCol w="610468"/>
              </a:tblGrid>
              <a:tr h="232461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Name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smtClean="0">
                          <a:solidFill>
                            <a:schemeClr val="bg1"/>
                          </a:solidFill>
                          <a:latin typeface="Arial" charset="0"/>
                        </a:rPr>
                        <a:t>Average</a:t>
                      </a:r>
                      <a:endParaRPr lang="en-US" sz="8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</a:tr>
              <a:tr h="232461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John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74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461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Mary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60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Jane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54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2461"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Mand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49</a:t>
                      </a:r>
                      <a:endParaRPr 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Curved Down Arrow 14"/>
          <p:cNvSpPr/>
          <p:nvPr/>
        </p:nvSpPr>
        <p:spPr>
          <a:xfrm rot="286904">
            <a:off x="4046729" y="2645483"/>
            <a:ext cx="1177571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324797">
            <a:off x="6351414" y="2909792"/>
            <a:ext cx="1257300" cy="5143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201435" y="3092629"/>
            <a:ext cx="2372765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350">
                <a:solidFill>
                  <a:srgbClr val="240AE6"/>
                </a:solidFill>
                <a:latin typeface="Courier New" pitchFamily="49" charset="0"/>
                <a:cs typeface="Courier New" panose="02070309020205020404" pitchFamily="49" charset="0"/>
              </a:rPr>
              <a:t>SELECT</a:t>
            </a:r>
            <a:r>
              <a:rPr lang="en-GB" sz="1350">
                <a:latin typeface="Courier New" pitchFamily="49" charset="0"/>
                <a:cs typeface="Courier New" panose="02070309020205020404" pitchFamily="49" charset="0"/>
              </a:rPr>
              <a:t> Name,</a:t>
            </a:r>
          </a:p>
          <a:p>
            <a:r>
              <a:rPr lang="en-GB" sz="1350">
                <a:solidFill>
                  <a:srgbClr val="FF00FF"/>
                </a:solidFill>
                <a:latin typeface="Courier New" pitchFamily="49" charset="0"/>
                <a:cs typeface="Courier New" panose="02070309020205020404" pitchFamily="49" charset="0"/>
              </a:rPr>
              <a:t>AVG</a:t>
            </a:r>
            <a:r>
              <a:rPr lang="en-GB" sz="1350">
                <a:latin typeface="Courier New" pitchFamily="49" charset="0"/>
                <a:cs typeface="Courier New" panose="02070309020205020404" pitchFamily="49" charset="0"/>
              </a:rPr>
              <a:t>(Mark)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  <a:cs typeface="Courier New" panose="02070309020205020404" pitchFamily="49" charset="0"/>
              </a:rPr>
              <a:t>AS</a:t>
            </a:r>
            <a:r>
              <a:rPr lang="en-GB" sz="1350">
                <a:latin typeface="Courier New" pitchFamily="49" charset="0"/>
                <a:cs typeface="Courier New" panose="02070309020205020404" pitchFamily="49" charset="0"/>
              </a:rPr>
              <a:t> Average</a:t>
            </a:r>
          </a:p>
          <a:p>
            <a:r>
              <a:rPr lang="en-GB" sz="1350">
                <a:solidFill>
                  <a:srgbClr val="240AE6"/>
                </a:solidFill>
                <a:latin typeface="Courier New" pitchFamily="49" charset="0"/>
                <a:cs typeface="Courier New" panose="02070309020205020404" pitchFamily="49" charset="0"/>
              </a:rPr>
              <a:t>FROM</a:t>
            </a:r>
            <a:r>
              <a:rPr lang="en-GB" sz="135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GB" sz="1350">
                <a:latin typeface="Courier New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GB" sz="1350">
                <a:solidFill>
                  <a:srgbClr val="240AE6"/>
                </a:solidFill>
                <a:latin typeface="Courier New" pitchFamily="49" charset="0"/>
                <a:cs typeface="Courier New" panose="02070309020205020404" pitchFamily="49" charset="0"/>
              </a:rPr>
              <a:t>GROUP </a:t>
            </a:r>
            <a:r>
              <a:rPr lang="en-GB" sz="1350">
                <a:solidFill>
                  <a:srgbClr val="240AE6"/>
                </a:solidFill>
                <a:latin typeface="Courier New" pitchFamily="49" charset="0"/>
                <a:cs typeface="Courier New" panose="02070309020205020404" pitchFamily="49" charset="0"/>
              </a:rPr>
              <a:t>BY </a:t>
            </a:r>
            <a:r>
              <a:rPr lang="en-GB" sz="1350">
                <a:latin typeface="Courier New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sz="135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3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3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</a:t>
            </a:r>
            <a:r>
              <a:rPr lang="en-US" sz="135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lang="en-GB" sz="1350">
              <a:latin typeface="Courier New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SQL </a:t>
            </a:r>
            <a:r>
              <a:rPr lang="en-US" smtClean="0"/>
              <a:t>FUNCTIONS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F05C-0E7C-41F4-8B78-5B7DE6A1AEB1}" type="datetime1">
              <a:rPr lang="en-US" smtClean="0"/>
              <a:t>7/15/2019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858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244</TotalTime>
  <Words>1117</Words>
  <Application>Microsoft Office PowerPoint</Application>
  <PresentationFormat>On-screen Show (16:9)</PresentationFormat>
  <Paragraphs>338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Candara</vt:lpstr>
      <vt:lpstr>Courier New</vt:lpstr>
      <vt:lpstr>Wingdings</vt:lpstr>
      <vt:lpstr>Template_Internal_Course</vt:lpstr>
      <vt:lpstr>SELECT Options</vt:lpstr>
      <vt:lpstr>Learning Goals</vt:lpstr>
      <vt:lpstr>Table of contents</vt:lpstr>
      <vt:lpstr>SQL clauses</vt:lpstr>
      <vt:lpstr>Grouping by clause</vt:lpstr>
      <vt:lpstr>Having clause</vt:lpstr>
      <vt:lpstr>WHERE and HAVING</vt:lpstr>
      <vt:lpstr>Order by clause</vt:lpstr>
      <vt:lpstr>SQL FUNCTIONS</vt:lpstr>
      <vt:lpstr>SQL Functions</vt:lpstr>
      <vt:lpstr>What is an aggregate function</vt:lpstr>
      <vt:lpstr>Aggregate Functions</vt:lpstr>
      <vt:lpstr>Scalar functions</vt:lpstr>
      <vt:lpstr>Other options</vt:lpstr>
      <vt:lpstr>UNION Operator</vt:lpstr>
      <vt:lpstr>SELECT INTO Statement</vt:lpstr>
      <vt:lpstr>INSERT INTO SELECT Statement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Nguyen Thi Dieu (FA.TOD)</cp:lastModifiedBy>
  <cp:revision>113</cp:revision>
  <dcterms:created xsi:type="dcterms:W3CDTF">2015-08-31T01:44:46Z</dcterms:created>
  <dcterms:modified xsi:type="dcterms:W3CDTF">2019-07-15T10:25:50Z</dcterms:modified>
</cp:coreProperties>
</file>