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0182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92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6971CF-76EA-420E-9B0D-876221E31AFF}" type="slidenum">
              <a:rPr lang="vi-VN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vi-VN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94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479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560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298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633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03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5B50D1-3033-43DE-B879-F81D0B8847C0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279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</a:t>
            </a:r>
            <a:r>
              <a:rPr lang="en-GB" baseline="0" dirty="0" smtClean="0"/>
              <a:t> to students: How to remove both beginning and ending?</a:t>
            </a:r>
          </a:p>
          <a:p>
            <a:r>
              <a:rPr lang="en-GB" baseline="0" dirty="0" smtClean="0"/>
              <a:t>Answer: Combination of 2 functions: LTRIM(RTRIM(expression))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5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18AC5-2D15-4C35-A53B-554DE3E6BD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995981D8-397F-43AF-BCD2-6811A7FB82EC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778670"/>
            <a:ext cx="8622507" cy="3815954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04D0-0C6F-456D-9E25-8FB8218295DE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14E4-5BCA-4DDB-94EB-765388E46DEE}" type="datetime1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C9F70E9B-76A8-424B-B5AB-839924D58097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F749-B2B7-4D95-A536-162E4217CA07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42C5C3A3-FC13-44AE-87A6-B4FE51B17818}" type="datetime1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1FEE-100A-4233-AB72-DFD2EE7AF483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3A9E5-A909-4821-A296-CE3595E501D3}" type="datetime1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8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wrap="square" anchor="ctr" anchorCtr="0">
            <a:noAutofit/>
          </a:bodyPr>
          <a:lstStyle/>
          <a:p>
            <a:r>
              <a:rPr lang="en-US" sz="2700" cap="all">
                <a:solidFill>
                  <a:schemeClr val="tx1"/>
                </a:solidFill>
              </a:rPr>
              <a:t>Built-in Functions </a:t>
            </a:r>
            <a:endParaRPr lang="en-US" sz="2700" cap="all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Instructor: 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669-711F-450B-B030-DC93C6158095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400"/>
              <a:t>GETDATE() &amp; DATEPART() Function </a:t>
            </a:r>
            <a:r>
              <a:rPr lang="en-US" sz="1350"/>
              <a:t>(1/2)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b="1" dirty="0"/>
              <a:t>GETDATE</a:t>
            </a:r>
            <a:r>
              <a:rPr lang="en-US" sz="1800" dirty="0"/>
              <a:t>() function returns the current date and time from the SQL Server.</a:t>
            </a:r>
          </a:p>
          <a:p>
            <a:pPr algn="just"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b="1" dirty="0"/>
              <a:t>DATEPART</a:t>
            </a:r>
            <a:r>
              <a:rPr lang="en-US" sz="1800" dirty="0"/>
              <a:t>() function is used to return a single part of a date/time, such as year, month, day, hour, minute, etc.</a:t>
            </a:r>
          </a:p>
          <a:p>
            <a:pPr algn="just">
              <a:spcBef>
                <a:spcPts val="600"/>
              </a:spcBef>
            </a:pPr>
            <a:endParaRPr lang="en-US" sz="1800" dirty="0"/>
          </a:p>
          <a:p>
            <a:pPr marL="300038" lvl="1" indent="0" algn="just">
              <a:spcBef>
                <a:spcPts val="600"/>
              </a:spcBef>
              <a:buNone/>
            </a:pPr>
            <a:endParaRPr lang="en-US" dirty="0"/>
          </a:p>
          <a:p>
            <a:pPr marL="300038" lvl="1" indent="0" algn="just">
              <a:spcBef>
                <a:spcPts val="600"/>
              </a:spcBef>
              <a:buNone/>
            </a:pPr>
            <a:endParaRPr lang="en-US" sz="825" dirty="0"/>
          </a:p>
          <a:p>
            <a:pPr>
              <a:spcBef>
                <a:spcPts val="600"/>
              </a:spcBef>
            </a:pPr>
            <a:r>
              <a:rPr lang="en-US" sz="1800" b="1" dirty="0"/>
              <a:t>Ex</a:t>
            </a:r>
            <a:r>
              <a:rPr lang="en-US" sz="1950" dirty="0"/>
              <a:t>		: 	</a:t>
            </a:r>
            <a:r>
              <a:rPr lang="en-US" sz="1800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FF00FF"/>
                </a:solidFill>
              </a:rPr>
              <a:t>GETDATE</a:t>
            </a:r>
            <a:r>
              <a:rPr lang="en-US" sz="1800" dirty="0">
                <a:solidFill>
                  <a:srgbClr val="808080"/>
                </a:solidFill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			SELECT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srgbClr val="FF00FF"/>
                </a:solidFill>
              </a:rPr>
              <a:t>DATEPART</a:t>
            </a:r>
            <a:r>
              <a:rPr lang="en-US" sz="1800" dirty="0" smtClean="0">
                <a:solidFill>
                  <a:srgbClr val="808080"/>
                </a:solidFill>
              </a:rPr>
              <a:t>(</a:t>
            </a:r>
            <a:r>
              <a:rPr lang="en-US" sz="1800" dirty="0" smtClean="0">
                <a:solidFill>
                  <a:prstClr val="black"/>
                </a:solidFill>
              </a:rPr>
              <a:t>YYYY</a:t>
            </a:r>
            <a:r>
              <a:rPr lang="en-US" sz="1800" dirty="0" smtClean="0">
                <a:solidFill>
                  <a:srgbClr val="808080"/>
                </a:solidFill>
              </a:rPr>
              <a:t>,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srgbClr val="FF00FF"/>
                </a:solidFill>
              </a:rPr>
              <a:t>GETDATE</a:t>
            </a:r>
            <a:r>
              <a:rPr lang="en-US" sz="1800" dirty="0" smtClean="0">
                <a:solidFill>
                  <a:srgbClr val="808080"/>
                </a:solidFill>
              </a:rPr>
              <a:t>())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</a:p>
          <a:p>
            <a:pPr marL="300038" lvl="1" indent="0"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Result</a:t>
            </a:r>
            <a:r>
              <a:rPr lang="en-US" sz="1800" dirty="0" smtClean="0">
                <a:solidFill>
                  <a:prstClr val="black"/>
                </a:solidFill>
              </a:rPr>
              <a:t>	: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02031" y="2125042"/>
            <a:ext cx="5575653" cy="7313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GETDATE</a:t>
            </a:r>
            <a:r>
              <a:rPr lang="en-US" sz="1350">
                <a:solidFill>
                  <a:srgbClr val="808080"/>
                </a:solidFill>
              </a:rPr>
              <a:t>()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DATEPART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FF00FF"/>
                </a:solidFill>
              </a:rPr>
              <a:t>datepart</a:t>
            </a:r>
            <a:r>
              <a:rPr lang="en-US" sz="1350">
                <a:solidFill>
                  <a:srgbClr val="808080"/>
                </a:solidFill>
              </a:rPr>
              <a:t>, </a:t>
            </a:r>
            <a:r>
              <a:rPr lang="en-US" sz="1350">
                <a:solidFill>
                  <a:srgbClr val="0000FF"/>
                </a:solidFill>
              </a:rPr>
              <a:t>date</a:t>
            </a:r>
            <a:r>
              <a:rPr lang="en-US" sz="1350">
                <a:solidFill>
                  <a:srgbClr val="808080"/>
                </a:solidFill>
              </a:rPr>
              <a:t>)</a:t>
            </a:r>
            <a:endParaRPr lang="en-US" sz="1350" b="1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1F23-8432-4FFB-9923-A552BABA0DEA}" type="datetime1">
              <a:rPr lang="en-US" smtClean="0"/>
              <a:t>7/9/2020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75" y="3320769"/>
            <a:ext cx="2338046" cy="10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7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400"/>
              <a:t>GETDATE() &amp; DATEPART Function </a:t>
            </a:r>
            <a:r>
              <a:rPr lang="en-US" sz="135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0038" lvl="1" indent="0" algn="just">
              <a:buNone/>
            </a:pPr>
            <a:r>
              <a:rPr lang="en-US" sz="1950"/>
              <a:t> </a:t>
            </a:r>
          </a:p>
          <a:p>
            <a:pPr marL="300038" lvl="1" indent="0" algn="just">
              <a:buNone/>
            </a:pPr>
            <a:endParaRPr lang="en-US" sz="1950"/>
          </a:p>
          <a:p>
            <a:pPr marL="300038" lvl="1" indent="0" algn="just">
              <a:buNone/>
            </a:pPr>
            <a:endParaRPr lang="en-US" sz="825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457728"/>
              </p:ext>
            </p:extLst>
          </p:nvPr>
        </p:nvGraphicFramePr>
        <p:xfrm>
          <a:off x="1322495" y="802894"/>
          <a:ext cx="6534726" cy="3730620"/>
        </p:xfrm>
        <a:graphic>
          <a:graphicData uri="http://schemas.openxmlformats.org/drawingml/2006/table">
            <a:tbl>
              <a:tblPr/>
              <a:tblGrid>
                <a:gridCol w="3267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2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datepart</a:t>
                      </a:r>
                    </a:p>
                  </a:txBody>
                  <a:tcPr marL="18675" marR="18675" marT="18675" marB="186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Abbreviation</a:t>
                      </a:r>
                    </a:p>
                  </a:txBody>
                  <a:tcPr marL="18675" marR="18675" marT="18675" marB="186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year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yy, yyyy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quarter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qq, q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month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mm, m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dayofyear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dy, y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day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dd, d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week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wk, ww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weekday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dw, w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hour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hh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minute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mi, n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second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ss, s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millisecond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ms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microsecond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mcs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nanosecond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verdana" panose="020B0604030504040204" pitchFamily="34" charset="0"/>
                        </a:rPr>
                        <a:t>ns</a:t>
                      </a:r>
                    </a:p>
                  </a:txBody>
                  <a:tcPr marL="31125" marR="31125" marT="43575" marB="435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016919" y="647025"/>
            <a:ext cx="138564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50">
                <a:latin typeface="Arial" panose="020B0604020202020204" pitchFamily="34" charset="0"/>
              </a:rPr>
              <a:t/>
            </a:r>
            <a:br>
              <a:rPr lang="en-US" altLang="en-US" sz="1350">
                <a:latin typeface="Arial" panose="020B0604020202020204" pitchFamily="34" charset="0"/>
              </a:rPr>
            </a:b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615E-BC6A-41C8-8B8D-ED98CACEFCAF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400"/>
              <a:t>DAY, MONTH,YEAR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solidFill>
                  <a:srgbClr val="2A2A2A"/>
                </a:solidFill>
              </a:rPr>
              <a:t>Returns an integer representing the day/month/year (day of the month) of the specified </a:t>
            </a:r>
            <a:r>
              <a:rPr lang="en-US" sz="1800" i="1" dirty="0">
                <a:solidFill>
                  <a:srgbClr val="2A2A2A"/>
                </a:solidFill>
              </a:rPr>
              <a:t>date</a:t>
            </a:r>
            <a:r>
              <a:rPr lang="en-US" sz="1800" dirty="0">
                <a:solidFill>
                  <a:srgbClr val="2A2A2A"/>
                </a:solidFill>
              </a:rPr>
              <a:t>.</a:t>
            </a:r>
          </a:p>
          <a:p>
            <a:pPr marL="300038" lvl="1" indent="0" algn="just">
              <a:buNone/>
            </a:pPr>
            <a:endParaRPr lang="en-US" sz="1500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300038" lvl="1" indent="0" algn="just">
              <a:buNone/>
            </a:pPr>
            <a:endParaRPr lang="en-US" sz="1950" dirty="0"/>
          </a:p>
          <a:p>
            <a:pPr marL="300038" lvl="1" indent="0" algn="just">
              <a:buNone/>
            </a:pPr>
            <a:endParaRPr lang="en-US" sz="1950" dirty="0"/>
          </a:p>
          <a:p>
            <a:pPr marL="300038" lvl="1" indent="0" algn="just">
              <a:buNone/>
            </a:pPr>
            <a:endParaRPr lang="en-US" sz="825" dirty="0"/>
          </a:p>
          <a:p>
            <a:r>
              <a:rPr lang="en-US" sz="1800" b="1" dirty="0"/>
              <a:t>Ex</a:t>
            </a:r>
            <a:r>
              <a:rPr lang="en-US" sz="1950" dirty="0"/>
              <a:t>		: 	</a:t>
            </a:r>
            <a:r>
              <a:rPr lang="en-US" sz="1800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srgbClr val="FF00FF"/>
                </a:solidFill>
              </a:rPr>
              <a:t>DAY</a:t>
            </a:r>
            <a:r>
              <a:rPr lang="en-US" sz="1800" dirty="0" smtClean="0">
                <a:solidFill>
                  <a:srgbClr val="808080"/>
                </a:solidFill>
              </a:rPr>
              <a:t>(</a:t>
            </a:r>
            <a:r>
              <a:rPr lang="en-US" sz="1800" dirty="0" smtClean="0">
                <a:solidFill>
                  <a:srgbClr val="FF00FF"/>
                </a:solidFill>
              </a:rPr>
              <a:t>GETDATE</a:t>
            </a:r>
            <a:r>
              <a:rPr lang="en-US" sz="1800" dirty="0">
                <a:solidFill>
                  <a:srgbClr val="808080"/>
                </a:solidFill>
              </a:rPr>
              <a:t>())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AS</a:t>
            </a:r>
            <a:r>
              <a:rPr lang="en-US" sz="1800" dirty="0">
                <a:solidFill>
                  <a:prstClr val="black"/>
                </a:solidFill>
              </a:rPr>
              <a:t> [Day]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pPr marL="300038" lvl="1" indent="0">
              <a:buNone/>
            </a:pPr>
            <a:r>
              <a:rPr lang="en-US" sz="1800" dirty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prstClr val="black"/>
                </a:solidFill>
              </a:rPr>
              <a:t>			</a:t>
            </a:r>
            <a:r>
              <a:rPr lang="en-US" sz="1800" dirty="0" smtClean="0">
                <a:solidFill>
                  <a:srgbClr val="FF00FF"/>
                </a:solidFill>
              </a:rPr>
              <a:t>MONTH</a:t>
            </a:r>
            <a:r>
              <a:rPr lang="en-US" sz="1800" dirty="0" smtClean="0">
                <a:solidFill>
                  <a:srgbClr val="808080"/>
                </a:solidFill>
              </a:rPr>
              <a:t>(</a:t>
            </a:r>
            <a:r>
              <a:rPr lang="en-US" sz="1800" dirty="0" smtClean="0">
                <a:solidFill>
                  <a:srgbClr val="FF00FF"/>
                </a:solidFill>
              </a:rPr>
              <a:t>GETDATE</a:t>
            </a:r>
            <a:r>
              <a:rPr lang="en-US" sz="1800" dirty="0">
                <a:solidFill>
                  <a:srgbClr val="808080"/>
                </a:solidFill>
              </a:rPr>
              <a:t>())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AS</a:t>
            </a:r>
            <a:r>
              <a:rPr lang="en-US" sz="1800" dirty="0">
                <a:solidFill>
                  <a:prstClr val="black"/>
                </a:solidFill>
              </a:rPr>
              <a:t> [Month]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endParaRPr lang="en-US" sz="1800" dirty="0" smtClean="0">
              <a:solidFill>
                <a:prstClr val="black"/>
              </a:solidFill>
            </a:endParaRPr>
          </a:p>
          <a:p>
            <a:pPr marL="300038" lvl="1" indent="0">
              <a:buNone/>
            </a:pPr>
            <a:r>
              <a:rPr lang="en-US" sz="1800" dirty="0" smtClean="0">
                <a:solidFill>
                  <a:prstClr val="black"/>
                </a:solidFill>
              </a:rPr>
              <a:t>		</a:t>
            </a:r>
            <a:r>
              <a:rPr lang="en-US" sz="1800" dirty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prstClr val="black"/>
                </a:solidFill>
              </a:rPr>
              <a:t>	</a:t>
            </a:r>
            <a:r>
              <a:rPr lang="en-US" sz="1800" dirty="0" smtClean="0">
                <a:solidFill>
                  <a:srgbClr val="FF00FF"/>
                </a:solidFill>
              </a:rPr>
              <a:t>YEAR</a:t>
            </a:r>
            <a:r>
              <a:rPr lang="en-US" sz="1800" dirty="0" smtClean="0">
                <a:solidFill>
                  <a:srgbClr val="808080"/>
                </a:solidFill>
              </a:rPr>
              <a:t>(</a:t>
            </a:r>
            <a:r>
              <a:rPr lang="en-US" sz="1800" dirty="0" smtClean="0">
                <a:solidFill>
                  <a:srgbClr val="FF00FF"/>
                </a:solidFill>
              </a:rPr>
              <a:t>GETDATE</a:t>
            </a:r>
            <a:r>
              <a:rPr lang="en-US" sz="1800" dirty="0">
                <a:solidFill>
                  <a:srgbClr val="808080"/>
                </a:solidFill>
              </a:rPr>
              <a:t>())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AS</a:t>
            </a:r>
            <a:r>
              <a:rPr lang="en-US" sz="1800" dirty="0">
                <a:solidFill>
                  <a:prstClr val="black"/>
                </a:solidFill>
              </a:rPr>
              <a:t> [Year</a:t>
            </a:r>
            <a:r>
              <a:rPr lang="en-US" sz="1800" dirty="0" smtClean="0">
                <a:solidFill>
                  <a:prstClr val="black"/>
                </a:solidFill>
              </a:rPr>
              <a:t>]</a:t>
            </a:r>
          </a:p>
          <a:p>
            <a:pPr marL="300038" lvl="1" indent="0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Result</a:t>
            </a:r>
            <a:r>
              <a:rPr lang="en-US" sz="1800" dirty="0">
                <a:solidFill>
                  <a:prstClr val="black"/>
                </a:solidFill>
              </a:rPr>
              <a:t>	: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37987" y="1426860"/>
            <a:ext cx="6394512" cy="9816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DAY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0000FF"/>
                </a:solidFill>
              </a:rPr>
              <a:t>date</a:t>
            </a:r>
            <a:r>
              <a:rPr lang="en-US" sz="1350">
                <a:solidFill>
                  <a:srgbClr val="808080"/>
                </a:solidFill>
              </a:rPr>
              <a:t>)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MONTH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0000FF"/>
                </a:solidFill>
              </a:rPr>
              <a:t>date</a:t>
            </a:r>
            <a:r>
              <a:rPr lang="en-US" sz="1350">
                <a:solidFill>
                  <a:srgbClr val="808080"/>
                </a:solidFill>
              </a:rPr>
              <a:t>)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YEAR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0000FF"/>
                </a:solidFill>
              </a:rPr>
              <a:t>date</a:t>
            </a:r>
            <a:r>
              <a:rPr lang="en-US" sz="1350">
                <a:solidFill>
                  <a:srgbClr val="808080"/>
                </a:solidFill>
              </a:rPr>
              <a:t>)</a:t>
            </a:r>
            <a:endParaRPr lang="en-US" sz="1350" b="1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3B6E-FD37-438C-B9ED-1F003528BA38}" type="datetime1">
              <a:rPr lang="en-US" smtClean="0"/>
              <a:t>7/8/2020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335" y="3349707"/>
            <a:ext cx="2454265" cy="12449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9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DATEADD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2000"/>
              <a:t>The </a:t>
            </a:r>
            <a:r>
              <a:rPr lang="en-US" sz="2000" b="1"/>
              <a:t>DATEADD</a:t>
            </a:r>
            <a:r>
              <a:rPr lang="en-US" sz="2000"/>
              <a:t>() function adds or subtracts a specified time interval from a date</a:t>
            </a:r>
            <a:r>
              <a:rPr lang="en-US" sz="2000" smtClean="0"/>
              <a:t>.</a:t>
            </a:r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50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50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950"/>
          </a:p>
          <a:p>
            <a:pPr>
              <a:spcBef>
                <a:spcPts val="600"/>
              </a:spcBef>
            </a:pPr>
            <a:r>
              <a:rPr lang="en-US" sz="1800" b="1"/>
              <a:t>Ex	</a:t>
            </a:r>
            <a:r>
              <a:rPr lang="en-US" sz="1350"/>
              <a:t>	</a:t>
            </a:r>
            <a:r>
              <a:rPr lang="en-US" sz="1500"/>
              <a:t>: 	</a:t>
            </a:r>
            <a:r>
              <a:rPr lang="en-US" sz="1500">
                <a:solidFill>
                  <a:srgbClr val="0000FF"/>
                </a:solidFill>
              </a:rPr>
              <a:t>DECLARE</a:t>
            </a:r>
            <a:r>
              <a:rPr lang="en-US" sz="1500">
                <a:solidFill>
                  <a:prstClr val="black"/>
                </a:solidFill>
              </a:rPr>
              <a:t> @dt </a:t>
            </a:r>
            <a:r>
              <a:rPr lang="en-US" sz="1500">
                <a:solidFill>
                  <a:srgbClr val="0000FF"/>
                </a:solidFill>
              </a:rPr>
              <a:t>datetime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>
                <a:solidFill>
                  <a:srgbClr val="0000FF"/>
                </a:solidFill>
              </a:rPr>
              <a:t>				SET</a:t>
            </a:r>
            <a:r>
              <a:rPr lang="en-US" sz="1500">
                <a:solidFill>
                  <a:prstClr val="black"/>
                </a:solidFill>
              </a:rPr>
              <a:t> @dt </a:t>
            </a:r>
            <a:r>
              <a:rPr lang="en-US" sz="1500">
                <a:solidFill>
                  <a:srgbClr val="808080"/>
                </a:solidFill>
              </a:rPr>
              <a:t>=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GETDATE</a:t>
            </a:r>
            <a:r>
              <a:rPr lang="en-US" sz="1500">
                <a:solidFill>
                  <a:srgbClr val="808080"/>
                </a:solidFill>
              </a:rPr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>
                <a:solidFill>
                  <a:srgbClr val="0000FF"/>
                </a:solidFill>
              </a:rPr>
              <a:t>				SELECT</a:t>
            </a:r>
            <a:r>
              <a:rPr lang="en-US" sz="1500">
                <a:solidFill>
                  <a:prstClr val="black"/>
                </a:solidFill>
              </a:rPr>
              <a:t> @dt </a:t>
            </a:r>
            <a:r>
              <a:rPr lang="en-US" sz="1500">
                <a:solidFill>
                  <a:srgbClr val="0000FF"/>
                </a:solidFill>
              </a:rPr>
              <a:t>AS</a:t>
            </a:r>
            <a:r>
              <a:rPr lang="en-US" sz="1500">
                <a:solidFill>
                  <a:prstClr val="black"/>
                </a:solidFill>
              </a:rPr>
              <a:t> CurrentDate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500">
                <a:solidFill>
                  <a:prstClr val="black"/>
                </a:solidFill>
              </a:rPr>
              <a:t>			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DATEADD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FF"/>
                </a:solidFill>
              </a:rPr>
              <a:t>day</a:t>
            </a:r>
            <a:r>
              <a:rPr lang="en-US" sz="1500">
                <a:solidFill>
                  <a:srgbClr val="808080"/>
                </a:solidFill>
              </a:rPr>
              <a:t>, </a:t>
            </a:r>
            <a:r>
              <a:rPr lang="en-US" sz="1500">
                <a:solidFill>
                  <a:prstClr val="black"/>
                </a:solidFill>
              </a:rPr>
              <a:t>30</a:t>
            </a:r>
            <a:r>
              <a:rPr lang="en-US" sz="1500">
                <a:solidFill>
                  <a:srgbClr val="808080"/>
                </a:solidFill>
              </a:rPr>
              <a:t>, </a:t>
            </a:r>
            <a:r>
              <a:rPr lang="en-US" sz="1500">
                <a:solidFill>
                  <a:prstClr val="black"/>
                </a:solidFill>
              </a:rPr>
              <a:t>@dt</a:t>
            </a:r>
            <a:r>
              <a:rPr lang="en-US" sz="1500">
                <a:solidFill>
                  <a:srgbClr val="808080"/>
                </a:solidFill>
              </a:rPr>
              <a:t>)</a:t>
            </a:r>
            <a:r>
              <a:rPr lang="en-US" sz="1500">
                <a:solidFill>
                  <a:prstClr val="black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AS</a:t>
            </a:r>
            <a:r>
              <a:rPr lang="en-US" sz="1500">
                <a:solidFill>
                  <a:prstClr val="black"/>
                </a:solidFill>
              </a:rPr>
              <a:t> AffterDate</a:t>
            </a:r>
          </a:p>
          <a:p>
            <a:pPr marL="300038" lvl="1" indent="0">
              <a:spcBef>
                <a:spcPts val="600"/>
              </a:spcBef>
              <a:buNone/>
            </a:pPr>
            <a:r>
              <a:rPr lang="en-US" sz="1800" b="1" smtClean="0">
                <a:solidFill>
                  <a:prstClr val="black"/>
                </a:solidFill>
              </a:rPr>
              <a:t>Result</a:t>
            </a:r>
            <a:r>
              <a:rPr lang="en-US" sz="1800">
                <a:solidFill>
                  <a:prstClr val="black"/>
                </a:solidFill>
              </a:rPr>
              <a:t>	: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35088" y="1521358"/>
            <a:ext cx="6394512" cy="711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DATEADD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FF00FF"/>
                </a:solidFill>
              </a:rPr>
              <a:t>datepart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number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srgbClr val="0000FF"/>
                </a:solidFill>
              </a:rPr>
              <a:t>date</a:t>
            </a:r>
            <a:r>
              <a:rPr lang="en-US" sz="1350">
                <a:solidFill>
                  <a:srgbClr val="808080"/>
                </a:solidFill>
              </a:rPr>
              <a:t>)</a:t>
            </a:r>
            <a:endParaRPr lang="en-US" sz="1350" b="1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22146" t="52027" r="64104" b="30266"/>
          <a:stretch/>
        </p:blipFill>
        <p:spPr bwMode="auto">
          <a:xfrm>
            <a:off x="6882059" y="3106831"/>
            <a:ext cx="2019053" cy="148779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D9D0-E664-4ECD-85ED-95EA7E81899A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DATEDIFF </a:t>
            </a:r>
            <a:r>
              <a:rPr lang="en-US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b="1" dirty="0"/>
              <a:t>DATEDIFF</a:t>
            </a:r>
            <a:r>
              <a:rPr lang="en-US" sz="1800" dirty="0"/>
              <a:t>() function returns the time between two dates.</a:t>
            </a:r>
            <a:endParaRPr lang="en-US" sz="1800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lvl="1" indent="-257175" algn="just">
              <a:spcBef>
                <a:spcPts val="600"/>
              </a:spcBef>
            </a:pPr>
            <a:endParaRPr lang="en-US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500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b="1" dirty="0"/>
              <a:t>Ex: 	</a:t>
            </a:r>
          </a:p>
          <a:p>
            <a:pPr marL="942975" lvl="3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@date1 </a:t>
            </a:r>
            <a:r>
              <a:rPr lang="en-US" dirty="0">
                <a:solidFill>
                  <a:srgbClr val="0000FF"/>
                </a:solidFill>
              </a:rPr>
              <a:t>DATETIME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942975" lvl="3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DECLARE</a:t>
            </a:r>
            <a:r>
              <a:rPr lang="en-US" dirty="0">
                <a:solidFill>
                  <a:prstClr val="black"/>
                </a:solidFill>
              </a:rPr>
              <a:t> @date2 </a:t>
            </a:r>
            <a:r>
              <a:rPr lang="en-US" dirty="0">
                <a:solidFill>
                  <a:srgbClr val="0000FF"/>
                </a:solidFill>
              </a:rPr>
              <a:t>DATETIME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marL="942975" lvl="3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@date1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'2019-04-07 </a:t>
            </a:r>
            <a:r>
              <a:rPr lang="en-US" dirty="0">
                <a:solidFill>
                  <a:srgbClr val="FF0000"/>
                </a:solidFill>
              </a:rPr>
              <a:t>20:12:22.013'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942975" lvl="3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>
                <a:solidFill>
                  <a:prstClr val="black"/>
                </a:solidFill>
              </a:rPr>
              <a:t> @date2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'2020-02-27 </a:t>
            </a:r>
            <a:r>
              <a:rPr lang="en-US" dirty="0">
                <a:solidFill>
                  <a:srgbClr val="FF0000"/>
                </a:solidFill>
              </a:rPr>
              <a:t>22:14:10.013'</a:t>
            </a:r>
            <a:r>
              <a:rPr lang="en-US" dirty="0">
                <a:solidFill>
                  <a:prstClr val="black"/>
                </a:solidFill>
              </a:rPr>
              <a:t>    </a:t>
            </a:r>
          </a:p>
          <a:p>
            <a:pPr marL="942975" lvl="3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FF"/>
                </a:solidFill>
              </a:rPr>
              <a:t>DATEDIFF</a:t>
            </a:r>
            <a:r>
              <a:rPr lang="en-US" dirty="0">
                <a:solidFill>
                  <a:srgbClr val="808080"/>
                </a:solidFill>
              </a:rPr>
              <a:t>(</a:t>
            </a:r>
            <a:r>
              <a:rPr lang="en-US" dirty="0">
                <a:solidFill>
                  <a:srgbClr val="FF00FF"/>
                </a:solidFill>
              </a:rPr>
              <a:t>month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@date1</a:t>
            </a:r>
            <a:r>
              <a:rPr lang="en-US" dirty="0">
                <a:solidFill>
                  <a:srgbClr val="808080"/>
                </a:solidFill>
              </a:rPr>
              <a:t>,</a:t>
            </a:r>
            <a:r>
              <a:rPr lang="en-US" dirty="0">
                <a:solidFill>
                  <a:prstClr val="black"/>
                </a:solidFill>
              </a:rPr>
              <a:t> @</a:t>
            </a:r>
            <a:r>
              <a:rPr lang="en-US" dirty="0" smtClean="0">
                <a:solidFill>
                  <a:prstClr val="black"/>
                </a:solidFill>
              </a:rPr>
              <a:t>date2</a:t>
            </a:r>
            <a:r>
              <a:rPr lang="en-US" dirty="0" smtClean="0">
                <a:solidFill>
                  <a:srgbClr val="808080"/>
                </a:solidFill>
              </a:rPr>
              <a:t>)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'Month'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 smtClean="0">
              <a:solidFill>
                <a:prstClr val="black"/>
              </a:solidFill>
            </a:endParaRPr>
          </a:p>
          <a:p>
            <a:pPr marL="300038" lvl="1" indent="0"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Result</a:t>
            </a:r>
            <a:r>
              <a:rPr lang="en-US" sz="1800" dirty="0">
                <a:solidFill>
                  <a:prstClr val="black"/>
                </a:solidFill>
              </a:rPr>
              <a:t>: </a:t>
            </a:r>
            <a:r>
              <a:rPr lang="en-US" sz="1800" dirty="0" smtClean="0">
                <a:solidFill>
                  <a:prstClr val="black"/>
                </a:solidFill>
              </a:rPr>
              <a:t>10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62910" y="1251684"/>
            <a:ext cx="6394512" cy="711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>
                <a:solidFill>
                  <a:srgbClr val="FF00FF"/>
                </a:solidFill>
              </a:rPr>
              <a:t>DATEDIFF</a:t>
            </a:r>
            <a:r>
              <a:rPr lang="en-US" sz="1350">
                <a:solidFill>
                  <a:srgbClr val="0000FF"/>
                </a:solidFill>
              </a:rPr>
              <a:t>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FF00FF"/>
                </a:solidFill>
              </a:rPr>
              <a:t>datepart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startdate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enddate</a:t>
            </a:r>
            <a:r>
              <a:rPr lang="en-US" sz="1350">
                <a:solidFill>
                  <a:srgbClr val="808080"/>
                </a:solidFill>
              </a:rPr>
              <a:t>)</a:t>
            </a:r>
            <a:r>
              <a:rPr lang="en-US" sz="1350">
                <a:solidFill>
                  <a:prstClr val="black"/>
                </a:solidFill>
              </a:rPr>
              <a:t> </a:t>
            </a:r>
            <a:endParaRPr lang="en-US" sz="1350" b="1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EA42-D211-4E0F-AEB8-EF09FB78226A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String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Section3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3C1E-507D-4AA3-B0BE-74F53520EDDD}" type="datetime1">
              <a:rPr lang="en-US" smtClean="0"/>
              <a:t>7/8/2020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527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/>
              <a:t>RTRIM, </a:t>
            </a:r>
            <a:r>
              <a:rPr lang="en-US" smtClean="0"/>
              <a:t>LTRIM Function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smtClean="0"/>
              <a:t>LTRIM/RTRIM: removes </a:t>
            </a:r>
            <a:r>
              <a:rPr lang="en-US" sz="1800" dirty="0"/>
              <a:t>all </a:t>
            </a:r>
            <a:r>
              <a:rPr lang="en-US" sz="1800" b="1" u="sng" dirty="0"/>
              <a:t>white spaces </a:t>
            </a:r>
            <a:r>
              <a:rPr lang="en-US" sz="1800" dirty="0"/>
              <a:t>from the </a:t>
            </a:r>
            <a:r>
              <a:rPr lang="en-US" sz="1800" dirty="0" smtClean="0"/>
              <a:t>beginning/ending </a:t>
            </a:r>
            <a:r>
              <a:rPr lang="en-US" sz="1800" dirty="0"/>
              <a:t>of the string.</a:t>
            </a:r>
          </a:p>
          <a:p>
            <a:pPr marL="300038" lvl="1" indent="0" algn="just">
              <a:buNone/>
            </a:pPr>
            <a:endParaRPr lang="en-US" dirty="0"/>
          </a:p>
          <a:p>
            <a:pPr marL="300038" lvl="1" indent="0" algn="just">
              <a:buNone/>
            </a:pPr>
            <a:endParaRPr lang="en-US" dirty="0" smtClean="0"/>
          </a:p>
          <a:p>
            <a:pPr marL="300038" lvl="1" indent="0" algn="just">
              <a:buNone/>
            </a:pPr>
            <a:endParaRPr lang="en-US" dirty="0"/>
          </a:p>
          <a:p>
            <a:pPr algn="just"/>
            <a:r>
              <a:rPr lang="en-US" sz="1800" b="1" dirty="0"/>
              <a:t>Ex</a:t>
            </a:r>
            <a:r>
              <a:rPr lang="en-US" sz="2100" dirty="0"/>
              <a:t>		: 	</a:t>
            </a:r>
            <a:r>
              <a:rPr lang="en-US" sz="1500" dirty="0">
                <a:solidFill>
                  <a:srgbClr val="0000FF"/>
                </a:solidFill>
              </a:rPr>
              <a:t>SELECT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srgbClr val="FF00FF"/>
                </a:solidFill>
              </a:rPr>
              <a:t>LTRIM</a:t>
            </a:r>
            <a:r>
              <a:rPr lang="en-US" sz="1500" dirty="0">
                <a:solidFill>
                  <a:srgbClr val="808080"/>
                </a:solidFill>
              </a:rPr>
              <a:t>(</a:t>
            </a:r>
            <a:r>
              <a:rPr lang="en-US" sz="1500" dirty="0">
                <a:solidFill>
                  <a:srgbClr val="FF0000"/>
                </a:solidFill>
              </a:rPr>
              <a:t>'   Sample   '</a:t>
            </a:r>
            <a:r>
              <a:rPr lang="en-US" sz="1500" dirty="0">
                <a:solidFill>
                  <a:srgbClr val="808080"/>
                </a:solidFill>
              </a:rPr>
              <a:t>);</a:t>
            </a:r>
          </a:p>
          <a:p>
            <a:pPr marL="300038" lvl="1" indent="0" algn="just">
              <a:buNone/>
            </a:pPr>
            <a:r>
              <a:rPr lang="en-US" sz="1500" dirty="0">
                <a:solidFill>
                  <a:srgbClr val="808080"/>
                </a:solidFill>
              </a:rPr>
              <a:t>		 		</a:t>
            </a:r>
            <a:r>
              <a:rPr lang="en-US" sz="1500" dirty="0">
                <a:solidFill>
                  <a:srgbClr val="0000FF"/>
                </a:solidFill>
              </a:rPr>
              <a:t>SELECT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>
                <a:solidFill>
                  <a:srgbClr val="FF00FF"/>
                </a:solidFill>
              </a:rPr>
              <a:t>RTRIM</a:t>
            </a:r>
            <a:r>
              <a:rPr lang="en-US" sz="1500" dirty="0">
                <a:solidFill>
                  <a:srgbClr val="808080"/>
                </a:solidFill>
              </a:rPr>
              <a:t>(</a:t>
            </a:r>
            <a:r>
              <a:rPr lang="en-US" sz="1500" dirty="0">
                <a:solidFill>
                  <a:srgbClr val="FF0000"/>
                </a:solidFill>
              </a:rPr>
              <a:t>'   Sample   '</a:t>
            </a:r>
            <a:r>
              <a:rPr lang="en-US" sz="1500" dirty="0">
                <a:solidFill>
                  <a:srgbClr val="808080"/>
                </a:solidFill>
              </a:rPr>
              <a:t>);</a:t>
            </a:r>
          </a:p>
          <a:p>
            <a:pPr marL="300038" lvl="1" indent="0" algn="just">
              <a:buNone/>
            </a:pPr>
            <a:r>
              <a:rPr lang="en-US" sz="1800" b="1" dirty="0"/>
              <a:t>Result</a:t>
            </a:r>
            <a:r>
              <a:rPr lang="en-US" sz="1800" dirty="0"/>
              <a:t>	: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06488" y="1339231"/>
            <a:ext cx="6394512" cy="711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 dirty="0">
                <a:solidFill>
                  <a:srgbClr val="FF00FF"/>
                </a:solidFill>
              </a:rPr>
              <a:t>LTRIM (</a:t>
            </a:r>
            <a:r>
              <a:rPr lang="en-US" sz="1350" dirty="0" err="1">
                <a:solidFill>
                  <a:srgbClr val="FF00FF"/>
                </a:solidFill>
              </a:rPr>
              <a:t>str</a:t>
            </a:r>
            <a:r>
              <a:rPr lang="en-US" sz="1350" dirty="0">
                <a:solidFill>
                  <a:srgbClr val="FF00FF"/>
                </a:solidFill>
              </a:rPr>
              <a:t>)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sz="1350" dirty="0">
                <a:solidFill>
                  <a:srgbClr val="FF00FF"/>
                </a:solidFill>
              </a:rPr>
              <a:t>RTRIM (</a:t>
            </a:r>
            <a:r>
              <a:rPr lang="en-US" sz="1350" dirty="0" err="1">
                <a:solidFill>
                  <a:srgbClr val="FF00FF"/>
                </a:solidFill>
              </a:rPr>
              <a:t>str</a:t>
            </a:r>
            <a:r>
              <a:rPr lang="en-US" sz="1350" dirty="0">
                <a:solidFill>
                  <a:srgbClr val="FF00FF"/>
                </a:solidFill>
              </a:rPr>
              <a:t>)</a:t>
            </a:r>
            <a:endParaRPr lang="en-US" sz="135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22136" t="62803" r="66077" b="20882"/>
          <a:stretch/>
        </p:blipFill>
        <p:spPr bwMode="auto">
          <a:xfrm>
            <a:off x="3323484" y="3221463"/>
            <a:ext cx="1836658" cy="137316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3672-F2CC-4BE7-8995-DB9E8EC62F7D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SUBSTRING </a:t>
            </a:r>
            <a:r>
              <a:rPr lang="en-US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1800" dirty="0"/>
              <a:t>The </a:t>
            </a:r>
            <a:r>
              <a:rPr lang="en-US" sz="1800" b="1" dirty="0"/>
              <a:t>Substring</a:t>
            </a:r>
            <a:r>
              <a:rPr lang="en-US" sz="1800" dirty="0"/>
              <a:t> function in SQL is used to return a portion of string. This function is called differently in different databases:</a:t>
            </a:r>
          </a:p>
          <a:p>
            <a:pPr marL="300038" lvl="1" indent="0" algn="just">
              <a:spcBef>
                <a:spcPts val="600"/>
              </a:spcBef>
              <a:buNone/>
            </a:pPr>
            <a:endParaRPr lang="en-US" dirty="0" smtClean="0"/>
          </a:p>
          <a:p>
            <a:pPr marL="300038" lvl="1" indent="0" algn="just">
              <a:spcBef>
                <a:spcPts val="600"/>
              </a:spcBef>
              <a:buNone/>
            </a:pPr>
            <a:endParaRPr lang="en-US" dirty="0" smtClean="0"/>
          </a:p>
          <a:p>
            <a:pPr marL="300038" lvl="1" indent="0" algn="just">
              <a:spcBef>
                <a:spcPts val="600"/>
              </a:spcBef>
              <a:buNone/>
            </a:pPr>
            <a:endParaRPr lang="en-US" sz="1800" dirty="0"/>
          </a:p>
          <a:p>
            <a:pPr algn="just">
              <a:spcBef>
                <a:spcPts val="600"/>
              </a:spcBef>
            </a:pPr>
            <a:r>
              <a:rPr lang="en-GB" sz="1800" b="1" dirty="0"/>
              <a:t>Note: </a:t>
            </a:r>
            <a:r>
              <a:rPr lang="en-GB" sz="1800" b="1" dirty="0" smtClean="0"/>
              <a:t>	: </a:t>
            </a:r>
            <a:r>
              <a:rPr lang="en-GB" sz="1800" dirty="0" smtClean="0"/>
              <a:t>The </a:t>
            </a:r>
            <a:r>
              <a:rPr lang="en-GB" sz="1800" dirty="0"/>
              <a:t>first position in string is 1</a:t>
            </a:r>
            <a:endParaRPr lang="en-US" sz="1800" dirty="0" smtClean="0"/>
          </a:p>
          <a:p>
            <a:pPr algn="just">
              <a:spcBef>
                <a:spcPts val="600"/>
              </a:spcBef>
            </a:pPr>
            <a:r>
              <a:rPr lang="en-US" sz="1800" b="1" dirty="0" smtClean="0"/>
              <a:t>Ex</a:t>
            </a:r>
            <a:r>
              <a:rPr lang="en-US" sz="1800" dirty="0"/>
              <a:t>		: </a:t>
            </a:r>
            <a:r>
              <a:rPr lang="en-US" sz="1800" dirty="0">
                <a:solidFill>
                  <a:srgbClr val="0000FF"/>
                </a:solidFill>
              </a:rPr>
              <a:t>SELECT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FF00FF"/>
                </a:solidFill>
              </a:rPr>
              <a:t>SUBSTRING</a:t>
            </a:r>
            <a:r>
              <a:rPr lang="en-US" sz="1800" dirty="0">
                <a:solidFill>
                  <a:srgbClr val="808080"/>
                </a:solidFill>
              </a:rPr>
              <a:t>(</a:t>
            </a:r>
            <a:r>
              <a:rPr lang="en-US" sz="1800" dirty="0">
                <a:solidFill>
                  <a:srgbClr val="FF0000"/>
                </a:solidFill>
              </a:rPr>
              <a:t>'Bill Gates'</a:t>
            </a:r>
            <a:r>
              <a:rPr lang="en-US" sz="1800" dirty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smtClean="0">
                <a:solidFill>
                  <a:prstClr val="black"/>
                </a:solidFill>
              </a:rPr>
              <a:t>1 </a:t>
            </a:r>
            <a:r>
              <a:rPr lang="en-US" sz="1800" dirty="0" smtClean="0">
                <a:solidFill>
                  <a:srgbClr val="808080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4</a:t>
            </a:r>
            <a:r>
              <a:rPr lang="en-US" sz="1800" dirty="0" smtClean="0">
                <a:solidFill>
                  <a:srgbClr val="808080"/>
                </a:solidFill>
              </a:rPr>
              <a:t>)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1800" dirty="0">
                <a:solidFill>
                  <a:prstClr val="black"/>
                </a:solidFill>
              </a:rPr>
              <a:t>     </a:t>
            </a:r>
            <a:r>
              <a:rPr lang="en-US" sz="1800" b="1" dirty="0"/>
              <a:t>Result</a:t>
            </a:r>
            <a:r>
              <a:rPr lang="en-US" sz="1800" dirty="0"/>
              <a:t>	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19726" y="1575130"/>
            <a:ext cx="6394512" cy="711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chemeClr val="tx1"/>
                </a:solidFill>
              </a:rPr>
              <a:t>Syntax: </a:t>
            </a:r>
          </a:p>
          <a:p>
            <a:pPr lvl="2"/>
            <a:r>
              <a:rPr lang="en-US" sz="1350" dirty="0">
                <a:solidFill>
                  <a:srgbClr val="FF00FF"/>
                </a:solidFill>
              </a:rPr>
              <a:t>SUBSTRING</a:t>
            </a:r>
            <a:r>
              <a:rPr lang="en-US" sz="1350" dirty="0">
                <a:solidFill>
                  <a:srgbClr val="808080"/>
                </a:solidFill>
              </a:rPr>
              <a:t>(</a:t>
            </a:r>
            <a:r>
              <a:rPr lang="en-US" sz="1350" dirty="0" err="1">
                <a:solidFill>
                  <a:srgbClr val="FF00FF"/>
                </a:solidFill>
              </a:rPr>
              <a:t>str</a:t>
            </a:r>
            <a:r>
              <a:rPr lang="en-US" sz="1350" dirty="0">
                <a:solidFill>
                  <a:srgbClr val="808080"/>
                </a:solidFill>
              </a:rPr>
              <a:t>,</a:t>
            </a:r>
            <a:r>
              <a:rPr lang="en-US" sz="1350" dirty="0">
                <a:solidFill>
                  <a:prstClr val="black"/>
                </a:solidFill>
              </a:rPr>
              <a:t> position</a:t>
            </a:r>
            <a:r>
              <a:rPr lang="en-US" sz="1350" dirty="0">
                <a:solidFill>
                  <a:srgbClr val="808080"/>
                </a:solidFill>
              </a:rPr>
              <a:t>,</a:t>
            </a:r>
            <a:r>
              <a:rPr lang="en-US" sz="1350" dirty="0">
                <a:solidFill>
                  <a:prstClr val="black"/>
                </a:solidFill>
              </a:rPr>
              <a:t> length</a:t>
            </a:r>
            <a:r>
              <a:rPr lang="en-US" sz="1350" dirty="0">
                <a:solidFill>
                  <a:srgbClr val="808080"/>
                </a:solidFill>
              </a:rPr>
              <a:t>)</a:t>
            </a:r>
            <a:endParaRPr lang="en-US" sz="1350" b="1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/>
          <p:nvPr/>
        </p:nvPicPr>
        <p:blipFill rotWithShape="1">
          <a:blip r:embed="rId3"/>
          <a:srcRect l="22069" t="51802" r="65622" b="32095"/>
          <a:stretch/>
        </p:blipFill>
        <p:spPr bwMode="auto">
          <a:xfrm>
            <a:off x="6141720" y="2956560"/>
            <a:ext cx="2705266" cy="16380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68BDD-FC94-45AC-858E-EC5D54796B3A}" type="datetime1">
              <a:rPr lang="en-US" smtClean="0"/>
              <a:t>7/9/2020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2400"/>
              <a:t>LEN, CHARINDEX, PATINDEX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</a:pPr>
            <a:r>
              <a:rPr lang="en-US" sz="1800"/>
              <a:t>The </a:t>
            </a:r>
            <a:r>
              <a:rPr lang="en-US" sz="1800" b="1"/>
              <a:t>CHARINDEX</a:t>
            </a:r>
            <a:r>
              <a:rPr lang="en-US" sz="1800"/>
              <a:t> and </a:t>
            </a:r>
            <a:r>
              <a:rPr lang="en-US" sz="1800" b="1"/>
              <a:t>PATINDEX</a:t>
            </a:r>
            <a:r>
              <a:rPr lang="en-US" sz="1800"/>
              <a:t> functions return the starting position of a pattern you specify.</a:t>
            </a:r>
          </a:p>
          <a:p>
            <a:pPr algn="just">
              <a:spcBef>
                <a:spcPts val="600"/>
              </a:spcBef>
            </a:pPr>
            <a:r>
              <a:rPr lang="en-US" sz="1800"/>
              <a:t>PATINDEX can use </a:t>
            </a:r>
            <a:r>
              <a:rPr lang="en-US" sz="1800" b="1"/>
              <a:t>wildcard characters</a:t>
            </a:r>
            <a:r>
              <a:rPr lang="en-US" sz="1800"/>
              <a:t>, but CHARINDEX cannot</a:t>
            </a:r>
          </a:p>
          <a:p>
            <a:pPr marL="300038" lvl="1" indent="0" algn="just">
              <a:buNone/>
            </a:pPr>
            <a:endParaRPr lang="en-US" sz="1500"/>
          </a:p>
          <a:p>
            <a:pPr marL="300038" lvl="1" indent="0" algn="just">
              <a:buNone/>
            </a:pPr>
            <a:endParaRPr lang="en-US"/>
          </a:p>
          <a:p>
            <a:pPr marL="300038" lvl="1" indent="0" algn="just">
              <a:buNone/>
            </a:pPr>
            <a:endParaRPr lang="en-US" smtClean="0"/>
          </a:p>
          <a:p>
            <a:r>
              <a:rPr lang="en-US" sz="1800" b="1"/>
              <a:t>Ex</a:t>
            </a:r>
            <a:r>
              <a:rPr lang="en-US" smtClean="0"/>
              <a:t>	: 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prstClr val="black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CHARINDEX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FF0000"/>
                </a:solidFill>
              </a:rPr>
              <a:t>'bicycle'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350">
                <a:solidFill>
                  <a:srgbClr val="FF0000"/>
                </a:solidFill>
              </a:rPr>
              <a:t>	  			'Reflectors are vital safety components of your bicycle.'</a:t>
            </a:r>
            <a:r>
              <a:rPr lang="en-US" sz="1350">
                <a:solidFill>
                  <a:srgbClr val="808080"/>
                </a:solidFill>
              </a:rPr>
              <a:t>)</a:t>
            </a:r>
            <a:r>
              <a:rPr lang="en-US" sz="1350">
                <a:solidFill>
                  <a:prstClr val="black"/>
                </a:solidFill>
              </a:rPr>
              <a:t> 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Positions</a:t>
            </a:r>
          </a:p>
          <a:p>
            <a:pPr marL="0" indent="0">
              <a:buNone/>
            </a:pPr>
            <a:r>
              <a:rPr lang="en-US" sz="1350">
                <a:solidFill>
                  <a:srgbClr val="0000FF"/>
                </a:solidFill>
              </a:rPr>
              <a:t>	   		</a:t>
            </a:r>
            <a:r>
              <a:rPr lang="de-DE" sz="1350">
                <a:solidFill>
                  <a:srgbClr val="0000FF"/>
                </a:solidFill>
              </a:rPr>
              <a:t>SELECT</a:t>
            </a:r>
            <a:r>
              <a:rPr lang="de-DE" sz="1350">
                <a:solidFill>
                  <a:prstClr val="black"/>
                </a:solidFill>
              </a:rPr>
              <a:t> </a:t>
            </a:r>
            <a:r>
              <a:rPr lang="de-DE" sz="1350">
                <a:solidFill>
                  <a:srgbClr val="FF00FF"/>
                </a:solidFill>
              </a:rPr>
              <a:t>PATINDEX</a:t>
            </a:r>
            <a:r>
              <a:rPr lang="de-DE" sz="1350">
                <a:solidFill>
                  <a:srgbClr val="0000FF"/>
                </a:solidFill>
              </a:rPr>
              <a:t> </a:t>
            </a:r>
            <a:r>
              <a:rPr lang="de-DE" sz="1350">
                <a:solidFill>
                  <a:srgbClr val="808080"/>
                </a:solidFill>
              </a:rPr>
              <a:t>(</a:t>
            </a:r>
            <a:r>
              <a:rPr lang="de-DE" sz="1350">
                <a:solidFill>
                  <a:prstClr val="black"/>
                </a:solidFill>
              </a:rPr>
              <a:t> </a:t>
            </a:r>
            <a:r>
              <a:rPr lang="de-DE" sz="1350">
                <a:solidFill>
                  <a:srgbClr val="FF0000"/>
                </a:solidFill>
              </a:rPr>
              <a:t>'%ein%'</a:t>
            </a:r>
            <a:r>
              <a:rPr lang="de-DE" sz="1350">
                <a:solidFill>
                  <a:srgbClr val="808080"/>
                </a:solidFill>
              </a:rPr>
              <a:t>,</a:t>
            </a:r>
            <a:r>
              <a:rPr lang="de-DE" sz="1350">
                <a:solidFill>
                  <a:prstClr val="black"/>
                </a:solidFill>
              </a:rPr>
              <a:t> </a:t>
            </a:r>
            <a:r>
              <a:rPr lang="de-DE" sz="1350">
                <a:solidFill>
                  <a:srgbClr val="FF0000"/>
                </a:solidFill>
              </a:rPr>
              <a:t>'Das ist ein Test'</a:t>
            </a:r>
            <a:r>
              <a:rPr lang="de-DE" sz="1350">
                <a:solidFill>
                  <a:srgbClr val="808080"/>
                </a:solidFill>
              </a:rPr>
              <a:t>)</a:t>
            </a:r>
            <a:r>
              <a:rPr lang="de-DE" sz="1350">
                <a:solidFill>
                  <a:prstClr val="black"/>
                </a:solidFill>
              </a:rPr>
              <a:t> </a:t>
            </a:r>
            <a:r>
              <a:rPr lang="de-DE" sz="1350">
                <a:solidFill>
                  <a:srgbClr val="0000FF"/>
                </a:solidFill>
              </a:rPr>
              <a:t>AS</a:t>
            </a:r>
            <a:r>
              <a:rPr lang="de-DE" sz="1350">
                <a:solidFill>
                  <a:prstClr val="black"/>
                </a:solidFill>
              </a:rPr>
              <a:t> Positions</a:t>
            </a:r>
            <a:r>
              <a:rPr lang="en-US" sz="1350">
                <a:solidFill>
                  <a:srgbClr val="0000FF"/>
                </a:solidFill>
              </a:rPr>
              <a:t>	</a:t>
            </a:r>
          </a:p>
          <a:p>
            <a:pPr marL="300038" lvl="1" indent="0">
              <a:buNone/>
            </a:pPr>
            <a:r>
              <a:rPr lang="en-US" sz="1800" b="1" smtClean="0"/>
              <a:t>Result</a:t>
            </a:r>
            <a:r>
              <a:rPr lang="en-US" sz="1800"/>
              <a:t>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92602" y="1809881"/>
            <a:ext cx="6394512" cy="7118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chemeClr val="tx1"/>
                </a:solidFill>
              </a:rPr>
              <a:t>Syntax: </a:t>
            </a:r>
            <a:r>
              <a:rPr lang="en-US" sz="1350" dirty="0">
                <a:solidFill>
                  <a:srgbClr val="FF00FF"/>
                </a:solidFill>
              </a:rPr>
              <a:t>LEN(</a:t>
            </a:r>
            <a:r>
              <a:rPr lang="en-US" sz="1350" dirty="0" err="1">
                <a:solidFill>
                  <a:srgbClr val="FF00FF"/>
                </a:solidFill>
              </a:rPr>
              <a:t>str</a:t>
            </a:r>
            <a:r>
              <a:rPr lang="en-US" sz="1350" dirty="0">
                <a:solidFill>
                  <a:srgbClr val="FF00FF"/>
                </a:solidFill>
              </a:rPr>
              <a:t>)</a:t>
            </a:r>
            <a:r>
              <a:rPr lang="en-US" sz="1350" dirty="0">
                <a:solidFill>
                  <a:srgbClr val="0000FF"/>
                </a:solidFill>
              </a:rPr>
              <a:t> </a:t>
            </a:r>
            <a:endParaRPr lang="en-US" sz="1350" b="1" dirty="0">
              <a:solidFill>
                <a:schemeClr val="tx1"/>
              </a:solidFill>
            </a:endParaRPr>
          </a:p>
          <a:p>
            <a:pPr lvl="2"/>
            <a:r>
              <a:rPr lang="en-US" sz="1350" dirty="0">
                <a:solidFill>
                  <a:srgbClr val="FF00FF"/>
                </a:solidFill>
              </a:rPr>
              <a:t>CHARINDEX</a:t>
            </a:r>
            <a:r>
              <a:rPr lang="en-US" sz="1350" dirty="0">
                <a:solidFill>
                  <a:srgbClr val="0000FF"/>
                </a:solidFill>
              </a:rPr>
              <a:t> </a:t>
            </a:r>
            <a:r>
              <a:rPr lang="en-US" sz="1350" dirty="0">
                <a:solidFill>
                  <a:srgbClr val="808080"/>
                </a:solidFill>
              </a:rPr>
              <a:t>(</a:t>
            </a:r>
            <a:r>
              <a:rPr lang="en-US" sz="1350" dirty="0">
                <a:solidFill>
                  <a:prstClr val="black"/>
                </a:solidFill>
              </a:rPr>
              <a:t> expression1 </a:t>
            </a:r>
            <a:r>
              <a:rPr lang="en-US" sz="1350" dirty="0">
                <a:solidFill>
                  <a:srgbClr val="808080"/>
                </a:solidFill>
              </a:rPr>
              <a:t>,</a:t>
            </a:r>
            <a:r>
              <a:rPr lang="en-US" sz="1350" dirty="0">
                <a:solidFill>
                  <a:prstClr val="black"/>
                </a:solidFill>
              </a:rPr>
              <a:t>expression2 [ , </a:t>
            </a:r>
            <a:r>
              <a:rPr lang="en-US" sz="1350" dirty="0" err="1">
                <a:solidFill>
                  <a:prstClr val="black"/>
                </a:solidFill>
              </a:rPr>
              <a:t>start_location</a:t>
            </a:r>
            <a:r>
              <a:rPr lang="en-US" sz="1350" dirty="0">
                <a:solidFill>
                  <a:prstClr val="black"/>
                </a:solidFill>
              </a:rPr>
              <a:t> ] </a:t>
            </a:r>
            <a:r>
              <a:rPr lang="en-US" sz="1350" dirty="0">
                <a:solidFill>
                  <a:srgbClr val="808080"/>
                </a:solidFill>
              </a:rPr>
              <a:t>)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</a:p>
          <a:p>
            <a:pPr lvl="2"/>
            <a:r>
              <a:rPr lang="en-US" sz="1350" dirty="0">
                <a:solidFill>
                  <a:srgbClr val="FF00FF"/>
                </a:solidFill>
              </a:rPr>
              <a:t>PATINDEX</a:t>
            </a:r>
            <a:r>
              <a:rPr lang="en-US" sz="1350" dirty="0">
                <a:solidFill>
                  <a:srgbClr val="0000FF"/>
                </a:solidFill>
              </a:rPr>
              <a:t> </a:t>
            </a:r>
            <a:r>
              <a:rPr lang="en-US" sz="1350" dirty="0">
                <a:solidFill>
                  <a:srgbClr val="808080"/>
                </a:solidFill>
              </a:rPr>
              <a:t>(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>
                <a:solidFill>
                  <a:srgbClr val="FF0000"/>
                </a:solidFill>
              </a:rPr>
              <a:t>'%pattern%'</a:t>
            </a:r>
            <a:r>
              <a:rPr lang="en-US" sz="1350" dirty="0">
                <a:solidFill>
                  <a:prstClr val="black"/>
                </a:solidFill>
              </a:rPr>
              <a:t> </a:t>
            </a:r>
            <a:r>
              <a:rPr lang="en-US" sz="1350" dirty="0">
                <a:solidFill>
                  <a:srgbClr val="808080"/>
                </a:solidFill>
              </a:rPr>
              <a:t>,</a:t>
            </a:r>
            <a:r>
              <a:rPr lang="en-US" sz="1350" dirty="0">
                <a:solidFill>
                  <a:prstClr val="black"/>
                </a:solidFill>
              </a:rPr>
              <a:t> expression </a:t>
            </a:r>
            <a:r>
              <a:rPr lang="en-US" sz="1350" dirty="0">
                <a:solidFill>
                  <a:srgbClr val="808080"/>
                </a:solidFill>
              </a:rPr>
              <a:t>)</a:t>
            </a:r>
            <a:endParaRPr lang="en-US" sz="135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22118" t="63019" r="66003" b="27879"/>
          <a:stretch/>
        </p:blipFill>
        <p:spPr bwMode="auto">
          <a:xfrm>
            <a:off x="5706126" y="3813888"/>
            <a:ext cx="1788611" cy="8100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4"/>
          <a:srcRect l="22167" t="62900" r="66442" b="28104"/>
          <a:stretch/>
        </p:blipFill>
        <p:spPr bwMode="auto">
          <a:xfrm>
            <a:off x="1814593" y="3816842"/>
            <a:ext cx="1609970" cy="8100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7BDF-B18F-4927-8425-34E91545439B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1" name="Rectangle 1026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l"/>
            <a:r>
              <a:rPr lang="en-US" dirty="0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Conversion Functions</a:t>
            </a:r>
          </a:p>
          <a:p>
            <a:pPr lvl="1">
              <a:buChar char="•"/>
            </a:pPr>
            <a:r>
              <a:rPr lang="en-US" sz="1350">
                <a:solidFill>
                  <a:srgbClr val="FF0000"/>
                </a:solidFill>
              </a:rPr>
              <a:t>CAST, CONVERT Function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Date and Time Functions</a:t>
            </a:r>
          </a:p>
          <a:p>
            <a:pPr lvl="1">
              <a:buChar char="•"/>
            </a:pPr>
            <a:r>
              <a:rPr lang="en-US" sz="1350">
                <a:solidFill>
                  <a:srgbClr val="FF0000"/>
                </a:solidFill>
              </a:rPr>
              <a:t>GETDATE, DATEPART, DAY, MONTH,YEAR, DATEDD, DATEIFF Function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/>
              <a:t>String Functions</a:t>
            </a:r>
          </a:p>
          <a:p>
            <a:pPr lvl="1">
              <a:buChar char="•"/>
            </a:pPr>
            <a:r>
              <a:rPr lang="en-US" sz="1350">
                <a:solidFill>
                  <a:srgbClr val="FF0000"/>
                </a:solidFill>
              </a:rPr>
              <a:t>RTRIM, LTRIM, SUBSTRING, LEN, CHARINDEX, PATINDEX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mtClean="0"/>
              <a:t>Demo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25632" name="Slide Number Placeholder 3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fld id="{22A6636D-9F2E-4B34-9692-E82360B40F63}" type="slidenum">
              <a:rPr lang="vi-VN" smtClean="0"/>
              <a:pPr/>
              <a:t>19</a:t>
            </a:fld>
            <a:endParaRPr lang="vi-VN" smtClean="0"/>
          </a:p>
        </p:txBody>
      </p:sp>
      <p:pic>
        <p:nvPicPr>
          <p:cNvPr id="3074" name="Picture 2" descr="http://www.screencastsonline.com/public_images/01-new/SCOM0392-summary-icon-100x1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04" y="3577326"/>
            <a:ext cx="1549896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668-AEA7-443A-AF1F-6C0145AEB3E9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l"/>
            <a:r>
              <a:rPr lang="en-US">
                <a:cs typeface="Arial" charset="0"/>
              </a:rPr>
              <a:t>Learning Goals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6678-0EA5-43C8-93A0-7FE0FF15FF10}" type="datetime1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>
                <a:latin typeface="Candara" panose="020E0502030303020204" pitchFamily="34" charset="0"/>
              </a:rPr>
              <a:pPr>
                <a:defRPr/>
              </a:pPr>
              <a:t>2</a:t>
            </a:fld>
            <a:endParaRPr lang="vi-VN">
              <a:latin typeface="Candara" panose="020E0502030303020204" pitchFamily="34" charset="0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1143000" y="685800"/>
            <a:ext cx="6858000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1143000" y="685800"/>
            <a:ext cx="2862315" cy="3048000"/>
          </a:xfrm>
          <a:custGeom>
            <a:avLst/>
            <a:gdLst>
              <a:gd name="connsiteX0" fmla="*/ 0 w 3816420"/>
              <a:gd name="connsiteY0" fmla="*/ 0 h 4064000"/>
              <a:gd name="connsiteX1" fmla="*/ 3816420 w 3816420"/>
              <a:gd name="connsiteY1" fmla="*/ 0 h 4064000"/>
              <a:gd name="connsiteX2" fmla="*/ 3816420 w 3816420"/>
              <a:gd name="connsiteY2" fmla="*/ 4064000 h 4064000"/>
              <a:gd name="connsiteX3" fmla="*/ 0 w 3816420"/>
              <a:gd name="connsiteY3" fmla="*/ 4064000 h 4064000"/>
              <a:gd name="connsiteX4" fmla="*/ 0 w 3816420"/>
              <a:gd name="connsiteY4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6420" h="406400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algn="just" defTabSz="8001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50" b="1"/>
              <a:t>By the end of this lecture students should be able to:</a:t>
            </a:r>
          </a:p>
        </p:txBody>
      </p:sp>
      <p:sp>
        <p:nvSpPr>
          <p:cNvPr id="21" name="Freeform 20"/>
          <p:cNvSpPr/>
          <p:nvPr/>
        </p:nvSpPr>
        <p:spPr>
          <a:xfrm>
            <a:off x="4080157" y="721630"/>
            <a:ext cx="4364596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400">
                <a:latin typeface="Candara" panose="020E0502030303020204" pitchFamily="34" charset="0"/>
              </a:rPr>
              <a:t>Understand about the built-in functions in SQL Server 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4005315" y="1438238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Freeform 24"/>
          <p:cNvSpPr/>
          <p:nvPr/>
        </p:nvSpPr>
        <p:spPr>
          <a:xfrm>
            <a:off x="4080157" y="1474068"/>
            <a:ext cx="4364596" cy="716607"/>
          </a:xfrm>
          <a:custGeom>
            <a:avLst/>
            <a:gdLst>
              <a:gd name="connsiteX0" fmla="*/ 0 w 5222304"/>
              <a:gd name="connsiteY0" fmla="*/ 0 h 955476"/>
              <a:gd name="connsiteX1" fmla="*/ 5222304 w 5222304"/>
              <a:gd name="connsiteY1" fmla="*/ 0 h 955476"/>
              <a:gd name="connsiteX2" fmla="*/ 5222304 w 5222304"/>
              <a:gd name="connsiteY2" fmla="*/ 955476 h 955476"/>
              <a:gd name="connsiteX3" fmla="*/ 0 w 5222304"/>
              <a:gd name="connsiteY3" fmla="*/ 955476 h 955476"/>
              <a:gd name="connsiteX4" fmla="*/ 0 w 5222304"/>
              <a:gd name="connsiteY4" fmla="*/ 0 h 95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304" h="955476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57150" rIns="57150" bIns="57150" numCol="1" spcCol="1270" anchor="t" anchorCtr="0">
            <a:noAutofit/>
          </a:bodyPr>
          <a:lstStyle/>
          <a:p>
            <a:pPr algn="just" defTabSz="666750">
              <a:lnSpc>
                <a:spcPct val="90000"/>
              </a:lnSpc>
              <a:spcAft>
                <a:spcPct val="35000"/>
              </a:spcAft>
            </a:pPr>
            <a:r>
              <a:rPr lang="en-US" sz="1400">
                <a:latin typeface="Candara" panose="020E0502030303020204" pitchFamily="34" charset="0"/>
              </a:rPr>
              <a:t>Recognize how to use built-in functions to perform operations on data</a:t>
            </a:r>
          </a:p>
        </p:txBody>
      </p:sp>
      <p:sp>
        <p:nvSpPr>
          <p:cNvPr id="26" name="Straight Connector 25"/>
          <p:cNvSpPr/>
          <p:nvPr/>
        </p:nvSpPr>
        <p:spPr>
          <a:xfrm>
            <a:off x="4005315" y="2190675"/>
            <a:ext cx="3991570" cy="0"/>
          </a:xfrm>
          <a:prstGeom prst="line">
            <a:avLst/>
          </a:prstGeom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149" y="685800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encrypted-tbn1.gstatic.com/images?q=tbn:ANd9GcScvVu-_0SSWUkRY6t_-8ulDMbfPRpGVTn9ogm6-uepvWoLQFc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728" y="1426813"/>
            <a:ext cx="322332" cy="3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gal and not legal casts between data typ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17" y="1749145"/>
            <a:ext cx="2225708" cy="25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VVAfLKke_24/UidwYZHEGdI/AAAAAAAAAXc/XRoDR3TF_hU/s1600/SUBSTR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79" y="2573645"/>
            <a:ext cx="2810151" cy="18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75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E46C0A"/>
                </a:solidFill>
              </a:rPr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692E-FD44-4C3E-9ED1-B56B74FAFB62}" type="datetime1">
              <a:rPr lang="en-US" smtClean="0"/>
              <a:t>7/8/2020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263044" y="476726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z="900"/>
              <a:pPr/>
              <a:t>20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58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Conversion Functions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Date and Time Functions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r>
              <a:rPr lang="en-US" b="1"/>
              <a:t>String Functions</a:t>
            </a:r>
          </a:p>
          <a:p>
            <a:pPr>
              <a:spcBef>
                <a:spcPts val="450"/>
              </a:spcBef>
              <a:spcAft>
                <a:spcPts val="450"/>
              </a:spcAft>
              <a:buClr>
                <a:schemeClr val="accent6">
                  <a:lumMod val="75000"/>
                </a:schemeClr>
              </a:buClr>
              <a:buSzPct val="120000"/>
              <a:buFont typeface="Candara" panose="020E0502030303020204" pitchFamily="34" charset="0"/>
              <a:buChar char="◊"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883F-EA49-49BB-9378-896FE054E583}" type="datetime1">
              <a:rPr lang="en-US" smtClean="0"/>
              <a:t>7/8/2020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47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Conversion </a:t>
            </a:r>
            <a:r>
              <a:rPr lang="en-US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7631-6F39-40D8-92A7-E62173990B85}" type="datetime1">
              <a:rPr lang="en-US" smtClean="0"/>
              <a:t>7/8/2020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17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CAST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/>
              <a:t>Converts an expression of one data type to </a:t>
            </a:r>
            <a:r>
              <a:rPr lang="en-US" sz="1800" dirty="0" smtClean="0"/>
              <a:t>another.</a:t>
            </a:r>
            <a:endParaRPr lang="en-US" sz="1800" dirty="0"/>
          </a:p>
          <a:p>
            <a:pPr algn="just"/>
            <a:endParaRPr lang="en-US" sz="1800" dirty="0"/>
          </a:p>
          <a:p>
            <a:pPr marL="300038" lvl="1" indent="0" algn="just">
              <a:buNone/>
            </a:pPr>
            <a:endParaRPr lang="en-US" sz="1800" dirty="0"/>
          </a:p>
          <a:p>
            <a:pPr marL="300038" lvl="1" indent="0" algn="just">
              <a:buNone/>
            </a:pPr>
            <a:endParaRPr lang="en-GB" sz="1800" dirty="0" smtClean="0"/>
          </a:p>
          <a:p>
            <a:pPr marL="300038" lvl="1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b="1" dirty="0"/>
              <a:t>Cast</a:t>
            </a:r>
            <a:r>
              <a:rPr lang="en-US" sz="1800" dirty="0"/>
              <a:t>() function is used to convert a data type variable or data from one data type to another data type. </a:t>
            </a:r>
          </a:p>
          <a:p>
            <a:pPr algn="just"/>
            <a:r>
              <a:rPr lang="en-US" sz="1800" dirty="0"/>
              <a:t>The </a:t>
            </a:r>
            <a:r>
              <a:rPr lang="en-US" sz="1800" b="1" dirty="0"/>
              <a:t>Cast</a:t>
            </a:r>
            <a:r>
              <a:rPr lang="en-US" sz="1800" dirty="0"/>
              <a:t>() function provides a data type to a dynamic parameter (?) or a NULL value.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46608" y="1343712"/>
            <a:ext cx="6286500" cy="7553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 for CAST:</a:t>
            </a:r>
          </a:p>
          <a:p>
            <a:r>
              <a:rPr lang="en-US" sz="1350">
                <a:solidFill>
                  <a:srgbClr val="FF00FF"/>
                </a:solidFill>
              </a:rPr>
              <a:t>CAST</a:t>
            </a:r>
            <a:r>
              <a:rPr lang="en-US" sz="1350">
                <a:solidFill>
                  <a:srgbClr val="0000FF"/>
                </a:solidFill>
              </a:rPr>
              <a:t>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 expression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prstClr val="black"/>
                </a:solidFill>
              </a:rPr>
              <a:t> data_type [ ( length ) ] </a:t>
            </a:r>
            <a:r>
              <a:rPr lang="en-US" sz="1350">
                <a:solidFill>
                  <a:srgbClr val="808080"/>
                </a:solidFill>
              </a:rPr>
              <a:t>)</a:t>
            </a:r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3F3A-8B8D-43B7-A0AF-6A0905DB771F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CONVERT Function </a:t>
            </a:r>
            <a:r>
              <a:rPr lang="en-US" sz="1350"/>
              <a:t>(1/3)</a:t>
            </a:r>
            <a:endParaRPr lang="en-US" sz="13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</a:pPr>
            <a:r>
              <a:rPr lang="en-US" sz="1800"/>
              <a:t>When you convert expressions from one type to another, in many cases there will be a need within a stored procedure or other routine to convert data from a </a:t>
            </a:r>
            <a:r>
              <a:rPr lang="en-US" sz="1800" b="1"/>
              <a:t>datetime type </a:t>
            </a:r>
            <a:r>
              <a:rPr lang="en-US" sz="1800"/>
              <a:t>to a </a:t>
            </a:r>
            <a:r>
              <a:rPr lang="en-US" sz="1800" b="1"/>
              <a:t>varchar</a:t>
            </a:r>
            <a:r>
              <a:rPr lang="en-US" sz="1800"/>
              <a:t> type. </a:t>
            </a:r>
          </a:p>
          <a:p>
            <a:pPr algn="just">
              <a:spcBef>
                <a:spcPts val="600"/>
              </a:spcBef>
            </a:pPr>
            <a:r>
              <a:rPr lang="en-US" sz="1800"/>
              <a:t>The Convert function is used for such things. The CONVERT() function can be used to </a:t>
            </a:r>
            <a:r>
              <a:rPr lang="en-US" sz="1800" b="1"/>
              <a:t>display date/time data in various formats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535595" y="2811223"/>
            <a:ext cx="6286500" cy="62425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350" b="1">
                <a:solidFill>
                  <a:schemeClr val="tx1"/>
                </a:solidFill>
              </a:rPr>
              <a:t>Syntax for CONVERT:</a:t>
            </a:r>
          </a:p>
          <a:p>
            <a:pPr lvl="1"/>
            <a:r>
              <a:rPr lang="en-US" sz="1350">
                <a:solidFill>
                  <a:srgbClr val="FF00FF"/>
                </a:solidFill>
              </a:rPr>
              <a:t>CONVERT</a:t>
            </a:r>
            <a:r>
              <a:rPr lang="en-US" sz="1350">
                <a:solidFill>
                  <a:srgbClr val="0000FF"/>
                </a:solidFill>
              </a:rPr>
              <a:t>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prstClr val="black"/>
                </a:solidFill>
              </a:rPr>
              <a:t> data_type [ ( length ) ] 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prstClr val="black"/>
                </a:solidFill>
              </a:rPr>
              <a:t> expression [ , style ] </a:t>
            </a:r>
            <a:r>
              <a:rPr lang="en-US" sz="1350">
                <a:solidFill>
                  <a:srgbClr val="808080"/>
                </a:solidFill>
              </a:rPr>
              <a:t>)</a:t>
            </a:r>
            <a:endParaRPr lang="en-US" sz="1350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658" y="3625520"/>
            <a:ext cx="6286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1350" dirty="0"/>
              <a:t>Style (0 </a:t>
            </a:r>
            <a:r>
              <a:rPr lang="en-US" sz="1350" dirty="0" smtClean="0"/>
              <a:t>or </a:t>
            </a:r>
            <a:r>
              <a:rPr lang="en-US" sz="1350" dirty="0"/>
              <a:t>100): </a:t>
            </a:r>
            <a:r>
              <a:rPr lang="en-US" sz="1350" b="1" dirty="0"/>
              <a:t>mon </a:t>
            </a:r>
            <a:r>
              <a:rPr lang="en-US" sz="1350" b="1" dirty="0" err="1"/>
              <a:t>dd</a:t>
            </a:r>
            <a:r>
              <a:rPr lang="en-US" sz="1350" b="1" dirty="0"/>
              <a:t> </a:t>
            </a:r>
            <a:r>
              <a:rPr lang="en-US" sz="1350" b="1" dirty="0" err="1"/>
              <a:t>yyyy</a:t>
            </a:r>
            <a:r>
              <a:rPr lang="en-US" sz="1350" b="1" dirty="0"/>
              <a:t> </a:t>
            </a:r>
            <a:r>
              <a:rPr lang="en-US" sz="1350" b="1" dirty="0" err="1"/>
              <a:t>hh:miAM</a:t>
            </a:r>
            <a:r>
              <a:rPr lang="en-US" sz="1350" b="1" dirty="0"/>
              <a:t> (or PM)</a:t>
            </a: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25E-61AE-44F8-8F6B-7472A61F8D8E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CONVERT Function </a:t>
            </a:r>
            <a:r>
              <a:rPr lang="en-US" sz="1350"/>
              <a:t>(2/3)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200073"/>
              </p:ext>
            </p:extLst>
          </p:nvPr>
        </p:nvGraphicFramePr>
        <p:xfrm>
          <a:off x="277813" y="779463"/>
          <a:ext cx="8623054" cy="379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1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200" smtClean="0"/>
                        <a:t>Without century (yy)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With century (yyyy)</a:t>
                      </a:r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Standard</a:t>
                      </a:r>
                    </a:p>
                    <a:p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Input/Output </a:t>
                      </a:r>
                    </a:p>
                    <a:p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 or 100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Default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mon dd yyyy hh:miAM (or PM)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1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101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U.S.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mm/dd/yyyy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2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102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ANSI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yy.mm.dd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3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103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British/French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4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104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dd.mm.yy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5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105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dd-mm-yy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6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106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 mon 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7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107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 dd, 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8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108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hh:mi:ss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952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9 or</a:t>
                      </a:r>
                      <a:r>
                        <a:rPr lang="en-US" sz="1200" baseline="0" smtClean="0"/>
                        <a:t> 109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+ milliseconds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 dd yyyy hh:mi:ss:mmmAM (or PM)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10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110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USA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mm-dd-yy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11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111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yy/mm/dd</a:t>
                      </a:r>
                      <a:endParaRPr lang="en-US" sz="1200"/>
                    </a:p>
                  </a:txBody>
                  <a:tcPr marL="89755" marR="8975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4024-07AE-4B8C-ABF7-0EE996A32204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mtClean="0"/>
              <a:t>CONVERT Function </a:t>
            </a:r>
            <a:r>
              <a:rPr lang="en-US" sz="1350"/>
              <a:t>(3/3)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857436"/>
              </p:ext>
            </p:extLst>
          </p:nvPr>
        </p:nvGraphicFramePr>
        <p:xfrm>
          <a:off x="277813" y="779463"/>
          <a:ext cx="8624393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7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200" smtClean="0"/>
                        <a:t>Without century (yy)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With century (yyyy)</a:t>
                      </a:r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Standard</a:t>
                      </a:r>
                    </a:p>
                    <a:p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Input/Output </a:t>
                      </a:r>
                    </a:p>
                    <a:p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200" smtClean="0"/>
                        <a:t>12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112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ISO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yymmdd</a:t>
                      </a:r>
                    </a:p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Yyyymmdd</a:t>
                      </a:r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13 or</a:t>
                      </a:r>
                      <a:r>
                        <a:rPr lang="en-US" sz="1200" baseline="0" smtClean="0"/>
                        <a:t> 113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Europe default + milliseconds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 mon yyyy hh:mi:ss:mmm(24h)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14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114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hh:mi:ss:mmm(24h)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20 or</a:t>
                      </a:r>
                      <a:r>
                        <a:rPr lang="en-US" sz="1200" baseline="0" smtClean="0"/>
                        <a:t> 120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canonical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 hh:mi:ss(24h)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18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21 or</a:t>
                      </a:r>
                      <a:r>
                        <a:rPr lang="en-US" sz="1200" baseline="0" smtClean="0"/>
                        <a:t> 121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canonical (with milliseconds)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 hh:mi:ss.mmm(24h)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126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ISO8601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yyyy-mm-ddThh:mi:ss.mmm (no spaces)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127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ISO8601 with time zone Z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yyyy-mm-ddThh:mi:ss.mmmZ</a:t>
                      </a:r>
                    </a:p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 spaces)</a:t>
                      </a:r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130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Hijri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 mon yyyy hh:mi:ss:mmmAM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smtClean="0"/>
                        <a:t>-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131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Hijri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dd/mm/yy hh:mi:ss:mmmAM</a:t>
                      </a:r>
                      <a:endParaRPr lang="en-US" sz="1200"/>
                    </a:p>
                  </a:txBody>
                  <a:tcPr marL="86495" marR="86495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277715C3-EBE0-4908-9708-580DD7DD7B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F3C2-1A92-4988-8E86-97BD1BF2FB54}" type="datetime1">
              <a:rPr lang="en-US" smtClean="0"/>
              <a:t>7/8/2020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Date and Time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6729-EB43-487E-9BBA-48546EC44727}" type="datetime1">
              <a:rPr lang="en-US" smtClean="0"/>
              <a:t>7/8/2020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43596-7FAD-497D-92FC-7BF2A613BA8F}" type="slidenum">
              <a:rPr lang="vi-VN" smtClean="0"/>
              <a:pPr>
                <a:defRPr/>
              </a:pPr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35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1615</TotalTime>
  <Words>1278</Words>
  <Application>Microsoft Office PowerPoint</Application>
  <PresentationFormat>On-screen Show (16:9)</PresentationFormat>
  <Paragraphs>328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Candara</vt:lpstr>
      <vt:lpstr>Segoe UI</vt:lpstr>
      <vt:lpstr>verdana</vt:lpstr>
      <vt:lpstr>Wingdings</vt:lpstr>
      <vt:lpstr>Template_Internal_Course</vt:lpstr>
      <vt:lpstr>Built-in Functions </vt:lpstr>
      <vt:lpstr>Learning Goals</vt:lpstr>
      <vt:lpstr>Table of contents</vt:lpstr>
      <vt:lpstr>Conversion Functions</vt:lpstr>
      <vt:lpstr>CAST Function</vt:lpstr>
      <vt:lpstr>CONVERT Function (1/3)</vt:lpstr>
      <vt:lpstr>CONVERT Function (2/3)</vt:lpstr>
      <vt:lpstr>CONVERT Function (3/3)</vt:lpstr>
      <vt:lpstr>Date and Time Functions</vt:lpstr>
      <vt:lpstr>GETDATE() &amp; DATEPART() Function (1/2)</vt:lpstr>
      <vt:lpstr>GETDATE() &amp; DATEPART Function (2/2)</vt:lpstr>
      <vt:lpstr>DAY, MONTH,YEAR Function</vt:lpstr>
      <vt:lpstr>DATEADD Function</vt:lpstr>
      <vt:lpstr>DATEDIFF Function</vt:lpstr>
      <vt:lpstr>String Functions</vt:lpstr>
      <vt:lpstr>RTRIM, LTRIM Function</vt:lpstr>
      <vt:lpstr>SUBSTRING Function</vt:lpstr>
      <vt:lpstr>LEN, CHARINDEX, PATINDEX Function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Trinh Ba Tu (FA.HN)</cp:lastModifiedBy>
  <cp:revision>139</cp:revision>
  <dcterms:created xsi:type="dcterms:W3CDTF">2015-08-31T01:44:46Z</dcterms:created>
  <dcterms:modified xsi:type="dcterms:W3CDTF">2020-07-09T03:03:40Z</dcterms:modified>
</cp:coreProperties>
</file>