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5" r:id="rId2"/>
    <p:sldId id="296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17" r:id="rId12"/>
    <p:sldId id="31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93" autoAdjust="0"/>
    <p:restoredTop sz="94628" autoAdjust="0"/>
  </p:normalViewPr>
  <p:slideViewPr>
    <p:cSldViewPr snapToGrid="0" snapToObjects="1" showGuides="1">
      <p:cViewPr varScale="1">
        <p:scale>
          <a:sx n="142" d="100"/>
          <a:sy n="142" d="100"/>
        </p:scale>
        <p:origin x="706" y="10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56971CF-76EA-420E-9B0D-876221E31AFF}" type="slidenum">
              <a:rPr lang="vi-VN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vi-V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068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8053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512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698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6C6B56-C2E0-4B7C-A60B-C4DC05B84522}" type="slidenum">
              <a:rPr lang="vi-VN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vi-V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915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260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2156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5582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2246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7927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086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4767263"/>
            <a:ext cx="1367315" cy="273844"/>
          </a:xfrm>
        </p:spPr>
        <p:txBody>
          <a:bodyPr/>
          <a:lstStyle/>
          <a:p>
            <a:fld id="{24FD535B-5AF9-455E-9940-C5770D96D7D6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6139587" cy="273844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2444" y="4767263"/>
            <a:ext cx="564356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5" y="778670"/>
            <a:ext cx="8622507" cy="38159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9271-362C-4C3F-894D-915006AAA16B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8CF0-191B-4AA7-844A-60D176A9748C}" type="datetime1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7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" y="3305176"/>
            <a:ext cx="8458199" cy="1021556"/>
          </a:xfrm>
        </p:spPr>
        <p:txBody>
          <a:bodyPr anchor="t"/>
          <a:lstStyle>
            <a:lvl1pPr algn="l">
              <a:defRPr sz="32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2" y="2180035"/>
            <a:ext cx="845819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2913" y="4767263"/>
            <a:ext cx="1203007" cy="273844"/>
          </a:xfrm>
        </p:spPr>
        <p:txBody>
          <a:bodyPr/>
          <a:lstStyle/>
          <a:p>
            <a:fld id="{DC0E99F1-7ADF-4571-9C95-A15130962175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E878-7DBC-43BF-9F3C-1E9654E8A5E2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" y="55784"/>
            <a:ext cx="7100888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1" y="858441"/>
            <a:ext cx="427196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161" y="1338261"/>
            <a:ext cx="4271963" cy="3276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0575" y="845344"/>
            <a:ext cx="430053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0575" y="1325165"/>
            <a:ext cx="4300537" cy="3289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7163" y="4767263"/>
            <a:ext cx="1488758" cy="273844"/>
          </a:xfrm>
        </p:spPr>
        <p:txBody>
          <a:bodyPr/>
          <a:lstStyle/>
          <a:p>
            <a:fld id="{0315ECE0-342D-4E08-A080-2B4B7DE8D689}" type="datetime1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FB90-832A-4C8E-90FD-07D2F310B0AE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B0C1E-7438-451D-BCB9-B09EFD719111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2" r:id="rId5"/>
    <p:sldLayoutId id="2147483653" r:id="rId6"/>
    <p:sldLayoutId id="2147483658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wrap="square" anchor="ctr" anchorCtr="0">
            <a:no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2800" cap="all">
                <a:solidFill>
                  <a:schemeClr val="tx1"/>
                </a:solidFill>
              </a:rPr>
              <a:t>Table </a:t>
            </a:r>
            <a:r>
              <a:rPr lang="en-US" sz="2800" cap="all" smtClean="0">
                <a:solidFill>
                  <a:schemeClr val="tx1"/>
                </a:solidFill>
              </a:rPr>
              <a:t>Indexes</a:t>
            </a:r>
            <a:endParaRPr lang="en-US" sz="2800" cap="all">
              <a:solidFill>
                <a:schemeClr val="tx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Instructor: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997D-B37D-40D3-9F73-599D243329D4}" type="datetime1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0" algn="l"/>
            <a:r>
              <a:rPr lang="en-US" smtClean="0"/>
              <a:t>Creating an Index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smtClean="0"/>
              <a:t>Create a new index:</a:t>
            </a:r>
          </a:p>
          <a:p>
            <a:endParaRPr lang="en-GB" sz="2000"/>
          </a:p>
          <a:p>
            <a:endParaRPr lang="en-GB" sz="2000" smtClean="0"/>
          </a:p>
          <a:p>
            <a:endParaRPr lang="en-GB" sz="2000" smtClean="0"/>
          </a:p>
          <a:p>
            <a:r>
              <a:rPr lang="en-US" sz="2000"/>
              <a:t>Deleting an Index</a:t>
            </a:r>
          </a:p>
          <a:p>
            <a:endParaRPr lang="en-US" sz="20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F9C1-12C9-4E93-9BC4-FF7BD7E850A0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5A43596-7FAD-497D-92FC-7BF2A613BA8F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  <p:sp>
        <p:nvSpPr>
          <p:cNvPr id="11" name="Rounded Rectangle 10"/>
          <p:cNvSpPr/>
          <p:nvPr/>
        </p:nvSpPr>
        <p:spPr>
          <a:xfrm>
            <a:off x="1645920" y="1266609"/>
            <a:ext cx="5602842" cy="5698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rgbClr val="240AE6"/>
                </a:solidFill>
              </a:rPr>
              <a:t>CREATE INDEX </a:t>
            </a:r>
            <a:r>
              <a:rPr lang="en-US" sz="1350"/>
              <a:t>index_name</a:t>
            </a:r>
            <a:br>
              <a:rPr lang="en-US" sz="1350"/>
            </a:br>
            <a:r>
              <a:rPr lang="en-US" sz="1350">
                <a:solidFill>
                  <a:srgbClr val="240AE6"/>
                </a:solidFill>
              </a:rPr>
              <a:t>ON</a:t>
            </a:r>
            <a:r>
              <a:rPr lang="en-US" sz="1350"/>
              <a:t>  table_name (column1_name, column2_name, …)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645919" y="2794106"/>
            <a:ext cx="6065753" cy="5590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rgbClr val="240AE6"/>
                </a:solidFill>
              </a:rPr>
              <a:t>DROP</a:t>
            </a:r>
            <a:r>
              <a:rPr lang="en-US" sz="1350"/>
              <a:t> </a:t>
            </a:r>
            <a:r>
              <a:rPr lang="en-US" sz="1350">
                <a:solidFill>
                  <a:srgbClr val="240AE6"/>
                </a:solidFill>
              </a:rPr>
              <a:t>INDEX</a:t>
            </a:r>
            <a:r>
              <a:rPr lang="en-US" sz="1350"/>
              <a:t> table_name.index_name</a:t>
            </a:r>
          </a:p>
        </p:txBody>
      </p:sp>
    </p:spTree>
    <p:extLst>
      <p:ext uri="{BB962C8B-B14F-4D97-AF65-F5344CB8AC3E}">
        <p14:creationId xmlns:p14="http://schemas.microsoft.com/office/powerpoint/2010/main" val="57685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1" name="Rectangle 1026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algn="l"/>
            <a:r>
              <a:rPr lang="en-US" dirty="0" smtClean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/>
              <a:t>Table Indexes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350" dirty="0">
                <a:solidFill>
                  <a:srgbClr val="FF0000"/>
                </a:solidFill>
              </a:rPr>
              <a:t>Why use indexes?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350" dirty="0">
                <a:solidFill>
                  <a:srgbClr val="FF0000"/>
                </a:solidFill>
              </a:rPr>
              <a:t>Create, maintain and </a:t>
            </a:r>
            <a:r>
              <a:rPr lang="en-US" sz="1350">
                <a:solidFill>
                  <a:srgbClr val="FF0000"/>
                </a:solidFill>
              </a:rPr>
              <a:t>use </a:t>
            </a:r>
            <a:r>
              <a:rPr lang="en-US" sz="1350" smtClean="0">
                <a:solidFill>
                  <a:srgbClr val="FF0000"/>
                </a:solidFill>
              </a:rPr>
              <a:t>index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BDDA-B31F-430C-BAA1-E893EB28A5AD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2563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fld id="{22A6636D-9F2E-4B34-9692-E82360B40F63}" type="slidenum">
              <a:rPr lang="vi-VN" smtClean="0"/>
              <a:pPr/>
              <a:t>11</a:t>
            </a:fld>
            <a:endParaRPr lang="vi-VN" smtClean="0"/>
          </a:p>
        </p:txBody>
      </p:sp>
      <p:pic>
        <p:nvPicPr>
          <p:cNvPr id="3074" name="Picture 2" descr="http://www.screencastsonline.com/public_images/01-new/SCOM0392-summary-icon-100x1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734" y="3375234"/>
            <a:ext cx="1768267" cy="176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19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solidFill>
                  <a:srgbClr val="E46C0A"/>
                </a:solidFill>
              </a:rPr>
              <a:t>Thank you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263044" y="4767263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4FB0DF-9300-7D4B-B157-CBD30D15743F}" type="slidenum">
              <a:rPr lang="en-US" sz="900"/>
              <a:pPr/>
              <a:t>12</a:t>
            </a:fld>
            <a:endParaRPr lang="en-US" sz="9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170F-EB57-4B17-94E6-65960472D4DD}" type="datetime1">
              <a:rPr lang="en-US" smtClean="0"/>
              <a:t>9/30/2020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l"/>
            <a:r>
              <a:rPr lang="en-US">
                <a:latin typeface="Arial" charset="0"/>
                <a:cs typeface="Arial" charset="0"/>
              </a:rPr>
              <a:t>Learning Goals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5A43596-7FAD-497D-92FC-7BF2A613BA8F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  <p:sp>
        <p:nvSpPr>
          <p:cNvPr id="18" name="Straight Connector 17"/>
          <p:cNvSpPr/>
          <p:nvPr/>
        </p:nvSpPr>
        <p:spPr>
          <a:xfrm>
            <a:off x="1143000" y="685800"/>
            <a:ext cx="6858000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 18"/>
          <p:cNvSpPr/>
          <p:nvPr/>
        </p:nvSpPr>
        <p:spPr>
          <a:xfrm>
            <a:off x="1143001" y="685800"/>
            <a:ext cx="2776445" cy="3048000"/>
          </a:xfrm>
          <a:custGeom>
            <a:avLst/>
            <a:gdLst>
              <a:gd name="connsiteX0" fmla="*/ 0 w 3816420"/>
              <a:gd name="connsiteY0" fmla="*/ 0 h 4064000"/>
              <a:gd name="connsiteX1" fmla="*/ 3816420 w 3816420"/>
              <a:gd name="connsiteY1" fmla="*/ 0 h 4064000"/>
              <a:gd name="connsiteX2" fmla="*/ 3816420 w 3816420"/>
              <a:gd name="connsiteY2" fmla="*/ 4064000 h 4064000"/>
              <a:gd name="connsiteX3" fmla="*/ 0 w 3816420"/>
              <a:gd name="connsiteY3" fmla="*/ 4064000 h 4064000"/>
              <a:gd name="connsiteX4" fmla="*/ 0 w 3816420"/>
              <a:gd name="connsiteY4" fmla="*/ 0 h 40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6420" h="4064000">
                <a:moveTo>
                  <a:pt x="0" y="0"/>
                </a:moveTo>
                <a:lnTo>
                  <a:pt x="3816420" y="0"/>
                </a:lnTo>
                <a:lnTo>
                  <a:pt x="3816420" y="4064000"/>
                </a:lnTo>
                <a:lnTo>
                  <a:pt x="0" y="4064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68580" rIns="68580" bIns="68580" numCol="1" spcCol="1270" anchor="t" anchorCtr="0">
            <a:noAutofit/>
          </a:bodyPr>
          <a:lstStyle/>
          <a:p>
            <a:pPr algn="just" defTabSz="8001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50" b="1" dirty="0"/>
              <a:t>By the end of this lecture students should be able </a:t>
            </a:r>
            <a:r>
              <a:rPr lang="en-US" sz="1650" b="1"/>
              <a:t>to:</a:t>
            </a:r>
            <a:endParaRPr lang="en-US" sz="1650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3886200" y="685800"/>
            <a:ext cx="4110685" cy="752437"/>
            <a:chOff x="3657600" y="914400"/>
            <a:chExt cx="5480913" cy="1003249"/>
          </a:xfrm>
        </p:grpSpPr>
        <p:sp>
          <p:nvSpPr>
            <p:cNvPr id="21" name="Freeform 20"/>
            <p:cNvSpPr/>
            <p:nvPr/>
          </p:nvSpPr>
          <p:spPr>
            <a:xfrm>
              <a:off x="3916209" y="962173"/>
              <a:ext cx="5222304" cy="955476"/>
            </a:xfrm>
            <a:custGeom>
              <a:avLst/>
              <a:gdLst>
                <a:gd name="connsiteX0" fmla="*/ 0 w 5222304"/>
                <a:gd name="connsiteY0" fmla="*/ 0 h 955476"/>
                <a:gd name="connsiteX1" fmla="*/ 5222304 w 5222304"/>
                <a:gd name="connsiteY1" fmla="*/ 0 h 955476"/>
                <a:gd name="connsiteX2" fmla="*/ 5222304 w 5222304"/>
                <a:gd name="connsiteY2" fmla="*/ 955476 h 955476"/>
                <a:gd name="connsiteX3" fmla="*/ 0 w 5222304"/>
                <a:gd name="connsiteY3" fmla="*/ 955476 h 955476"/>
                <a:gd name="connsiteX4" fmla="*/ 0 w 5222304"/>
                <a:gd name="connsiteY4" fmla="*/ 0 h 95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2304" h="955476">
                  <a:moveTo>
                    <a:pt x="0" y="0"/>
                  </a:moveTo>
                  <a:lnTo>
                    <a:pt x="5222304" y="0"/>
                  </a:lnTo>
                  <a:lnTo>
                    <a:pt x="5222304" y="955476"/>
                  </a:lnTo>
                  <a:lnTo>
                    <a:pt x="0" y="9554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57150" rIns="57150" bIns="57150" numCol="1" spcCol="1270" anchor="t" anchorCtr="0">
              <a:noAutofit/>
            </a:bodyPr>
            <a:lstStyle/>
            <a:p>
              <a:pPr algn="just" defTabSz="6667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500">
                  <a:latin typeface="Candara" panose="020E0502030303020204" pitchFamily="34" charset="0"/>
                </a:rPr>
                <a:t>Create Indexes to improve query retrieval speed</a:t>
              </a:r>
              <a:endParaRPr lang="en-US" sz="1500" dirty="0">
                <a:latin typeface="Candara" panose="020E0502030303020204" pitchFamily="34" charset="0"/>
              </a:endParaRPr>
            </a:p>
          </p:txBody>
        </p:sp>
        <p:sp>
          <p:nvSpPr>
            <p:cNvPr id="24" name="Straight Connector 23"/>
            <p:cNvSpPr/>
            <p:nvPr/>
          </p:nvSpPr>
          <p:spPr>
            <a:xfrm>
              <a:off x="3816420" y="1828800"/>
              <a:ext cx="5322093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pic>
          <p:nvPicPr>
            <p:cNvPr id="13" name="Picture 2" descr="https://encrypted-tbn1.gstatic.com/images?q=tbn:ANd9GcScvVu-_0SSWUkRY6t_-8ulDMbfPRpGVTn9ogm6-uepvWoLQFc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914400"/>
              <a:ext cx="429776" cy="429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3899948" y="1428750"/>
            <a:ext cx="4096937" cy="805568"/>
            <a:chOff x="3675930" y="1905000"/>
            <a:chExt cx="5462583" cy="1074090"/>
          </a:xfrm>
        </p:grpSpPr>
        <p:sp>
          <p:nvSpPr>
            <p:cNvPr id="25" name="Freeform 24"/>
            <p:cNvSpPr/>
            <p:nvPr/>
          </p:nvSpPr>
          <p:spPr>
            <a:xfrm>
              <a:off x="3916209" y="2023614"/>
              <a:ext cx="5222304" cy="955476"/>
            </a:xfrm>
            <a:custGeom>
              <a:avLst/>
              <a:gdLst>
                <a:gd name="connsiteX0" fmla="*/ 0 w 5222304"/>
                <a:gd name="connsiteY0" fmla="*/ 0 h 955476"/>
                <a:gd name="connsiteX1" fmla="*/ 5222304 w 5222304"/>
                <a:gd name="connsiteY1" fmla="*/ 0 h 955476"/>
                <a:gd name="connsiteX2" fmla="*/ 5222304 w 5222304"/>
                <a:gd name="connsiteY2" fmla="*/ 955476 h 955476"/>
                <a:gd name="connsiteX3" fmla="*/ 0 w 5222304"/>
                <a:gd name="connsiteY3" fmla="*/ 955476 h 955476"/>
                <a:gd name="connsiteX4" fmla="*/ 0 w 5222304"/>
                <a:gd name="connsiteY4" fmla="*/ 0 h 95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2304" h="955476">
                  <a:moveTo>
                    <a:pt x="0" y="0"/>
                  </a:moveTo>
                  <a:lnTo>
                    <a:pt x="5222304" y="0"/>
                  </a:lnTo>
                  <a:lnTo>
                    <a:pt x="5222304" y="955476"/>
                  </a:lnTo>
                  <a:lnTo>
                    <a:pt x="0" y="9554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57150" rIns="57150" bIns="57150" numCol="1" spcCol="1270" anchor="t" anchorCtr="0">
              <a:noAutofit/>
            </a:bodyPr>
            <a:lstStyle/>
            <a:p>
              <a:pPr algn="just" defTabSz="6667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500">
                  <a:latin typeface="Candara" panose="020E0502030303020204" pitchFamily="34" charset="0"/>
                </a:rPr>
                <a:t>Automatically generate sequence numbers by using a sequence generator</a:t>
              </a:r>
              <a:endParaRPr lang="en-US" sz="1500" dirty="0">
                <a:latin typeface="Candara" panose="020E0502030303020204" pitchFamily="34" charset="0"/>
              </a:endParaRPr>
            </a:p>
          </p:txBody>
        </p:sp>
        <p:sp>
          <p:nvSpPr>
            <p:cNvPr id="26" name="Straight Connector 25"/>
            <p:cNvSpPr/>
            <p:nvPr/>
          </p:nvSpPr>
          <p:spPr>
            <a:xfrm>
              <a:off x="3816420" y="2819400"/>
              <a:ext cx="5322093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pic>
          <p:nvPicPr>
            <p:cNvPr id="16" name="Picture 2" descr="https://encrypted-tbn1.gstatic.com/images?q=tbn:ANd9GcScvVu-_0SSWUkRY6t_-8ulDMbfPRpGVTn9ogm6-uepvWoLQFc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5930" y="1905000"/>
              <a:ext cx="429776" cy="429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3899947" y="2171700"/>
            <a:ext cx="4101053" cy="767627"/>
            <a:chOff x="3675930" y="2900648"/>
            <a:chExt cx="5468070" cy="1023502"/>
          </a:xfrm>
        </p:grpSpPr>
        <p:sp>
          <p:nvSpPr>
            <p:cNvPr id="27" name="Freeform 26"/>
            <p:cNvSpPr/>
            <p:nvPr/>
          </p:nvSpPr>
          <p:spPr>
            <a:xfrm>
              <a:off x="3916209" y="2968674"/>
              <a:ext cx="5222304" cy="955476"/>
            </a:xfrm>
            <a:custGeom>
              <a:avLst/>
              <a:gdLst>
                <a:gd name="connsiteX0" fmla="*/ 0 w 5222304"/>
                <a:gd name="connsiteY0" fmla="*/ 0 h 955476"/>
                <a:gd name="connsiteX1" fmla="*/ 5222304 w 5222304"/>
                <a:gd name="connsiteY1" fmla="*/ 0 h 955476"/>
                <a:gd name="connsiteX2" fmla="*/ 5222304 w 5222304"/>
                <a:gd name="connsiteY2" fmla="*/ 955476 h 955476"/>
                <a:gd name="connsiteX3" fmla="*/ 0 w 5222304"/>
                <a:gd name="connsiteY3" fmla="*/ 955476 h 955476"/>
                <a:gd name="connsiteX4" fmla="*/ 0 w 5222304"/>
                <a:gd name="connsiteY4" fmla="*/ 0 h 95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2304" h="955476">
                  <a:moveTo>
                    <a:pt x="0" y="0"/>
                  </a:moveTo>
                  <a:lnTo>
                    <a:pt x="5222304" y="0"/>
                  </a:lnTo>
                  <a:lnTo>
                    <a:pt x="5222304" y="955476"/>
                  </a:lnTo>
                  <a:lnTo>
                    <a:pt x="0" y="9554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57150" rIns="57150" bIns="57150" numCol="1" spcCol="1270" anchor="t" anchorCtr="0">
              <a:noAutofit/>
            </a:bodyPr>
            <a:lstStyle/>
            <a:p>
              <a:pPr algn="just" defTabSz="6667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500">
                  <a:latin typeface="Candara" panose="020E0502030303020204" pitchFamily="34" charset="0"/>
                </a:rPr>
                <a:t>Create, maintain, and use View</a:t>
              </a:r>
              <a:endParaRPr lang="en-US" sz="1500" dirty="0">
                <a:latin typeface="Candara" panose="020E0502030303020204" pitchFamily="34" charset="0"/>
              </a:endParaRPr>
            </a:p>
          </p:txBody>
        </p:sp>
        <p:pic>
          <p:nvPicPr>
            <p:cNvPr id="22" name="Picture 2" descr="https://encrypted-tbn1.gstatic.com/images?q=tbn:ANd9GcScvVu-_0SSWUkRY6t_-8ulDMbfPRpGVTn9ogm6-uepvWoLQFc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5930" y="2900648"/>
              <a:ext cx="429776" cy="429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Straight Connector 19"/>
            <p:cNvSpPr/>
            <p:nvPr/>
          </p:nvSpPr>
          <p:spPr>
            <a:xfrm>
              <a:off x="3821907" y="3662648"/>
              <a:ext cx="5322093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341" y="1599915"/>
            <a:ext cx="1485900" cy="1219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" name="Group 29"/>
          <p:cNvGrpSpPr/>
          <p:nvPr/>
        </p:nvGrpSpPr>
        <p:grpSpPr>
          <a:xfrm>
            <a:off x="182190" y="2975442"/>
            <a:ext cx="1600200" cy="1600200"/>
            <a:chOff x="2590800" y="3962400"/>
            <a:chExt cx="2133600" cy="2133600"/>
          </a:xfrm>
        </p:grpSpPr>
        <p:pic>
          <p:nvPicPr>
            <p:cNvPr id="48130" name="Picture 2" descr="http://www.kodyaz.com/images/t-sql-samples/sql-sequence-numbers-with-data-from-sql-linked-server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90800" y="3962400"/>
              <a:ext cx="2133600" cy="2126806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</p:pic>
        <p:sp>
          <p:nvSpPr>
            <p:cNvPr id="28" name="Rectangle 27"/>
            <p:cNvSpPr/>
            <p:nvPr/>
          </p:nvSpPr>
          <p:spPr>
            <a:xfrm>
              <a:off x="2819400" y="4114800"/>
              <a:ext cx="304800" cy="198120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43201" y="3065531"/>
            <a:ext cx="24003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F8D-5368-4235-8F24-7543C662B241}" type="datetime1">
              <a:rPr lang="en-US" smtClean="0"/>
              <a:t>9/30/2020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9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 algn="l"/>
            <a:r>
              <a:rPr lang="en-US" smtClean="0"/>
              <a:t>Why use indexes?</a:t>
            </a:r>
            <a:endParaRPr lang="en-US" dirty="0" smtClean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300038" algn="just">
              <a:spcBef>
                <a:spcPts val="600"/>
              </a:spcBef>
            </a:pPr>
            <a:r>
              <a:rPr lang="en-US" sz="1600">
                <a:solidFill>
                  <a:srgbClr val="FF0000"/>
                </a:solidFill>
              </a:rPr>
              <a:t>An index </a:t>
            </a:r>
            <a:r>
              <a:rPr lang="en-US" sz="1600"/>
              <a:t>in database is similar to an index in a book</a:t>
            </a:r>
          </a:p>
          <a:p>
            <a:pPr marL="0" indent="-300038" algn="just">
              <a:spcBef>
                <a:spcPts val="600"/>
              </a:spcBef>
            </a:pPr>
            <a:r>
              <a:rPr lang="en-US" sz="1600">
                <a:solidFill>
                  <a:srgbClr val="FF0000"/>
                </a:solidFill>
              </a:rPr>
              <a:t>Indexes</a:t>
            </a:r>
            <a:r>
              <a:rPr lang="en-US" sz="1600"/>
              <a:t> in database help speed up search queries. </a:t>
            </a:r>
            <a:r>
              <a:rPr lang="en-US" sz="1600" smtClean="0"/>
              <a:t>Allow </a:t>
            </a:r>
            <a:r>
              <a:rPr lang="en-US" sz="1600"/>
              <a:t>find data in a table </a:t>
            </a:r>
            <a:r>
              <a:rPr lang="en-US" sz="1600" smtClean="0"/>
              <a:t>without scanning </a:t>
            </a:r>
            <a:r>
              <a:rPr lang="en-US" sz="1600"/>
              <a:t>the entire table.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fld id="{715FD1C9-81B5-4E21-A864-F0941ABD2F15}" type="slidenum">
              <a:rPr lang="vi-VN" smtClean="0"/>
              <a:pPr/>
              <a:t>3</a:t>
            </a:fld>
            <a:endParaRPr lang="vi-VN" smtClean="0"/>
          </a:p>
        </p:txBody>
      </p:sp>
      <p:grpSp>
        <p:nvGrpSpPr>
          <p:cNvPr id="88" name="Group 87"/>
          <p:cNvGrpSpPr/>
          <p:nvPr/>
        </p:nvGrpSpPr>
        <p:grpSpPr>
          <a:xfrm>
            <a:off x="1162516" y="3763149"/>
            <a:ext cx="4271963" cy="800100"/>
            <a:chOff x="-381000" y="5334000"/>
            <a:chExt cx="5695950" cy="1066800"/>
          </a:xfrm>
        </p:grpSpPr>
        <p:grpSp>
          <p:nvGrpSpPr>
            <p:cNvPr id="48" name="Group 47"/>
            <p:cNvGrpSpPr/>
            <p:nvPr/>
          </p:nvGrpSpPr>
          <p:grpSpPr>
            <a:xfrm>
              <a:off x="685800" y="5334000"/>
              <a:ext cx="4629150" cy="1066800"/>
              <a:chOff x="685800" y="5334000"/>
              <a:chExt cx="4629150" cy="1066800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85800" y="5334000"/>
                <a:ext cx="4629150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727387" y="5334000"/>
                <a:ext cx="31675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25" b="1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565587" y="5334000"/>
                <a:ext cx="31675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25" b="1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327586" y="5334000"/>
                <a:ext cx="31675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25" b="1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241986" y="5334000"/>
                <a:ext cx="31675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25" b="1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080186" y="5334000"/>
                <a:ext cx="31675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25" b="1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295400" y="5943600"/>
                <a:ext cx="31675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25" b="1">
                    <a:solidFill>
                      <a:srgbClr val="FF0000"/>
                    </a:solidFill>
                  </a:rPr>
                  <a:t>9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438400" y="5943600"/>
                <a:ext cx="31675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25" b="1">
                    <a:solidFill>
                      <a:srgbClr val="FF0000"/>
                    </a:solidFill>
                  </a:rPr>
                  <a:t>8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505200" y="5943600"/>
                <a:ext cx="31675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25" b="1">
                    <a:solidFill>
                      <a:srgbClr val="FF0000"/>
                    </a:solidFill>
                  </a:rPr>
                  <a:t>7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724399" y="5943600"/>
                <a:ext cx="31675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25" b="1">
                    <a:solidFill>
                      <a:srgbClr val="FF0000"/>
                    </a:solidFill>
                  </a:rPr>
                  <a:t>6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-381000" y="5334000"/>
              <a:ext cx="4229100" cy="1066800"/>
              <a:chOff x="-457200" y="2667000"/>
              <a:chExt cx="4229100" cy="1066800"/>
            </a:xfrm>
          </p:grpSpPr>
          <p:cxnSp>
            <p:nvCxnSpPr>
              <p:cNvPr id="75" name="Straight Connector 74"/>
              <p:cNvCxnSpPr>
                <a:endCxn id="83" idx="2"/>
              </p:cNvCxnSpPr>
              <p:nvPr/>
            </p:nvCxnSpPr>
            <p:spPr>
              <a:xfrm>
                <a:off x="-457200" y="3124200"/>
                <a:ext cx="3981450" cy="1588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Arc 75"/>
              <p:cNvSpPr/>
              <p:nvPr/>
            </p:nvSpPr>
            <p:spPr>
              <a:xfrm rot="5400000">
                <a:off x="933450" y="2647950"/>
                <a:ext cx="457200" cy="495300"/>
              </a:xfrm>
              <a:prstGeom prst="arc">
                <a:avLst/>
              </a:prstGeom>
              <a:noFill/>
              <a:ln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Arc 76"/>
              <p:cNvSpPr/>
              <p:nvPr/>
            </p:nvSpPr>
            <p:spPr>
              <a:xfrm rot="5400000">
                <a:off x="1428750" y="2647950"/>
                <a:ext cx="457200" cy="495300"/>
              </a:xfrm>
              <a:prstGeom prst="arc">
                <a:avLst/>
              </a:prstGeom>
              <a:noFill/>
              <a:ln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Arc 78"/>
              <p:cNvSpPr/>
              <p:nvPr/>
            </p:nvSpPr>
            <p:spPr>
              <a:xfrm rot="5400000">
                <a:off x="2762250" y="2647950"/>
                <a:ext cx="457200" cy="495300"/>
              </a:xfrm>
              <a:prstGeom prst="arc">
                <a:avLst/>
              </a:prstGeom>
              <a:noFill/>
              <a:ln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Arc 82"/>
              <p:cNvSpPr/>
              <p:nvPr/>
            </p:nvSpPr>
            <p:spPr>
              <a:xfrm rot="5400000" flipH="1">
                <a:off x="3219450" y="3181350"/>
                <a:ext cx="609600" cy="495300"/>
              </a:xfrm>
              <a:prstGeom prst="arc">
                <a:avLst/>
              </a:prstGeom>
              <a:noFill/>
              <a:ln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2542711" y="2580602"/>
            <a:ext cx="1670302" cy="300082"/>
            <a:chOff x="1514733" y="4191000"/>
            <a:chExt cx="2227070" cy="400110"/>
          </a:xfrm>
        </p:grpSpPr>
        <p:sp>
          <p:nvSpPr>
            <p:cNvPr id="47" name="Rectangle 46"/>
            <p:cNvSpPr/>
            <p:nvPr/>
          </p:nvSpPr>
          <p:spPr>
            <a:xfrm>
              <a:off x="1828800" y="4191000"/>
              <a:ext cx="191300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b="1">
                  <a:solidFill>
                    <a:srgbClr val="FF0000"/>
                  </a:solidFill>
                </a:rPr>
                <a:t>I want bananas …</a:t>
              </a:r>
            </a:p>
          </p:txBody>
        </p:sp>
        <p:pic>
          <p:nvPicPr>
            <p:cNvPr id="1034" name="Picture 10" descr="http://www.clker.com/cliparts/L/a/0/v/m/n/search-config-icon-2-m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514733" y="4191000"/>
              <a:ext cx="390267" cy="361951"/>
            </a:xfrm>
            <a:prstGeom prst="rect">
              <a:avLst/>
            </a:prstGeom>
            <a:noFill/>
          </p:spPr>
        </p:pic>
      </p:grpSp>
      <p:grpSp>
        <p:nvGrpSpPr>
          <p:cNvPr id="2" name="Group 1"/>
          <p:cNvGrpSpPr/>
          <p:nvPr/>
        </p:nvGrpSpPr>
        <p:grpSpPr>
          <a:xfrm>
            <a:off x="1176618" y="1616715"/>
            <a:ext cx="4271963" cy="857250"/>
            <a:chOff x="76200" y="2667000"/>
            <a:chExt cx="5695950" cy="1143000"/>
          </a:xfrm>
        </p:grpSpPr>
        <p:grpSp>
          <p:nvGrpSpPr>
            <p:cNvPr id="89" name="Group 88"/>
            <p:cNvGrpSpPr/>
            <p:nvPr/>
          </p:nvGrpSpPr>
          <p:grpSpPr>
            <a:xfrm>
              <a:off x="76200" y="2667000"/>
              <a:ext cx="5695950" cy="1143000"/>
              <a:chOff x="-457200" y="2590800"/>
              <a:chExt cx="5695950" cy="114300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609600" y="2590800"/>
                <a:ext cx="4629150" cy="1066800"/>
                <a:chOff x="685800" y="5334000"/>
                <a:chExt cx="4629150" cy="1066800"/>
              </a:xfrm>
            </p:grpSpPr>
            <p:pic>
              <p:nvPicPr>
                <p:cNvPr id="50" name="Picture 4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685800" y="5334000"/>
                  <a:ext cx="4629150" cy="1066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51" name="TextBox 50"/>
                <p:cNvSpPr txBox="1"/>
                <p:nvPr/>
              </p:nvSpPr>
              <p:spPr>
                <a:xfrm>
                  <a:off x="727387" y="5334000"/>
                  <a:ext cx="316755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25" b="1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565587" y="5334000"/>
                  <a:ext cx="316755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25" b="1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2327586" y="5334000"/>
                  <a:ext cx="316755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25" b="1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2840441" y="5348695"/>
                  <a:ext cx="316755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25" b="1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080186" y="5334000"/>
                  <a:ext cx="316755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25" b="1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95400" y="5943600"/>
                  <a:ext cx="316755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25" b="1">
                      <a:solidFill>
                        <a:srgbClr val="FF0000"/>
                      </a:solidFill>
                    </a:rPr>
                    <a:t>9</a:t>
                  </a: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2438400" y="5943600"/>
                  <a:ext cx="316755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25" b="1">
                      <a:solidFill>
                        <a:srgbClr val="FF0000"/>
                      </a:solidFill>
                    </a:rPr>
                    <a:t>8</a:t>
                  </a: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505200" y="5943600"/>
                  <a:ext cx="316755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25" b="1">
                      <a:solidFill>
                        <a:srgbClr val="FF0000"/>
                      </a:solidFill>
                    </a:rPr>
                    <a:t>7</a:t>
                  </a: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4724399" y="5943600"/>
                  <a:ext cx="316755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25" b="1">
                      <a:solidFill>
                        <a:srgbClr val="FF0000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-457200" y="2667000"/>
                <a:ext cx="5219700" cy="1066800"/>
                <a:chOff x="-457200" y="2667000"/>
                <a:chExt cx="5219700" cy="1066800"/>
              </a:xfrm>
            </p:grpSpPr>
            <p:cxnSp>
              <p:nvCxnSpPr>
                <p:cNvPr id="61" name="Straight Connector 60"/>
                <p:cNvCxnSpPr>
                  <a:endCxn id="66" idx="2"/>
                </p:cNvCxnSpPr>
                <p:nvPr/>
              </p:nvCxnSpPr>
              <p:spPr>
                <a:xfrm>
                  <a:off x="-457200" y="3124200"/>
                  <a:ext cx="4972050" cy="158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Arc 61"/>
                <p:cNvSpPr/>
                <p:nvPr/>
              </p:nvSpPr>
              <p:spPr>
                <a:xfrm rot="5400000">
                  <a:off x="933450" y="2647950"/>
                  <a:ext cx="457200" cy="495300"/>
                </a:xfrm>
                <a:prstGeom prst="arc">
                  <a:avLst/>
                </a:prstGeom>
                <a:noFill/>
                <a:ln>
                  <a:solidFill>
                    <a:srgbClr val="FF0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3" name="Arc 62"/>
                <p:cNvSpPr/>
                <p:nvPr/>
              </p:nvSpPr>
              <p:spPr>
                <a:xfrm rot="5400000">
                  <a:off x="1428750" y="2647950"/>
                  <a:ext cx="457200" cy="495300"/>
                </a:xfrm>
                <a:prstGeom prst="arc">
                  <a:avLst/>
                </a:prstGeom>
                <a:noFill/>
                <a:ln>
                  <a:solidFill>
                    <a:srgbClr val="FF0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4" name="Arc 63"/>
                <p:cNvSpPr/>
                <p:nvPr/>
              </p:nvSpPr>
              <p:spPr>
                <a:xfrm rot="5400000">
                  <a:off x="2152650" y="2647950"/>
                  <a:ext cx="457200" cy="495300"/>
                </a:xfrm>
                <a:prstGeom prst="arc">
                  <a:avLst/>
                </a:prstGeom>
                <a:noFill/>
                <a:ln>
                  <a:solidFill>
                    <a:srgbClr val="FF0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5" name="Arc 64"/>
                <p:cNvSpPr/>
                <p:nvPr/>
              </p:nvSpPr>
              <p:spPr>
                <a:xfrm rot="5400000">
                  <a:off x="2762250" y="2647950"/>
                  <a:ext cx="457200" cy="495300"/>
                </a:xfrm>
                <a:prstGeom prst="arc">
                  <a:avLst/>
                </a:prstGeom>
                <a:noFill/>
                <a:ln>
                  <a:solidFill>
                    <a:srgbClr val="FF0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6" name="Arc 65"/>
                <p:cNvSpPr/>
                <p:nvPr/>
              </p:nvSpPr>
              <p:spPr>
                <a:xfrm rot="5400000">
                  <a:off x="4286250" y="2647950"/>
                  <a:ext cx="457200" cy="495300"/>
                </a:xfrm>
                <a:prstGeom prst="arc">
                  <a:avLst/>
                </a:prstGeom>
                <a:noFill/>
                <a:ln>
                  <a:solidFill>
                    <a:srgbClr val="FF0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8" name="Arc 67"/>
                <p:cNvSpPr/>
                <p:nvPr/>
              </p:nvSpPr>
              <p:spPr>
                <a:xfrm rot="5400000" flipH="1">
                  <a:off x="628650" y="3181350"/>
                  <a:ext cx="609600" cy="495300"/>
                </a:xfrm>
                <a:prstGeom prst="arc">
                  <a:avLst/>
                </a:prstGeom>
                <a:noFill/>
                <a:ln>
                  <a:solidFill>
                    <a:srgbClr val="FF0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0" name="Arc 69"/>
                <p:cNvSpPr/>
                <p:nvPr/>
              </p:nvSpPr>
              <p:spPr>
                <a:xfrm rot="5400000" flipH="1">
                  <a:off x="1543050" y="3181350"/>
                  <a:ext cx="609600" cy="495300"/>
                </a:xfrm>
                <a:prstGeom prst="arc">
                  <a:avLst/>
                </a:prstGeom>
                <a:noFill/>
                <a:ln>
                  <a:solidFill>
                    <a:srgbClr val="FF0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1" name="Arc 70"/>
                <p:cNvSpPr/>
                <p:nvPr/>
              </p:nvSpPr>
              <p:spPr>
                <a:xfrm rot="5400000" flipH="1">
                  <a:off x="2914650" y="3181350"/>
                  <a:ext cx="609600" cy="495300"/>
                </a:xfrm>
                <a:prstGeom prst="arc">
                  <a:avLst/>
                </a:prstGeom>
                <a:noFill/>
                <a:ln>
                  <a:solidFill>
                    <a:srgbClr val="FF0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2" name="Arc 71"/>
                <p:cNvSpPr/>
                <p:nvPr/>
              </p:nvSpPr>
              <p:spPr>
                <a:xfrm rot="5400000" flipH="1">
                  <a:off x="3524250" y="3181350"/>
                  <a:ext cx="609600" cy="495300"/>
                </a:xfrm>
                <a:prstGeom prst="arc">
                  <a:avLst/>
                </a:prstGeom>
                <a:noFill/>
                <a:ln>
                  <a:solidFill>
                    <a:srgbClr val="FF0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94" name="TextBox 93"/>
            <p:cNvSpPr txBox="1"/>
            <p:nvPr/>
          </p:nvSpPr>
          <p:spPr>
            <a:xfrm>
              <a:off x="412500" y="2907268"/>
              <a:ext cx="64128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/>
                <a:t>Late</a:t>
              </a: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354936" y="3886200"/>
            <a:ext cx="5854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Quick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5577354" y="1613478"/>
            <a:ext cx="2251056" cy="2914650"/>
            <a:chOff x="6400800" y="2895600"/>
            <a:chExt cx="2509594" cy="33528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400800" y="2895600"/>
              <a:ext cx="2509594" cy="335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6" name="Rectangle 95"/>
            <p:cNvSpPr/>
            <p:nvPr/>
          </p:nvSpPr>
          <p:spPr>
            <a:xfrm>
              <a:off x="7010400" y="4191000"/>
              <a:ext cx="838200" cy="5334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64121" y="2857602"/>
            <a:ext cx="7293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/>
              <a:t>Result: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4651" y="2902628"/>
            <a:ext cx="564356" cy="271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9835" y="2911396"/>
            <a:ext cx="614363" cy="250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0544" y="2911181"/>
            <a:ext cx="628650" cy="250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2697" y="2889749"/>
            <a:ext cx="850106" cy="292894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2233893" y="1714500"/>
            <a:ext cx="2671763" cy="594401"/>
            <a:chOff x="1454524" y="2286000"/>
            <a:chExt cx="3562350" cy="792534"/>
          </a:xfrm>
        </p:grpSpPr>
        <p:sp>
          <p:nvSpPr>
            <p:cNvPr id="119" name="Rectangle 118"/>
            <p:cNvSpPr/>
            <p:nvPr/>
          </p:nvSpPr>
          <p:spPr>
            <a:xfrm>
              <a:off x="1524000" y="2286000"/>
              <a:ext cx="3492874" cy="740830"/>
            </a:xfrm>
            <a:custGeom>
              <a:avLst/>
              <a:gdLst>
                <a:gd name="connsiteX0" fmla="*/ 0 w 3492874"/>
                <a:gd name="connsiteY0" fmla="*/ 0 h 740830"/>
                <a:gd name="connsiteX1" fmla="*/ 3492874 w 3492874"/>
                <a:gd name="connsiteY1" fmla="*/ 0 h 740830"/>
                <a:gd name="connsiteX2" fmla="*/ 3492874 w 3492874"/>
                <a:gd name="connsiteY2" fmla="*/ 740830 h 740830"/>
                <a:gd name="connsiteX3" fmla="*/ 0 w 3492874"/>
                <a:gd name="connsiteY3" fmla="*/ 740830 h 740830"/>
                <a:gd name="connsiteX4" fmla="*/ 0 w 3492874"/>
                <a:gd name="connsiteY4" fmla="*/ 0 h 740830"/>
                <a:gd name="connsiteX0" fmla="*/ 0 w 3492874"/>
                <a:gd name="connsiteY0" fmla="*/ 0 h 832270"/>
                <a:gd name="connsiteX1" fmla="*/ 3492874 w 3492874"/>
                <a:gd name="connsiteY1" fmla="*/ 0 h 832270"/>
                <a:gd name="connsiteX2" fmla="*/ 3492874 w 3492874"/>
                <a:gd name="connsiteY2" fmla="*/ 740830 h 832270"/>
                <a:gd name="connsiteX3" fmla="*/ 91440 w 3492874"/>
                <a:gd name="connsiteY3" fmla="*/ 832270 h 832270"/>
                <a:gd name="connsiteX0" fmla="*/ 0 w 3492874"/>
                <a:gd name="connsiteY0" fmla="*/ 0 h 740830"/>
                <a:gd name="connsiteX1" fmla="*/ 3492874 w 3492874"/>
                <a:gd name="connsiteY1" fmla="*/ 0 h 740830"/>
                <a:gd name="connsiteX2" fmla="*/ 3492874 w 3492874"/>
                <a:gd name="connsiteY2" fmla="*/ 740830 h 740830"/>
                <a:gd name="connsiteX3" fmla="*/ 34290 w 3492874"/>
                <a:gd name="connsiteY3" fmla="*/ 727495 h 74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2874" h="740830">
                  <a:moveTo>
                    <a:pt x="0" y="0"/>
                  </a:moveTo>
                  <a:lnTo>
                    <a:pt x="3492874" y="0"/>
                  </a:lnTo>
                  <a:lnTo>
                    <a:pt x="3492874" y="740830"/>
                  </a:lnTo>
                  <a:lnTo>
                    <a:pt x="34290" y="727495"/>
                  </a:lnTo>
                </a:path>
              </a:pathLst>
            </a:custGeom>
            <a:noFill/>
            <a:ln w="38100">
              <a:solidFill>
                <a:srgbClr val="240A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1" name="Right Arrow 120"/>
            <p:cNvSpPr/>
            <p:nvPr/>
          </p:nvSpPr>
          <p:spPr>
            <a:xfrm>
              <a:off x="1454524" y="2954890"/>
              <a:ext cx="131830" cy="123644"/>
            </a:xfrm>
            <a:prstGeom prst="rightArrow">
              <a:avLst/>
            </a:prstGeom>
            <a:solidFill>
              <a:srgbClr val="240AE6"/>
            </a:solidFill>
            <a:ln>
              <a:solidFill>
                <a:srgbClr val="240AE6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3AC6-92DF-4F79-9ADA-8238396D68CE}" type="datetime1">
              <a:rPr lang="en-US" smtClean="0"/>
              <a:t>9/30/2020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7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0" algn="l"/>
            <a:r>
              <a:rPr lang="en-US" smtClean="0"/>
              <a:t>Table Indexes </a:t>
            </a:r>
            <a:r>
              <a:rPr lang="en-US" sz="1350"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0075" lvl="2" indent="0">
              <a:buNone/>
            </a:pPr>
            <a:r>
              <a:rPr lang="en-US" sz="1050">
                <a:solidFill>
                  <a:srgbClr val="0000FF"/>
                </a:solidFill>
              </a:rPr>
              <a:t>CREATE</a:t>
            </a:r>
            <a:r>
              <a:rPr lang="en-US" sz="1050">
                <a:solidFill>
                  <a:prstClr val="black"/>
                </a:solidFill>
              </a:rPr>
              <a:t> </a:t>
            </a:r>
            <a:r>
              <a:rPr lang="en-US" sz="1050">
                <a:solidFill>
                  <a:srgbClr val="0000FF"/>
                </a:solidFill>
              </a:rPr>
              <a:t>TABLE</a:t>
            </a:r>
            <a:r>
              <a:rPr lang="en-US" sz="1050">
                <a:solidFill>
                  <a:prstClr val="black"/>
                </a:solidFill>
              </a:rPr>
              <a:t> </a:t>
            </a:r>
            <a:r>
              <a:rPr lang="en-US" sz="1050" smtClean="0">
                <a:solidFill>
                  <a:prstClr val="black"/>
                </a:solidFill>
              </a:rPr>
              <a:t>dbo</a:t>
            </a:r>
            <a:r>
              <a:rPr lang="en-US" sz="1050" smtClean="0">
                <a:solidFill>
                  <a:srgbClr val="808080"/>
                </a:solidFill>
              </a:rPr>
              <a:t>.</a:t>
            </a:r>
            <a:r>
              <a:rPr lang="en-US" sz="1050" smtClean="0">
                <a:solidFill>
                  <a:prstClr val="black"/>
                </a:solidFill>
              </a:rPr>
              <a:t>PhoneBook </a:t>
            </a:r>
            <a:r>
              <a:rPr lang="en-US" sz="1050" smtClean="0">
                <a:solidFill>
                  <a:srgbClr val="808080"/>
                </a:solidFill>
              </a:rPr>
              <a:t>(</a:t>
            </a:r>
            <a:endParaRPr lang="en-US" sz="1050">
              <a:solidFill>
                <a:srgbClr val="808080"/>
              </a:solidFill>
            </a:endParaRPr>
          </a:p>
          <a:p>
            <a:pPr marL="942975" lvl="3" indent="0">
              <a:buNone/>
            </a:pPr>
            <a:r>
              <a:rPr lang="en-US" sz="750">
                <a:solidFill>
                  <a:prstClr val="black"/>
                </a:solidFill>
              </a:rPr>
              <a:t>	</a:t>
            </a:r>
            <a:r>
              <a:rPr lang="en-US" sz="1050">
                <a:solidFill>
                  <a:prstClr val="black"/>
                </a:solidFill>
              </a:rPr>
              <a:t>LastName		</a:t>
            </a:r>
            <a:r>
              <a:rPr lang="en-US" sz="1050">
                <a:solidFill>
                  <a:srgbClr val="0000FF"/>
                </a:solidFill>
              </a:rPr>
              <a:t>varchar</a:t>
            </a:r>
            <a:r>
              <a:rPr lang="en-US" sz="1050">
                <a:solidFill>
                  <a:srgbClr val="808080"/>
                </a:solidFill>
              </a:rPr>
              <a:t>(</a:t>
            </a:r>
            <a:r>
              <a:rPr lang="en-US" sz="1050">
                <a:solidFill>
                  <a:prstClr val="black"/>
                </a:solidFill>
              </a:rPr>
              <a:t>50</a:t>
            </a:r>
            <a:r>
              <a:rPr lang="en-US" sz="1050">
                <a:solidFill>
                  <a:srgbClr val="808080"/>
                </a:solidFill>
              </a:rPr>
              <a:t>)</a:t>
            </a:r>
            <a:r>
              <a:rPr lang="en-US" sz="1050">
                <a:solidFill>
                  <a:prstClr val="black"/>
                </a:solidFill>
              </a:rPr>
              <a:t> </a:t>
            </a:r>
            <a:r>
              <a:rPr lang="en-US" sz="1050">
                <a:solidFill>
                  <a:srgbClr val="808080"/>
                </a:solidFill>
              </a:rPr>
              <a:t>NOT</a:t>
            </a:r>
            <a:r>
              <a:rPr lang="en-US" sz="1050">
                <a:solidFill>
                  <a:prstClr val="black"/>
                </a:solidFill>
              </a:rPr>
              <a:t> </a:t>
            </a:r>
            <a:r>
              <a:rPr lang="en-US" sz="1050" smtClean="0">
                <a:solidFill>
                  <a:srgbClr val="808080"/>
                </a:solidFill>
              </a:rPr>
              <a:t>NULL,</a:t>
            </a:r>
          </a:p>
          <a:p>
            <a:pPr marL="942975" lvl="3" indent="0">
              <a:buNone/>
            </a:pPr>
            <a:r>
              <a:rPr lang="en-US" sz="1050">
                <a:solidFill>
                  <a:prstClr val="black"/>
                </a:solidFill>
              </a:rPr>
              <a:t>	FirsName		</a:t>
            </a:r>
            <a:r>
              <a:rPr lang="en-US" sz="1050">
                <a:solidFill>
                  <a:srgbClr val="0000FF"/>
                </a:solidFill>
              </a:rPr>
              <a:t>varchar</a:t>
            </a:r>
            <a:r>
              <a:rPr lang="en-US" sz="1050">
                <a:solidFill>
                  <a:srgbClr val="808080"/>
                </a:solidFill>
              </a:rPr>
              <a:t>(</a:t>
            </a:r>
            <a:r>
              <a:rPr lang="en-US" sz="1050">
                <a:solidFill>
                  <a:prstClr val="black"/>
                </a:solidFill>
              </a:rPr>
              <a:t>50</a:t>
            </a:r>
            <a:r>
              <a:rPr lang="en-US" sz="1050">
                <a:solidFill>
                  <a:srgbClr val="808080"/>
                </a:solidFill>
              </a:rPr>
              <a:t>)</a:t>
            </a:r>
            <a:r>
              <a:rPr lang="en-US" sz="1050">
                <a:solidFill>
                  <a:prstClr val="black"/>
                </a:solidFill>
              </a:rPr>
              <a:t> </a:t>
            </a:r>
            <a:r>
              <a:rPr lang="en-US" sz="1050">
                <a:solidFill>
                  <a:srgbClr val="808080"/>
                </a:solidFill>
              </a:rPr>
              <a:t>NOT</a:t>
            </a:r>
            <a:r>
              <a:rPr lang="en-US" sz="1050">
                <a:solidFill>
                  <a:prstClr val="black"/>
                </a:solidFill>
              </a:rPr>
              <a:t> </a:t>
            </a:r>
            <a:r>
              <a:rPr lang="en-US" sz="1050" smtClean="0">
                <a:solidFill>
                  <a:srgbClr val="808080"/>
                </a:solidFill>
              </a:rPr>
              <a:t>NULL,</a:t>
            </a:r>
          </a:p>
          <a:p>
            <a:pPr marL="942975" lvl="3" indent="0">
              <a:buNone/>
            </a:pPr>
            <a:r>
              <a:rPr lang="en-US" sz="1050">
                <a:solidFill>
                  <a:prstClr val="black"/>
                </a:solidFill>
              </a:rPr>
              <a:t>	PhoneNumber	</a:t>
            </a:r>
            <a:r>
              <a:rPr lang="en-US" sz="1050">
                <a:solidFill>
                  <a:srgbClr val="0000FF"/>
                </a:solidFill>
              </a:rPr>
              <a:t>varchar</a:t>
            </a:r>
            <a:r>
              <a:rPr lang="en-US" sz="1050">
                <a:solidFill>
                  <a:srgbClr val="808080"/>
                </a:solidFill>
              </a:rPr>
              <a:t>(</a:t>
            </a:r>
            <a:r>
              <a:rPr lang="en-US" sz="1050">
                <a:solidFill>
                  <a:prstClr val="black"/>
                </a:solidFill>
              </a:rPr>
              <a:t>50</a:t>
            </a:r>
            <a:r>
              <a:rPr lang="en-US" sz="1050">
                <a:solidFill>
                  <a:srgbClr val="808080"/>
                </a:solidFill>
              </a:rPr>
              <a:t>)</a:t>
            </a:r>
            <a:r>
              <a:rPr lang="en-US" sz="1050">
                <a:solidFill>
                  <a:prstClr val="black"/>
                </a:solidFill>
              </a:rPr>
              <a:t> </a:t>
            </a:r>
            <a:r>
              <a:rPr lang="en-US" sz="1050">
                <a:solidFill>
                  <a:srgbClr val="808080"/>
                </a:solidFill>
              </a:rPr>
              <a:t>NOT</a:t>
            </a:r>
            <a:r>
              <a:rPr lang="en-US" sz="1050">
                <a:solidFill>
                  <a:prstClr val="black"/>
                </a:solidFill>
              </a:rPr>
              <a:t> </a:t>
            </a:r>
            <a:r>
              <a:rPr lang="en-US" sz="1050">
                <a:solidFill>
                  <a:srgbClr val="808080"/>
                </a:solidFill>
              </a:rPr>
              <a:t>NULL</a:t>
            </a:r>
          </a:p>
          <a:p>
            <a:pPr marL="600075" lvl="2" indent="0">
              <a:buNone/>
            </a:pPr>
            <a:r>
              <a:rPr lang="en-US" sz="1050">
                <a:solidFill>
                  <a:srgbClr val="808080"/>
                </a:solidFill>
              </a:rPr>
              <a:t>);</a:t>
            </a:r>
            <a:endParaRPr lang="en-US" sz="10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5A43596-7FAD-497D-92FC-7BF2A613BA8F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854" y="2050522"/>
            <a:ext cx="5350008" cy="263042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F1B4-8B6C-428F-BC43-492D412E3922}" type="datetime1">
              <a:rPr lang="en-US" smtClean="0"/>
              <a:t>9/30/2020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2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0" algn="l"/>
            <a:r>
              <a:rPr lang="en-US"/>
              <a:t>Table </a:t>
            </a:r>
            <a:r>
              <a:rPr lang="en-US" smtClean="0"/>
              <a:t>Indexes </a:t>
            </a:r>
            <a:r>
              <a:rPr lang="en-US" sz="1350"/>
              <a:t>(2/3)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0075" lvl="2" indent="0">
              <a:buNone/>
            </a:pPr>
            <a:r>
              <a:rPr lang="en-US" sz="1050">
                <a:solidFill>
                  <a:srgbClr val="0000FF"/>
                </a:solidFill>
              </a:rPr>
              <a:t>CREATE</a:t>
            </a:r>
            <a:r>
              <a:rPr lang="en-US" sz="1050">
                <a:solidFill>
                  <a:prstClr val="black"/>
                </a:solidFill>
              </a:rPr>
              <a:t> </a:t>
            </a:r>
            <a:r>
              <a:rPr lang="en-US" sz="1050">
                <a:solidFill>
                  <a:srgbClr val="0000FF"/>
                </a:solidFill>
              </a:rPr>
              <a:t>TABLE</a:t>
            </a:r>
            <a:r>
              <a:rPr lang="en-US" sz="1050">
                <a:solidFill>
                  <a:prstClr val="black"/>
                </a:solidFill>
              </a:rPr>
              <a:t> </a:t>
            </a:r>
            <a:r>
              <a:rPr lang="en-US" sz="1050" smtClean="0">
                <a:solidFill>
                  <a:prstClr val="black"/>
                </a:solidFill>
              </a:rPr>
              <a:t>dbo</a:t>
            </a:r>
            <a:r>
              <a:rPr lang="en-US" sz="1050" smtClean="0">
                <a:solidFill>
                  <a:srgbClr val="808080"/>
                </a:solidFill>
              </a:rPr>
              <a:t>.</a:t>
            </a:r>
            <a:r>
              <a:rPr lang="en-US" sz="1050" smtClean="0">
                <a:solidFill>
                  <a:prstClr val="black"/>
                </a:solidFill>
              </a:rPr>
              <a:t>PhoneBook </a:t>
            </a:r>
            <a:r>
              <a:rPr lang="en-US" sz="1050" smtClean="0">
                <a:solidFill>
                  <a:srgbClr val="808080"/>
                </a:solidFill>
              </a:rPr>
              <a:t>(</a:t>
            </a:r>
            <a:endParaRPr lang="en-US" sz="1050">
              <a:solidFill>
                <a:srgbClr val="808080"/>
              </a:solidFill>
            </a:endParaRPr>
          </a:p>
          <a:p>
            <a:pPr marL="942975" lvl="3" indent="0">
              <a:buNone/>
            </a:pPr>
            <a:r>
              <a:rPr lang="en-US" sz="750">
                <a:solidFill>
                  <a:prstClr val="black"/>
                </a:solidFill>
              </a:rPr>
              <a:t>	</a:t>
            </a:r>
            <a:r>
              <a:rPr lang="en-US" sz="1050">
                <a:solidFill>
                  <a:prstClr val="black"/>
                </a:solidFill>
              </a:rPr>
              <a:t>LastName		</a:t>
            </a:r>
            <a:r>
              <a:rPr lang="en-US" sz="1050">
                <a:solidFill>
                  <a:srgbClr val="0000FF"/>
                </a:solidFill>
              </a:rPr>
              <a:t>varchar</a:t>
            </a:r>
            <a:r>
              <a:rPr lang="en-US" sz="1050">
                <a:solidFill>
                  <a:srgbClr val="808080"/>
                </a:solidFill>
              </a:rPr>
              <a:t>(</a:t>
            </a:r>
            <a:r>
              <a:rPr lang="en-US" sz="1050">
                <a:solidFill>
                  <a:prstClr val="black"/>
                </a:solidFill>
              </a:rPr>
              <a:t>50</a:t>
            </a:r>
            <a:r>
              <a:rPr lang="en-US" sz="1050">
                <a:solidFill>
                  <a:srgbClr val="808080"/>
                </a:solidFill>
              </a:rPr>
              <a:t>)</a:t>
            </a:r>
            <a:r>
              <a:rPr lang="en-US" sz="1050">
                <a:solidFill>
                  <a:prstClr val="black"/>
                </a:solidFill>
              </a:rPr>
              <a:t> </a:t>
            </a:r>
            <a:r>
              <a:rPr lang="en-US" sz="1050">
                <a:solidFill>
                  <a:srgbClr val="808080"/>
                </a:solidFill>
              </a:rPr>
              <a:t>NOT</a:t>
            </a:r>
            <a:r>
              <a:rPr lang="en-US" sz="1050">
                <a:solidFill>
                  <a:prstClr val="black"/>
                </a:solidFill>
              </a:rPr>
              <a:t> </a:t>
            </a:r>
            <a:r>
              <a:rPr lang="en-US" sz="1050" smtClean="0">
                <a:solidFill>
                  <a:srgbClr val="808080"/>
                </a:solidFill>
              </a:rPr>
              <a:t>NULL,</a:t>
            </a:r>
          </a:p>
          <a:p>
            <a:pPr marL="942975" lvl="3" indent="0">
              <a:buNone/>
            </a:pPr>
            <a:r>
              <a:rPr lang="en-US" sz="1050">
                <a:solidFill>
                  <a:prstClr val="black"/>
                </a:solidFill>
              </a:rPr>
              <a:t>	FirsName		</a:t>
            </a:r>
            <a:r>
              <a:rPr lang="en-US" sz="1050">
                <a:solidFill>
                  <a:srgbClr val="0000FF"/>
                </a:solidFill>
              </a:rPr>
              <a:t>varchar</a:t>
            </a:r>
            <a:r>
              <a:rPr lang="en-US" sz="1050">
                <a:solidFill>
                  <a:srgbClr val="808080"/>
                </a:solidFill>
              </a:rPr>
              <a:t>(</a:t>
            </a:r>
            <a:r>
              <a:rPr lang="en-US" sz="1050">
                <a:solidFill>
                  <a:prstClr val="black"/>
                </a:solidFill>
              </a:rPr>
              <a:t>50</a:t>
            </a:r>
            <a:r>
              <a:rPr lang="en-US" sz="1050">
                <a:solidFill>
                  <a:srgbClr val="808080"/>
                </a:solidFill>
              </a:rPr>
              <a:t>)</a:t>
            </a:r>
            <a:r>
              <a:rPr lang="en-US" sz="1050">
                <a:solidFill>
                  <a:prstClr val="black"/>
                </a:solidFill>
              </a:rPr>
              <a:t> </a:t>
            </a:r>
            <a:r>
              <a:rPr lang="en-US" sz="1050">
                <a:solidFill>
                  <a:srgbClr val="808080"/>
                </a:solidFill>
              </a:rPr>
              <a:t>NOT</a:t>
            </a:r>
            <a:r>
              <a:rPr lang="en-US" sz="1050">
                <a:solidFill>
                  <a:prstClr val="black"/>
                </a:solidFill>
              </a:rPr>
              <a:t> </a:t>
            </a:r>
            <a:r>
              <a:rPr lang="en-US" sz="1050" smtClean="0">
                <a:solidFill>
                  <a:srgbClr val="808080"/>
                </a:solidFill>
              </a:rPr>
              <a:t>NULL,</a:t>
            </a:r>
          </a:p>
          <a:p>
            <a:pPr marL="942975" lvl="3" indent="0">
              <a:buNone/>
            </a:pPr>
            <a:r>
              <a:rPr lang="en-US" sz="1050">
                <a:solidFill>
                  <a:prstClr val="black"/>
                </a:solidFill>
              </a:rPr>
              <a:t>	PhoneNumber	</a:t>
            </a:r>
            <a:r>
              <a:rPr lang="en-US" sz="1050">
                <a:solidFill>
                  <a:srgbClr val="0000FF"/>
                </a:solidFill>
              </a:rPr>
              <a:t>varchar</a:t>
            </a:r>
            <a:r>
              <a:rPr lang="en-US" sz="1050">
                <a:solidFill>
                  <a:srgbClr val="808080"/>
                </a:solidFill>
              </a:rPr>
              <a:t>(</a:t>
            </a:r>
            <a:r>
              <a:rPr lang="en-US" sz="1050">
                <a:solidFill>
                  <a:prstClr val="black"/>
                </a:solidFill>
              </a:rPr>
              <a:t>50</a:t>
            </a:r>
            <a:r>
              <a:rPr lang="en-US" sz="1050">
                <a:solidFill>
                  <a:srgbClr val="808080"/>
                </a:solidFill>
              </a:rPr>
              <a:t>)</a:t>
            </a:r>
            <a:r>
              <a:rPr lang="en-US" sz="1050">
                <a:solidFill>
                  <a:prstClr val="black"/>
                </a:solidFill>
              </a:rPr>
              <a:t> </a:t>
            </a:r>
            <a:r>
              <a:rPr lang="en-US" sz="1050">
                <a:solidFill>
                  <a:srgbClr val="808080"/>
                </a:solidFill>
              </a:rPr>
              <a:t>NOT</a:t>
            </a:r>
            <a:r>
              <a:rPr lang="en-US" sz="1050">
                <a:solidFill>
                  <a:prstClr val="black"/>
                </a:solidFill>
              </a:rPr>
              <a:t> </a:t>
            </a:r>
            <a:r>
              <a:rPr lang="en-US" sz="1050">
                <a:solidFill>
                  <a:srgbClr val="808080"/>
                </a:solidFill>
              </a:rPr>
              <a:t>NULL</a:t>
            </a:r>
          </a:p>
          <a:p>
            <a:pPr marL="600075" lvl="2" indent="0">
              <a:buNone/>
            </a:pPr>
            <a:r>
              <a:rPr lang="en-US" sz="1050">
                <a:solidFill>
                  <a:srgbClr val="808080"/>
                </a:solidFill>
              </a:rPr>
              <a:t>);</a:t>
            </a:r>
            <a:endParaRPr lang="en-US" sz="105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64D0-B356-41BF-8EC8-E7D33E3A5741}" type="datetime1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758" y="2019781"/>
            <a:ext cx="5410200" cy="266001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2156883" y="3629120"/>
            <a:ext cx="933450" cy="2287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271858" y="2025272"/>
            <a:ext cx="1612900" cy="41360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200" smtClean="0">
                <a:latin typeface="+mj-lt"/>
              </a:rPr>
              <a:t>Result:</a:t>
            </a:r>
          </a:p>
          <a:p>
            <a:r>
              <a:rPr lang="en-GB" sz="1200" smtClean="0">
                <a:latin typeface="+mj-lt"/>
              </a:rPr>
              <a:t>783-555-0110</a:t>
            </a:r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201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8.64198E-7 C -0.00105 0.02932 -0.0158 0.12253 -0.00487 0.14074 C 0.00607 0.15864 0.0434 0.13148 0.06579 0.10833 C 0.08819 0.08457 0.11857 0.00772 0.12916 8.64198E-7 C 0.13958 0.00525 0.11718 0.1216 0.12795 0.14074 C 0.13663 0.13642 0.17343 0.1392 0.19444 0.11667 C 0.21562 0.09352 0.24149 -0.00864 0.25468 0.0037 C 0.28177 -0.0037 0.25538 0.08518 0.2618 0.14167 C 0.27847 0.15309 0.33437 0.1037 0.36197 0.08086 C 0.38958 0.05833 0.41371 -0.0034 0.42725 0.00586 C 0.45625 0.0037 0.42343 0.12994 0.43541 0.12839 " pathEditMode="relative" rAng="0" ptsTypes="AAAAAAAAAAA">
                                      <p:cBhvr>
                                        <p:cTn id="6" dur="9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28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0" algn="l"/>
            <a:r>
              <a:rPr lang="en-US" smtClean="0"/>
              <a:t>Table Indexes </a:t>
            </a:r>
            <a:r>
              <a:rPr lang="en-US" sz="1350"/>
              <a:t>(1/3)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smtClean="0"/>
              <a:t>There are 2 types of major Indexes:</a:t>
            </a:r>
          </a:p>
          <a:p>
            <a:pPr lvl="1" algn="just"/>
            <a:r>
              <a:rPr lang="en-US" sz="1800" b="1" i="1"/>
              <a:t>Clustered</a:t>
            </a:r>
          </a:p>
          <a:p>
            <a:pPr lvl="2" algn="just"/>
            <a:r>
              <a:rPr lang="en-US" sz="1650"/>
              <a:t>Data is stored in the order on the clustered index</a:t>
            </a:r>
          </a:p>
          <a:p>
            <a:pPr lvl="2" algn="just"/>
            <a:r>
              <a:rPr lang="en-US" sz="1650"/>
              <a:t>Only 1 clustered index per table</a:t>
            </a:r>
          </a:p>
          <a:p>
            <a:pPr lvl="2" algn="just"/>
            <a:r>
              <a:rPr lang="en-US" sz="1650"/>
              <a:t>Usually the Primary Key</a:t>
            </a:r>
          </a:p>
          <a:p>
            <a:pPr lvl="2" algn="just"/>
            <a:r>
              <a:rPr lang="en-US" sz="1650"/>
              <a:t>Sort and store the data rows in the table based on their key value.</a:t>
            </a:r>
          </a:p>
          <a:p>
            <a:pPr lvl="1" algn="just"/>
            <a:r>
              <a:rPr lang="en-US" sz="1800" b="1" i="1"/>
              <a:t>Non-clustered</a:t>
            </a:r>
          </a:p>
          <a:p>
            <a:pPr lvl="2" algn="just"/>
            <a:r>
              <a:rPr lang="en-US" sz="1650"/>
              <a:t>Data is not stored in the order on the non clustered index</a:t>
            </a:r>
          </a:p>
          <a:p>
            <a:pPr lvl="2" algn="just"/>
            <a:r>
              <a:rPr lang="en-US" sz="1650"/>
              <a:t>Have a structure completely separate from the data rows.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BA7B-BE83-431D-8283-BC0C30A4A6BF}" type="datetime1">
              <a:rPr lang="en-US" smtClean="0"/>
              <a:t>9/30/2020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5A43596-7FAD-497D-92FC-7BF2A613BA8F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381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0" algn="l"/>
            <a:r>
              <a:rPr lang="en-US" smtClean="0"/>
              <a:t>Clustered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0038" lvl="1" indent="0">
              <a:spcBef>
                <a:spcPts val="600"/>
              </a:spcBef>
              <a:buNone/>
            </a:pPr>
            <a:r>
              <a:rPr lang="en-US" sz="1200">
                <a:solidFill>
                  <a:srgbClr val="0000FF"/>
                </a:solidFill>
              </a:rPr>
              <a:t>CREATE</a:t>
            </a:r>
            <a:r>
              <a:rPr lang="en-US" sz="1200">
                <a:solidFill>
                  <a:prstClr val="black"/>
                </a:solidFill>
              </a:rPr>
              <a:t> </a:t>
            </a:r>
            <a:r>
              <a:rPr lang="en-US" sz="1200">
                <a:solidFill>
                  <a:srgbClr val="0000FF"/>
                </a:solidFill>
              </a:rPr>
              <a:t>CLUSTERED</a:t>
            </a:r>
            <a:r>
              <a:rPr lang="en-US" sz="1200">
                <a:solidFill>
                  <a:prstClr val="black"/>
                </a:solidFill>
              </a:rPr>
              <a:t> </a:t>
            </a:r>
            <a:r>
              <a:rPr lang="en-US" sz="1200">
                <a:solidFill>
                  <a:srgbClr val="0000FF"/>
                </a:solidFill>
              </a:rPr>
              <a:t>INDEX</a:t>
            </a:r>
            <a:r>
              <a:rPr lang="en-US" sz="1200">
                <a:solidFill>
                  <a:prstClr val="black"/>
                </a:solidFill>
              </a:rPr>
              <a:t> IX_PhoneBook_CI</a:t>
            </a:r>
          </a:p>
          <a:p>
            <a:pPr marL="300038" lvl="1" indent="0">
              <a:spcBef>
                <a:spcPts val="600"/>
              </a:spcBef>
              <a:buNone/>
            </a:pPr>
            <a:r>
              <a:rPr lang="en-US" sz="1200">
                <a:solidFill>
                  <a:srgbClr val="0000FF"/>
                </a:solidFill>
              </a:rPr>
              <a:t>ON</a:t>
            </a:r>
            <a:r>
              <a:rPr lang="en-US" sz="1200">
                <a:solidFill>
                  <a:prstClr val="black"/>
                </a:solidFill>
              </a:rPr>
              <a:t> dbo</a:t>
            </a:r>
            <a:r>
              <a:rPr lang="en-US" sz="1200">
                <a:solidFill>
                  <a:srgbClr val="808080"/>
                </a:solidFill>
              </a:rPr>
              <a:t>.</a:t>
            </a:r>
            <a:r>
              <a:rPr lang="en-US" sz="1200">
                <a:solidFill>
                  <a:prstClr val="black"/>
                </a:solidFill>
              </a:rPr>
              <a:t>PhoneBook</a:t>
            </a:r>
            <a:r>
              <a:rPr lang="en-US" sz="1200">
                <a:solidFill>
                  <a:srgbClr val="0000FF"/>
                </a:solidFill>
              </a:rPr>
              <a:t> </a:t>
            </a:r>
            <a:r>
              <a:rPr lang="en-US" sz="1200">
                <a:solidFill>
                  <a:srgbClr val="808080"/>
                </a:solidFill>
              </a:rPr>
              <a:t>(</a:t>
            </a:r>
            <a:r>
              <a:rPr lang="en-US" sz="1200">
                <a:solidFill>
                  <a:prstClr val="black"/>
                </a:solidFill>
              </a:rPr>
              <a:t>LastName</a:t>
            </a:r>
            <a:r>
              <a:rPr lang="en-US" sz="1200">
                <a:solidFill>
                  <a:srgbClr val="808080"/>
                </a:solidFill>
              </a:rPr>
              <a:t>,</a:t>
            </a:r>
            <a:r>
              <a:rPr lang="en-US" sz="1200">
                <a:solidFill>
                  <a:prstClr val="black"/>
                </a:solidFill>
              </a:rPr>
              <a:t> FirstName</a:t>
            </a:r>
            <a:r>
              <a:rPr lang="en-US" sz="1200">
                <a:solidFill>
                  <a:srgbClr val="808080"/>
                </a:solidFill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02E9-E1ED-4BE1-A5E5-9E87A0BB57E5}" type="datetime1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511" y="1407692"/>
            <a:ext cx="5904855" cy="33341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3888" y="1451394"/>
            <a:ext cx="5668066" cy="2033583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r>
              <a:rPr lang="en-US" sz="135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3888" y="3561301"/>
            <a:ext cx="5668066" cy="120596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r>
              <a:rPr lang="en-US" sz="1350">
                <a:solidFill>
                  <a:schemeClr val="bg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30539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0" algn="l"/>
            <a:r>
              <a:rPr lang="en-US" smtClean="0"/>
              <a:t>Clustered Index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C7C3-04E6-49D6-9097-82282060EFC4}" type="datetime1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506" y="754869"/>
            <a:ext cx="6021126" cy="386355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203569" y="1034512"/>
            <a:ext cx="1143000" cy="40005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21367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45679E-6 C -0.02916 0.05062 -0.12448 0.19599 -0.13906 0.24476 C -0.15347 0.29414 -0.10399 0.275 -0.0868 0.29414 C -0.06962 0.31328 -0.06128 0.31852 -0.03576 0.35926 C -0.00399 0.41173 0.03386 0.5284 0.05104 0.5583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279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0" algn="l"/>
            <a:r>
              <a:rPr lang="en-US" smtClean="0"/>
              <a:t>Non - Clustered Index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BC86-7518-41DA-89E1-7082A0CA56E2}" type="datetime1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790" y="841774"/>
            <a:ext cx="5435560" cy="38076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54285" y="968644"/>
            <a:ext cx="782664" cy="28865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43434"/>
          <a:stretch/>
        </p:blipFill>
        <p:spPr>
          <a:xfrm>
            <a:off x="6125737" y="951908"/>
            <a:ext cx="1193369" cy="22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5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97531E-6 C -0.02604 0.05 0.1033 0.08981 0.1033 0.15617 C 0.1026 0.22222 0.23108 0.28426 0.23246 0.33673 C 0.23246 0.38981 0.14288 0.40957 0.09861 0.42562 C 0.06892 0.44722 -0.15226 0.43981 -0.16094 0.46111 C -0.20938 0.4787 -0.22327 0.47562 -0.23559 0.50586 C -0.24774 0.5358 -0.22743 0.62315 -0.23472 0.64228 " pathEditMode="relative" rAng="0" ptsTypes="AAAAAAA">
                                      <p:cBhvr>
                                        <p:cTn id="6" dur="9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320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000"/>
                            </p:stCondLst>
                            <p:childTnLst>
                              <p:par>
                                <p:cTn id="8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285</TotalTime>
  <Words>479</Words>
  <Application>Microsoft Office PowerPoint</Application>
  <PresentationFormat>On-screen Show (16:9)</PresentationFormat>
  <Paragraphs>124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Candara</vt:lpstr>
      <vt:lpstr>Wingdings</vt:lpstr>
      <vt:lpstr>Template_Internal_Course</vt:lpstr>
      <vt:lpstr>Table Indexes</vt:lpstr>
      <vt:lpstr>Learning Goals</vt:lpstr>
      <vt:lpstr>Why use indexes?</vt:lpstr>
      <vt:lpstr>Table Indexes (1/3)</vt:lpstr>
      <vt:lpstr>Table Indexes (2/3)</vt:lpstr>
      <vt:lpstr>Table Indexes (1/3)</vt:lpstr>
      <vt:lpstr>Clustered Index</vt:lpstr>
      <vt:lpstr>Clustered Index</vt:lpstr>
      <vt:lpstr>Non - Clustered Index</vt:lpstr>
      <vt:lpstr>Creating an Index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Nguyen Thi Dieu (FA.HN)</cp:lastModifiedBy>
  <cp:revision>102</cp:revision>
  <dcterms:created xsi:type="dcterms:W3CDTF">2015-08-31T01:44:46Z</dcterms:created>
  <dcterms:modified xsi:type="dcterms:W3CDTF">2020-09-30T07:34:00Z</dcterms:modified>
</cp:coreProperties>
</file>