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324" r:id="rId3"/>
    <p:sldId id="32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napToObjects="1" showGuides="1">
      <p:cViewPr>
        <p:scale>
          <a:sx n="50" d="100"/>
          <a:sy n="50" d="100"/>
        </p:scale>
        <p:origin x="169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34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393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5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64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4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182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392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8046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5471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4549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387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3656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55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8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8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http://www.codeproject.com/Articles/33052/Visual-Representation-of-SQL-Joins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030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407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3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651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ADEA83-1AF1-426F-BA48-F9C84AA37BD3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88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4800"/>
          </a:xfrm>
          <a:noFill/>
        </p:spPr>
        <p:txBody>
          <a:bodyPr lIns="92075" tIns="46038" rIns="92075" bIns="46038"/>
          <a:lstStyle/>
          <a:p>
            <a:pPr marL="171450" indent="-171450">
              <a:buFontTx/>
              <a:buChar char="-"/>
            </a:pP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9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750" y="2130425"/>
            <a:ext cx="8172450" cy="1470025"/>
          </a:xfrm>
        </p:spPr>
        <p:txBody>
          <a:bodyPr/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3752850"/>
            <a:ext cx="8172450" cy="6286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749" y="6356350"/>
            <a:ext cx="5191125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099852" cy="68579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834888"/>
            <a:ext cx="8667750" cy="5291276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 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49"/>
            <a:ext cx="5114014" cy="365126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828" y="6356350"/>
            <a:ext cx="2418522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247364" cy="365125"/>
          </a:xfrm>
        </p:spPr>
        <p:txBody>
          <a:bodyPr/>
          <a:lstStyle/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6942814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0" y="914400"/>
            <a:ext cx="4228189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899" y="914400"/>
            <a:ext cx="4410075" cy="521176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48758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74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1425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743200"/>
            <a:ext cx="6324600" cy="914400"/>
          </a:xfrm>
        </p:spPr>
        <p:txBody>
          <a:bodyPr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204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076164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847725"/>
            <a:ext cx="8676364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 Click </a:t>
            </a:r>
            <a:r>
              <a:rPr lang="en-US" smtClean="0"/>
              <a:t>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51902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62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smtClean="0"/>
              <a:t>JOINS IN SQL SERVER</a:t>
            </a:r>
            <a:endParaRPr lang="en-US" sz="36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1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LEFT OUTER </a:t>
            </a:r>
            <a:r>
              <a:rPr sz="3200" smtClean="0"/>
              <a:t>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57200" algn="just">
              <a:defRPr/>
            </a:pPr>
            <a:r>
              <a:rPr lang="en-US" sz="2600" smtClean="0"/>
              <a:t>Return all of the records in the left table (table A) regardless if any of those records has a match in the right table (table B)</a:t>
            </a:r>
          </a:p>
          <a:p>
            <a:pPr marL="914400" lvl="1" indent="-457200" algn="just">
              <a:buSzPct val="60000"/>
              <a:defRPr/>
            </a:pPr>
            <a:r>
              <a:rPr lang="en-US" sz="2200" smtClean="0"/>
              <a:t>In the results where there is no matching condition, the row contains NULL values for the right table’s columns.</a:t>
            </a:r>
          </a:p>
          <a:p>
            <a:pPr marL="400050" indent="-457200" algn="just">
              <a:defRPr/>
            </a:pPr>
            <a:r>
              <a:rPr lang="en-US" sz="2600" b="1" smtClean="0"/>
              <a:t>Syntax</a:t>
            </a:r>
          </a:p>
          <a:p>
            <a:pPr marL="1371600" lvl="3" indent="0"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prstClr val="black"/>
                </a:solidFill>
              </a:rPr>
              <a:t> col_names</a:t>
            </a:r>
          </a:p>
          <a:p>
            <a:pPr marL="1371600" lvl="3" indent="0">
              <a:buNone/>
            </a:pPr>
            <a:r>
              <a:rPr lang="en-US" smtClean="0">
                <a:solidFill>
                  <a:srgbClr val="0000FF"/>
                </a:solidFill>
              </a:rPr>
              <a:t>FROM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Table_A  </a:t>
            </a:r>
            <a:r>
              <a:rPr lang="en-US" smtClean="0">
                <a:solidFill>
                  <a:prstClr val="black"/>
                </a:solidFill>
              </a:rPr>
              <a:t>A  </a:t>
            </a:r>
            <a:r>
              <a:rPr lang="en-US" smtClean="0">
                <a:solidFill>
                  <a:srgbClr val="808080"/>
                </a:solidFill>
              </a:rPr>
              <a:t>LEFT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srgbClr val="808080"/>
                </a:solidFill>
              </a:rPr>
              <a:t>JOIN</a:t>
            </a:r>
            <a:r>
              <a:rPr lang="en-US" smtClean="0">
                <a:solidFill>
                  <a:prstClr val="black"/>
                </a:solidFill>
              </a:rPr>
              <a:t> Table_B  B </a:t>
            </a:r>
          </a:p>
          <a:p>
            <a:pPr marL="1371600" lvl="3" indent="0">
              <a:buNone/>
            </a:pPr>
            <a:r>
              <a:rPr lang="en-US" smtClean="0">
                <a:solidFill>
                  <a:srgbClr val="0000FF"/>
                </a:solidFill>
              </a:rPr>
              <a:t>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Col1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B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Col1</a:t>
            </a:r>
            <a:endParaRPr lang="en-US" sz="1800" smtClean="0"/>
          </a:p>
          <a:p>
            <a:endParaRPr lang="en-US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52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9" name="Picture 8" descr="LEFT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4056" y="4592699"/>
            <a:ext cx="2236837" cy="150856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6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LEFT </a:t>
            </a:r>
            <a:r>
              <a:rPr lang="en-US"/>
              <a:t>OUTER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algn="just">
              <a:defRPr/>
            </a:pPr>
            <a:r>
              <a:rPr lang="en-US" sz="2000" b="1" smtClean="0"/>
              <a:t>Example:</a:t>
            </a:r>
            <a:endParaRPr lang="en-US" sz="2000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buNone/>
              <a:defRPr/>
            </a:pPr>
            <a:endParaRPr lang="en-US" b="1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buNone/>
              <a:defRPr/>
            </a:pPr>
            <a:endParaRPr lang="en-US" b="1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spcBef>
                <a:spcPts val="600"/>
              </a:spcBef>
              <a:buNone/>
              <a:defRPr/>
            </a:pPr>
            <a:endParaRPr lang="en-US" sz="1050" b="1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OrderID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Customer </a:t>
            </a:r>
            <a:r>
              <a:rPr lang="en-US" smtClean="0">
                <a:solidFill>
                  <a:prstClr val="black"/>
                </a:solidFill>
              </a:rPr>
              <a:t>c </a:t>
            </a:r>
            <a:r>
              <a:rPr lang="en-US" smtClean="0">
                <a:solidFill>
                  <a:srgbClr val="808080"/>
                </a:solidFill>
              </a:rPr>
              <a:t>LEFT </a:t>
            </a:r>
            <a:r>
              <a:rPr lang="en-US" smtClean="0">
                <a:solidFill>
                  <a:srgbClr val="808080"/>
                </a:solidFill>
              </a:rPr>
              <a:t>JOIN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[Order] o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ORDER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BY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 smtClean="0">
                <a:solidFill>
                  <a:srgbClr val="80808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b="1" smtClean="0"/>
          </a:p>
          <a:p>
            <a:pPr marL="285750">
              <a:spcBef>
                <a:spcPts val="0"/>
              </a:spcBef>
            </a:pPr>
            <a:r>
              <a:rPr lang="en-US" sz="2000" b="1" smtClean="0"/>
              <a:t>Result: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9" y="1269993"/>
            <a:ext cx="3955781" cy="18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34549"/>
            <a:ext cx="3429000" cy="16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96" y="4878775"/>
            <a:ext cx="3195638" cy="1430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74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RIGHT OUTER </a:t>
            </a:r>
            <a:r>
              <a:rPr sz="3200" smtClean="0"/>
              <a:t>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57200" algn="just">
              <a:defRPr/>
            </a:pPr>
            <a:r>
              <a:rPr lang="en-US" smtClean="0"/>
              <a:t>Return all of the records in the right table (table B) regardless if any of those records have a match in the left table (table </a:t>
            </a:r>
            <a:r>
              <a:rPr lang="en-US" smtClean="0"/>
              <a:t>A)</a:t>
            </a:r>
          </a:p>
          <a:p>
            <a:pPr marL="857250" lvl="1" indent="-457200" algn="just">
              <a:defRPr/>
            </a:pPr>
            <a:r>
              <a:rPr lang="en-US" smtClean="0"/>
              <a:t>In </a:t>
            </a:r>
            <a:r>
              <a:rPr lang="en-US" smtClean="0"/>
              <a:t>the results where there is no matching condition, the row contains NULL values for the left table’s columns.</a:t>
            </a:r>
          </a:p>
          <a:p>
            <a:pPr marL="400050" indent="-457200" algn="just">
              <a:defRPr/>
            </a:pPr>
            <a:r>
              <a:rPr lang="en-US" b="1" smtClean="0"/>
              <a:t>Syntax</a:t>
            </a:r>
          </a:p>
          <a:p>
            <a:pPr marL="1257300" lvl="3" indent="0">
              <a:buNone/>
            </a:pPr>
            <a:r>
              <a:rPr lang="en-US" sz="2000" smtClean="0">
                <a:solidFill>
                  <a:srgbClr val="0000FF"/>
                </a:solidFill>
              </a:rPr>
              <a:t>SELECT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col_names</a:t>
            </a:r>
          </a:p>
          <a:p>
            <a:pPr marL="1257300" lvl="3" indent="0"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808080"/>
                </a:solidFill>
              </a:rPr>
              <a:t>RIGHT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Table_B  B </a:t>
            </a:r>
          </a:p>
          <a:p>
            <a:pPr marL="1257300" lvl="3" indent="0"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</a:t>
            </a:r>
            <a:endParaRPr lang="en-US" sz="2000" smtClean="0"/>
          </a:p>
          <a:p>
            <a:endParaRPr lang="en-US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RIGHT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0347" y="4579274"/>
            <a:ext cx="2304256" cy="15540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RIGHT </a:t>
            </a:r>
            <a:r>
              <a:rPr lang="en-US"/>
              <a:t>OUTER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algn="just">
              <a:defRPr/>
            </a:pPr>
            <a:r>
              <a:rPr lang="en-US" sz="2000" b="1" smtClean="0"/>
              <a:t>Example:</a:t>
            </a:r>
            <a:endParaRPr lang="en-US" sz="2000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buNone/>
              <a:defRPr/>
            </a:pPr>
            <a:endParaRPr lang="en-US" b="1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buNone/>
              <a:defRPr/>
            </a:pPr>
            <a:endParaRPr lang="en-US" b="1" smtClean="0"/>
          </a:p>
          <a:p>
            <a:pPr marL="400050" lvl="1" indent="0" algn="just">
              <a:buNone/>
              <a:defRPr/>
            </a:pPr>
            <a:endParaRPr lang="en-US" b="1"/>
          </a:p>
          <a:p>
            <a:pPr marL="400050" lvl="1" indent="0" algn="just">
              <a:buNone/>
              <a:defRPr/>
            </a:pPr>
            <a:endParaRPr lang="en-US" sz="1100" b="1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OrderID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Customer </a:t>
            </a:r>
            <a:r>
              <a:rPr lang="en-US" smtClean="0">
                <a:solidFill>
                  <a:prstClr val="black"/>
                </a:solidFill>
              </a:rPr>
              <a:t>c </a:t>
            </a:r>
            <a:r>
              <a:rPr lang="en-US" smtClean="0">
                <a:solidFill>
                  <a:srgbClr val="808080"/>
                </a:solidFill>
              </a:rPr>
              <a:t>RIGHT </a:t>
            </a:r>
            <a:r>
              <a:rPr lang="en-US" smtClean="0">
                <a:solidFill>
                  <a:srgbClr val="808080"/>
                </a:solidFill>
              </a:rPr>
              <a:t>JOIN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[Order] o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ORDER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BY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 smtClean="0">
                <a:solidFill>
                  <a:srgbClr val="80808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b="1" smtClean="0"/>
          </a:p>
          <a:p>
            <a:pPr marL="285750">
              <a:spcBef>
                <a:spcPts val="0"/>
              </a:spcBef>
            </a:pPr>
            <a:r>
              <a:rPr lang="en-US" b="1" smtClean="0"/>
              <a:t>Result: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9" y="1200687"/>
            <a:ext cx="3955781" cy="18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80" y="1365243"/>
            <a:ext cx="3429000" cy="16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90" y="5006820"/>
            <a:ext cx="3219450" cy="12131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67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FULL OUTER </a:t>
            </a:r>
            <a:r>
              <a:rPr sz="3200" smtClean="0"/>
              <a:t>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572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smtClean="0"/>
              <a:t>Return all of the records from both tables, joining records from the left table (table A) that match records from the right table (table B)</a:t>
            </a:r>
          </a:p>
          <a:p>
            <a:pPr marL="400050" indent="-4572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b="1" smtClean="0"/>
              <a:t>Syntax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	SELECT</a:t>
            </a:r>
            <a:r>
              <a:rPr lang="en-US" smtClean="0">
                <a:solidFill>
                  <a:prstClr val="black"/>
                </a:solidFill>
              </a:rPr>
              <a:t> col_names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	FROM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Table_A  A 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FULL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08080"/>
                </a:solidFill>
              </a:rPr>
              <a:t>JOIN</a:t>
            </a:r>
            <a:r>
              <a:rPr lang="en-US">
                <a:solidFill>
                  <a:prstClr val="black"/>
                </a:solidFill>
              </a:rPr>
              <a:t> Table_B  B 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	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Col1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B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Col1</a:t>
            </a:r>
            <a:endParaRPr lang="en-US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FULL_OUTER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0520" y="4443537"/>
            <a:ext cx="2243909" cy="15133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4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FULL </a:t>
            </a:r>
            <a:r>
              <a:rPr lang="en-US"/>
              <a:t>OUTER JOIN </a:t>
            </a:r>
            <a:r>
              <a:rPr smtClean="0"/>
              <a:t>(2/2)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defRPr/>
            </a:pPr>
            <a:r>
              <a:rPr lang="en-US" sz="2000" b="1" smtClean="0"/>
              <a:t>Example:</a:t>
            </a:r>
            <a:endParaRPr lang="en-US" sz="2000" smtClean="0"/>
          </a:p>
          <a:p>
            <a:pPr marL="742950" lvl="1" algn="just">
              <a:defRPr/>
            </a:pPr>
            <a:endParaRPr lang="en-US" b="1"/>
          </a:p>
          <a:p>
            <a:pPr marL="742950" lvl="1" algn="just">
              <a:defRPr/>
            </a:pPr>
            <a:endParaRPr lang="en-US" b="1" smtClean="0"/>
          </a:p>
          <a:p>
            <a:pPr marL="742950" lvl="1" algn="just">
              <a:defRPr/>
            </a:pPr>
            <a:endParaRPr lang="en-US" b="1"/>
          </a:p>
          <a:p>
            <a:pPr marL="742950" lvl="1" algn="just">
              <a:defRPr/>
            </a:pPr>
            <a:endParaRPr lang="en-US" b="1" smtClean="0"/>
          </a:p>
          <a:p>
            <a:pPr marL="742950" lvl="1" algn="just">
              <a:defRPr/>
            </a:pPr>
            <a:endParaRPr lang="en-US" b="1"/>
          </a:p>
          <a:p>
            <a:pPr marL="800100" lvl="2" indent="0">
              <a:spcBef>
                <a:spcPts val="0"/>
              </a:spcBef>
              <a:buNone/>
            </a:pPr>
            <a:endParaRPr lang="en-US" sz="900" smtClean="0">
              <a:solidFill>
                <a:srgbClr val="0000FF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SELECT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OrderID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Customer </a:t>
            </a:r>
            <a:r>
              <a:rPr lang="en-US" smtClean="0">
                <a:solidFill>
                  <a:prstClr val="black"/>
                </a:solidFill>
              </a:rPr>
              <a:t>c </a:t>
            </a:r>
            <a:r>
              <a:rPr lang="en-US" smtClean="0">
                <a:solidFill>
                  <a:srgbClr val="808080"/>
                </a:solidFill>
              </a:rPr>
              <a:t>FULL </a:t>
            </a:r>
            <a:r>
              <a:rPr lang="en-US" smtClean="0">
                <a:solidFill>
                  <a:srgbClr val="808080"/>
                </a:solidFill>
              </a:rPr>
              <a:t>JOIN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[Order] o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>
                <a:solidFill>
                  <a:srgbClr val="0000FF"/>
                </a:solidFill>
              </a:rPr>
              <a:t>ORDER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BY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 smtClean="0">
                <a:solidFill>
                  <a:srgbClr val="808080"/>
                </a:solidFill>
              </a:rPr>
              <a:t>;</a:t>
            </a:r>
          </a:p>
          <a:p>
            <a:pPr marL="742950" lvl="1">
              <a:spcBef>
                <a:spcPts val="0"/>
              </a:spcBef>
            </a:pPr>
            <a:endParaRPr lang="en-US" b="1" smtClean="0"/>
          </a:p>
          <a:p>
            <a:pPr marL="285750">
              <a:spcBef>
                <a:spcPts val="0"/>
              </a:spcBef>
            </a:pPr>
            <a:r>
              <a:rPr lang="en-US" sz="2000" b="1" smtClean="0"/>
              <a:t>Result: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19" y="1269993"/>
            <a:ext cx="3955781" cy="18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30473"/>
            <a:ext cx="3429000" cy="16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42" y="4923485"/>
            <a:ext cx="2760946" cy="138597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8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CROSS JOIN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mtClean="0"/>
              <a:t>CROSS </a:t>
            </a:r>
            <a:r>
              <a:rPr smtClean="0"/>
              <a:t>JOIN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57200" algn="just">
              <a:defRPr/>
            </a:pPr>
            <a:r>
              <a:rPr lang="en-US" smtClean="0"/>
              <a:t>Return records that are multiplication of record number from both the tables</a:t>
            </a:r>
          </a:p>
          <a:p>
            <a:pPr lvl="1" algn="just">
              <a:buSzPct val="60000"/>
              <a:defRPr/>
            </a:pPr>
            <a:r>
              <a:rPr lang="en-US" smtClean="0"/>
              <a:t>No need any condition to join</a:t>
            </a:r>
          </a:p>
          <a:p>
            <a:pPr marL="400050" indent="-457200" algn="just">
              <a:defRPr/>
            </a:pPr>
            <a:r>
              <a:rPr lang="en-US" b="1" smtClean="0"/>
              <a:t>Syntax</a:t>
            </a:r>
          </a:p>
          <a:p>
            <a:pPr marL="1257300" lvl="3" indent="0">
              <a:buNone/>
            </a:pPr>
            <a:r>
              <a:rPr lang="en-US" sz="2000" smtClean="0"/>
              <a:t>    </a:t>
            </a:r>
            <a:r>
              <a:rPr lang="en-US" sz="2000">
                <a:solidFill>
                  <a:srgbClr val="0000FF"/>
                </a:solidFill>
              </a:rPr>
              <a:t>SELECT</a:t>
            </a:r>
            <a:r>
              <a:rPr lang="en-US" sz="2000">
                <a:solidFill>
                  <a:prstClr val="black"/>
                </a:solidFill>
              </a:rPr>
              <a:t> col_names</a:t>
            </a:r>
          </a:p>
          <a:p>
            <a:pPr marL="1257300" lvl="3" indent="0">
              <a:buNone/>
            </a:pPr>
            <a:r>
              <a:rPr lang="en-US" sz="2000">
                <a:solidFill>
                  <a:prstClr val="black"/>
                </a:solidFill>
              </a:rPr>
              <a:t>    </a:t>
            </a: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808080"/>
                </a:solidFill>
              </a:rPr>
              <a:t>CROSS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Table_B  B </a:t>
            </a:r>
            <a:endParaRPr lang="en-US" sz="20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cross join - hal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5575" y="3499681"/>
            <a:ext cx="3733800" cy="27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7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CROSS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defRPr/>
            </a:pPr>
            <a:r>
              <a:rPr lang="en-US" sz="2400" b="1" smtClean="0"/>
              <a:t>Example:</a:t>
            </a:r>
            <a:endParaRPr lang="en-US" sz="2400" smtClean="0"/>
          </a:p>
          <a:p>
            <a:pPr marL="400050" lvl="1" indent="0" algn="just">
              <a:buNone/>
              <a:defRPr/>
            </a:pPr>
            <a:endParaRPr lang="en-US" sz="2000" b="1"/>
          </a:p>
          <a:p>
            <a:pPr marL="400050" lvl="1" indent="0" algn="just">
              <a:buNone/>
              <a:defRPr/>
            </a:pPr>
            <a:endParaRPr lang="en-US" sz="2000" b="1" smtClean="0"/>
          </a:p>
          <a:p>
            <a:pPr marL="400050" lvl="1" indent="0" algn="just">
              <a:buNone/>
              <a:defRPr/>
            </a:pPr>
            <a:endParaRPr lang="en-US" sz="2000" b="1"/>
          </a:p>
          <a:p>
            <a:pPr marL="400050" lvl="1" indent="0" algn="just">
              <a:buNone/>
              <a:defRPr/>
            </a:pPr>
            <a:endParaRPr lang="en-US" sz="2000" b="1" smtClean="0"/>
          </a:p>
          <a:p>
            <a:pPr marL="400050" lvl="1" indent="0" algn="just">
              <a:buNone/>
              <a:defRPr/>
            </a:pPr>
            <a:endParaRPr lang="en-US" sz="2000" b="1"/>
          </a:p>
          <a:p>
            <a:pPr marL="400050" lvl="1" indent="0" algn="just">
              <a:buNone/>
              <a:defRPr/>
            </a:pPr>
            <a:endParaRPr lang="en-US" sz="900" b="1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>
                <a:solidFill>
                  <a:srgbClr val="0000FF"/>
                </a:solidFill>
              </a:rPr>
              <a:t>SELECT</a:t>
            </a:r>
            <a:r>
              <a:rPr lang="en-US" sz="2000">
                <a:solidFill>
                  <a:prstClr val="black"/>
                </a:solidFill>
              </a:rPr>
              <a:t> c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CustName</a:t>
            </a:r>
            <a:r>
              <a:rPr lang="en-US" sz="2000">
                <a:solidFill>
                  <a:srgbClr val="808080"/>
                </a:solidFill>
              </a:rPr>
              <a:t>,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prstClr val="black"/>
                </a:solidFill>
              </a:rPr>
              <a:t>o</a:t>
            </a:r>
            <a:r>
              <a:rPr lang="en-US" sz="2000" smtClean="0">
                <a:solidFill>
                  <a:srgbClr val="808080"/>
                </a:solidFill>
              </a:rPr>
              <a:t>.</a:t>
            </a:r>
            <a:r>
              <a:rPr lang="en-US" sz="2000" smtClean="0">
                <a:solidFill>
                  <a:prstClr val="black"/>
                </a:solidFill>
              </a:rPr>
              <a:t>OrderID</a:t>
            </a:r>
            <a:endParaRPr lang="en-US" sz="2000">
              <a:solidFill>
                <a:prstClr val="black"/>
              </a:solidFill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000">
                <a:solidFill>
                  <a:srgbClr val="0000FF"/>
                </a:solidFill>
              </a:rPr>
              <a:t>FROM</a:t>
            </a:r>
            <a:r>
              <a:rPr lang="en-US" sz="2000">
                <a:solidFill>
                  <a:prstClr val="black"/>
                </a:solidFill>
              </a:rPr>
              <a:t> Customer </a:t>
            </a:r>
            <a:r>
              <a:rPr lang="en-US" sz="2000" smtClean="0">
                <a:solidFill>
                  <a:prstClr val="black"/>
                </a:solidFill>
              </a:rPr>
              <a:t>c </a:t>
            </a:r>
            <a:r>
              <a:rPr lang="en-US" sz="2000" smtClean="0">
                <a:solidFill>
                  <a:srgbClr val="808080"/>
                </a:solidFill>
              </a:rPr>
              <a:t>CROSS </a:t>
            </a:r>
            <a:r>
              <a:rPr lang="en-US" sz="2000" smtClean="0">
                <a:solidFill>
                  <a:srgbClr val="808080"/>
                </a:solidFill>
              </a:rPr>
              <a:t>JOIN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[Order</a:t>
            </a:r>
            <a:r>
              <a:rPr lang="en-US" sz="2000" smtClean="0">
                <a:solidFill>
                  <a:prstClr val="black"/>
                </a:solidFill>
              </a:rPr>
              <a:t>] o</a:t>
            </a:r>
            <a:endParaRPr lang="en-US" sz="200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900" b="1" smtClean="0"/>
          </a:p>
          <a:p>
            <a:pPr marL="285750">
              <a:spcBef>
                <a:spcPts val="0"/>
              </a:spcBef>
            </a:pPr>
            <a:r>
              <a:rPr lang="en-US" sz="2400" b="1" smtClean="0"/>
              <a:t>Result: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220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7" y="1278709"/>
            <a:ext cx="3955781" cy="18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28" y="1443265"/>
            <a:ext cx="3429000" cy="16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27" y="4333082"/>
            <a:ext cx="2162175" cy="2032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08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Self JOIN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7137041" cy="702365"/>
          </a:xfrm>
        </p:spPr>
        <p:txBody>
          <a:bodyPr anchor="ctr" anchorCtr="0"/>
          <a:lstStyle/>
          <a:p>
            <a:pPr algn="l"/>
            <a:r>
              <a:rPr lang="en-US" sz="2800" smtClean="0">
                <a:latin typeface="Arial" charset="0"/>
                <a:cs typeface="Arial" charset="0"/>
              </a:rPr>
              <a:t>LEARNING GOALS</a:t>
            </a: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  <p:sp>
        <p:nvSpPr>
          <p:cNvPr id="18" name="Straight Connector 17"/>
          <p:cNvSpPr/>
          <p:nvPr/>
        </p:nv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91410" y="914400"/>
            <a:ext cx="3625009" cy="4064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just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smtClean="0"/>
              <a:t>By the end of this lecture students should be able to: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16209" y="962173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kern="1200" smtClean="0"/>
              <a:t> </a:t>
            </a:r>
            <a:r>
              <a:rPr lang="en-US" sz="2000" kern="1200" smtClean="0"/>
              <a:t> </a:t>
            </a:r>
            <a:r>
              <a:rPr lang="en-US" sz="2000" smtClean="0"/>
              <a:t>Understand </a:t>
            </a:r>
            <a:r>
              <a:rPr lang="en-US" sz="2000"/>
              <a:t>about SQL joins in</a:t>
            </a:r>
            <a:r>
              <a:rPr lang="vi-VN" sz="2000"/>
              <a:t> SQL Server</a:t>
            </a:r>
            <a:endParaRPr lang="en-US" sz="2000" kern="1200"/>
          </a:p>
        </p:txBody>
      </p:sp>
      <p:sp>
        <p:nvSpPr>
          <p:cNvPr id="24" name="Straight Connector 23"/>
          <p:cNvSpPr/>
          <p:nvPr/>
        </p:nvSpPr>
        <p:spPr>
          <a:xfrm>
            <a:off x="3816420" y="191765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3916209" y="1965424"/>
            <a:ext cx="5222304" cy="955476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lvl="0" algn="just" defTabSz="889000">
              <a:lnSpc>
                <a:spcPct val="90000"/>
              </a:lnSpc>
              <a:spcAft>
                <a:spcPct val="35000"/>
              </a:spcAft>
            </a:pPr>
            <a:r>
              <a:rPr lang="en-US" sz="2000" smtClean="0"/>
              <a:t> Using </a:t>
            </a:r>
            <a:r>
              <a:rPr lang="en-US" sz="2000"/>
              <a:t>smoothly SQL joins and apply to </a:t>
            </a:r>
            <a:r>
              <a:rPr lang="en-US" sz="2000" smtClean="0"/>
              <a:t>project</a:t>
            </a:r>
            <a:endParaRPr lang="en-US" sz="2000" kern="1200" smtClean="0"/>
          </a:p>
        </p:txBody>
      </p:sp>
      <p:sp>
        <p:nvSpPr>
          <p:cNvPr id="26" name="Straight Connector 25"/>
          <p:cNvSpPr/>
          <p:nvPr/>
        </p:nvSpPr>
        <p:spPr>
          <a:xfrm>
            <a:off x="3816420" y="2920900"/>
            <a:ext cx="5322093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1440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30" y="1846810"/>
            <a:ext cx="429776" cy="4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stack.imgur.com/1UK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78" y="3118758"/>
            <a:ext cx="3866244" cy="30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Self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A SELF JOIN is a join of a table to itself. In SELF JOIN, we can use: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INNER JOIN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OUTER JOIN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CROSS JOIN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03500"/>
            <a:ext cx="554251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20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Self </a:t>
            </a:r>
            <a:r>
              <a:rPr lang="en-US" smtClean="0"/>
              <a:t>JOIN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Example:</a:t>
            </a:r>
          </a:p>
          <a:p>
            <a:pPr marL="0" indent="-571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b="1"/>
          </a:p>
          <a:p>
            <a:pPr marL="0" indent="-571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4000" b="1" smtClean="0"/>
          </a:p>
          <a:p>
            <a:pPr marL="0" indent="-57150">
              <a:buNone/>
            </a:pPr>
            <a:r>
              <a:rPr lang="en-US" sz="2200" smtClean="0">
                <a:solidFill>
                  <a:srgbClr val="0000FF"/>
                </a:solidFill>
              </a:rPr>
              <a:t>	SELECT</a:t>
            </a:r>
            <a:r>
              <a:rPr lang="en-US" sz="2200" smtClean="0">
                <a:solidFill>
                  <a:prstClr val="black"/>
                </a:solidFill>
              </a:rPr>
              <a:t> </a:t>
            </a:r>
            <a:r>
              <a:rPr lang="en-US" sz="2200" smtClean="0">
                <a:solidFill>
                  <a:prstClr val="black"/>
                </a:solidFill>
              </a:rPr>
              <a:t>	e1</a:t>
            </a:r>
            <a:r>
              <a:rPr lang="en-US" sz="2200" smtClean="0">
                <a:solidFill>
                  <a:srgbClr val="808080"/>
                </a:solidFill>
              </a:rPr>
              <a:t>.</a:t>
            </a:r>
            <a:r>
              <a:rPr lang="en-US" sz="2200" smtClean="0">
                <a:solidFill>
                  <a:prstClr val="black"/>
                </a:solidFill>
              </a:rPr>
              <a:t>EMP_NAME </a:t>
            </a:r>
            <a:r>
              <a:rPr lang="en-US" sz="2200">
                <a:solidFill>
                  <a:srgbClr val="0000FF"/>
                </a:solidFill>
              </a:rPr>
              <a:t>AS</a:t>
            </a:r>
            <a:r>
              <a:rPr lang="en-US" sz="2200">
                <a:solidFill>
                  <a:prstClr val="black"/>
                </a:solidFill>
              </a:rPr>
              <a:t> Employee_Name</a:t>
            </a:r>
            <a:r>
              <a:rPr lang="en-US" sz="2200">
                <a:solidFill>
                  <a:srgbClr val="808080"/>
                </a:solidFill>
              </a:rPr>
              <a:t>,</a:t>
            </a:r>
            <a:r>
              <a:rPr lang="en-US" sz="2200">
                <a:solidFill>
                  <a:prstClr val="black"/>
                </a:solidFill>
              </a:rPr>
              <a:t> </a:t>
            </a:r>
            <a:endParaRPr lang="en-US" sz="2200">
              <a:solidFill>
                <a:prstClr val="black"/>
              </a:solidFill>
            </a:endParaRPr>
          </a:p>
          <a:p>
            <a:pPr marL="0" indent="-57150">
              <a:buNone/>
            </a:pPr>
            <a:r>
              <a:rPr lang="en-US" sz="2200" smtClean="0">
                <a:solidFill>
                  <a:prstClr val="black"/>
                </a:solidFill>
              </a:rPr>
              <a:t>	</a:t>
            </a:r>
            <a:r>
              <a:rPr lang="en-US" sz="2200" smtClean="0">
                <a:solidFill>
                  <a:prstClr val="black"/>
                </a:solidFill>
              </a:rPr>
              <a:t>			e2</a:t>
            </a:r>
            <a:r>
              <a:rPr lang="en-US" sz="2200" smtClean="0">
                <a:solidFill>
                  <a:srgbClr val="808080"/>
                </a:solidFill>
              </a:rPr>
              <a:t>.</a:t>
            </a:r>
            <a:r>
              <a:rPr lang="en-US" sz="2200" smtClean="0">
                <a:solidFill>
                  <a:prstClr val="black"/>
                </a:solidFill>
              </a:rPr>
              <a:t>EMP_NAME </a:t>
            </a:r>
            <a:r>
              <a:rPr lang="en-US" sz="2200">
                <a:solidFill>
                  <a:srgbClr val="0000FF"/>
                </a:solidFill>
              </a:rPr>
              <a:t>AS</a:t>
            </a:r>
            <a:r>
              <a:rPr lang="en-US" sz="2200">
                <a:solidFill>
                  <a:prstClr val="black"/>
                </a:solidFill>
              </a:rPr>
              <a:t> Manager_Name</a:t>
            </a:r>
          </a:p>
          <a:p>
            <a:pPr marL="0" indent="-57150">
              <a:buNone/>
            </a:pPr>
            <a:r>
              <a:rPr lang="en-US" sz="2200" smtClean="0">
                <a:solidFill>
                  <a:srgbClr val="0000FF"/>
                </a:solidFill>
              </a:rPr>
              <a:t>	FROM</a:t>
            </a:r>
            <a:r>
              <a:rPr lang="en-US" sz="2200" smtClean="0">
                <a:solidFill>
                  <a:prstClr val="black"/>
                </a:solidFill>
              </a:rPr>
              <a:t> </a:t>
            </a:r>
            <a:r>
              <a:rPr lang="en-US" sz="2200">
                <a:solidFill>
                  <a:prstClr val="black"/>
                </a:solidFill>
              </a:rPr>
              <a:t>Employee e1 </a:t>
            </a:r>
            <a:r>
              <a:rPr lang="en-US" sz="2200" smtClean="0">
                <a:solidFill>
                  <a:srgbClr val="808080"/>
                </a:solidFill>
              </a:rPr>
              <a:t>LEFT</a:t>
            </a:r>
            <a:r>
              <a:rPr lang="en-US" sz="2200" smtClean="0">
                <a:solidFill>
                  <a:prstClr val="black"/>
                </a:solidFill>
              </a:rPr>
              <a:t> </a:t>
            </a:r>
            <a:r>
              <a:rPr lang="en-US" sz="2200">
                <a:solidFill>
                  <a:srgbClr val="808080"/>
                </a:solidFill>
              </a:rPr>
              <a:t>JOIN</a:t>
            </a:r>
            <a:r>
              <a:rPr lang="en-US" sz="2200">
                <a:solidFill>
                  <a:prstClr val="black"/>
                </a:solidFill>
              </a:rPr>
              <a:t> Employee e2</a:t>
            </a:r>
          </a:p>
          <a:p>
            <a:pPr marL="0" indent="-57150">
              <a:buNone/>
            </a:pPr>
            <a:r>
              <a:rPr lang="en-US" sz="2200">
                <a:solidFill>
                  <a:prstClr val="black"/>
                </a:solidFill>
              </a:rPr>
              <a:t>	</a:t>
            </a:r>
            <a:r>
              <a:rPr lang="en-US" sz="2200">
                <a:solidFill>
                  <a:srgbClr val="0000FF"/>
                </a:solidFill>
              </a:rPr>
              <a:t>ON</a:t>
            </a:r>
            <a:r>
              <a:rPr lang="en-US" sz="2200">
                <a:solidFill>
                  <a:prstClr val="black"/>
                </a:solidFill>
              </a:rPr>
              <a:t> e1</a:t>
            </a:r>
            <a:r>
              <a:rPr lang="en-US" sz="2200">
                <a:solidFill>
                  <a:srgbClr val="808080"/>
                </a:solidFill>
              </a:rPr>
              <a:t>.</a:t>
            </a:r>
            <a:r>
              <a:rPr lang="en-US" sz="2200">
                <a:solidFill>
                  <a:prstClr val="black"/>
                </a:solidFill>
              </a:rPr>
              <a:t>EMP_SUPV </a:t>
            </a:r>
            <a:r>
              <a:rPr lang="en-US" sz="2200">
                <a:solidFill>
                  <a:srgbClr val="808080"/>
                </a:solidFill>
              </a:rPr>
              <a:t>=</a:t>
            </a:r>
            <a:r>
              <a:rPr lang="en-US" sz="2200">
                <a:solidFill>
                  <a:prstClr val="black"/>
                </a:solidFill>
              </a:rPr>
              <a:t> </a:t>
            </a:r>
            <a:r>
              <a:rPr lang="en-US" sz="2200" smtClean="0">
                <a:solidFill>
                  <a:prstClr val="black"/>
                </a:solidFill>
              </a:rPr>
              <a:t>e2</a:t>
            </a:r>
            <a:r>
              <a:rPr lang="en-US" sz="2200" smtClean="0">
                <a:solidFill>
                  <a:srgbClr val="808080"/>
                </a:solidFill>
              </a:rPr>
              <a:t>.</a:t>
            </a:r>
            <a:r>
              <a:rPr lang="en-US" sz="2200" smtClean="0">
                <a:solidFill>
                  <a:prstClr val="black"/>
                </a:solidFill>
              </a:rPr>
              <a:t>EMP_ID</a:t>
            </a:r>
          </a:p>
          <a:p>
            <a:pPr marL="285750"/>
            <a:r>
              <a:rPr lang="en-US" b="1" smtClean="0">
                <a:solidFill>
                  <a:prstClr val="black"/>
                </a:solidFill>
              </a:rPr>
              <a:t>Result:</a:t>
            </a:r>
            <a:endParaRPr lang="en-US" b="1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48" y="1391933"/>
            <a:ext cx="4465304" cy="140794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529" y="4764864"/>
            <a:ext cx="2982942" cy="1429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8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Excluding JOIN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</a:t>
            </a:r>
            <a:r>
              <a:rPr lang="en-US" smtClean="0"/>
              <a:t>5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LEFT Excluding 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defRPr/>
            </a:pPr>
            <a:r>
              <a:rPr lang="en-US" smtClean="0"/>
              <a:t>Return all of the records in the left table (table A) that do not match any records in the right table (table B)</a:t>
            </a:r>
          </a:p>
          <a:p>
            <a:pPr marL="285750" algn="just">
              <a:defRPr/>
            </a:pPr>
            <a:r>
              <a:rPr lang="en-US" b="1" smtClean="0"/>
              <a:t>Syntax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SELECT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col_names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808080"/>
                </a:solidFill>
              </a:rPr>
              <a:t>LEFT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Table_B  B 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WHERE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IS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NULL</a:t>
            </a:r>
          </a:p>
          <a:p>
            <a:pPr marL="0" indent="0">
              <a:buNone/>
            </a:pPr>
            <a:endParaRPr lang="en-US" sz="2000">
              <a:solidFill>
                <a:srgbClr val="808080"/>
              </a:solidFill>
            </a:endParaRPr>
          </a:p>
          <a:p>
            <a:pPr>
              <a:buNone/>
            </a:pPr>
            <a:endParaRPr lang="en-US" sz="2400" smtClean="0"/>
          </a:p>
          <a:p>
            <a:endParaRPr lang="en-US" sz="240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LEFT_EXCLUDING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2590" y="4508421"/>
            <a:ext cx="2179770" cy="14700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RIGHT Excluding 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spcBef>
                <a:spcPts val="600"/>
              </a:spcBef>
              <a:defRPr/>
            </a:pPr>
            <a:r>
              <a:rPr lang="en-US" smtClean="0"/>
              <a:t>Returns records in the right table (table B) that do not match any records in the left table (table </a:t>
            </a:r>
            <a:r>
              <a:rPr lang="en-US" smtClean="0"/>
              <a:t>A)</a:t>
            </a:r>
          </a:p>
          <a:p>
            <a:pPr marL="742950" lvl="1" algn="just">
              <a:spcBef>
                <a:spcPts val="600"/>
              </a:spcBef>
              <a:defRPr/>
            </a:pPr>
            <a:r>
              <a:rPr lang="en-US" sz="1600" smtClean="0"/>
              <a:t>In </a:t>
            </a:r>
            <a:r>
              <a:rPr lang="en-US" sz="1600" smtClean="0"/>
              <a:t>the results where there is no matching condition, the row contains NULL values for the right table’s columns.</a:t>
            </a:r>
          </a:p>
          <a:p>
            <a:pPr marL="285750" algn="just">
              <a:spcBef>
                <a:spcPts val="600"/>
              </a:spcBef>
              <a:defRPr/>
            </a:pPr>
            <a:r>
              <a:rPr lang="en-US" b="1" smtClean="0"/>
              <a:t>Syntax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SELECT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col_names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808080"/>
                </a:solidFill>
              </a:rPr>
              <a:t>RIGHT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Table_B  B 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WHERE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IS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NULL</a:t>
            </a:r>
            <a:endParaRPr lang="en-US" sz="200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 descr="RIGHT_EXCLUDING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8075" y="4961048"/>
            <a:ext cx="1828800" cy="1233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1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smtClean="0"/>
              <a:t>OUTER JOIN EXCLUDING JOIN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defRPr/>
            </a:pPr>
            <a:r>
              <a:rPr lang="en-US" smtClean="0"/>
              <a:t>Return all of the records in the left table (table A) and all of the records in the right table (table B) that do not match</a:t>
            </a:r>
          </a:p>
          <a:p>
            <a:pPr marL="285750" algn="just">
              <a:defRPr/>
            </a:pPr>
            <a:r>
              <a:rPr lang="en-US" b="1" smtClean="0"/>
              <a:t>Syntax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SELECT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col_names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FULL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OUTER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Table_B  B 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</a:t>
            </a:r>
          </a:p>
          <a:p>
            <a:pPr marL="1257300" lvl="3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WHERE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IS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NULL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OR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IS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NULL</a:t>
            </a:r>
            <a:endParaRPr lang="en-US" sz="2000" smtClean="0"/>
          </a:p>
          <a:p>
            <a:endParaRPr lang="en-US" sz="280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 descr="OUTER_EXCLUDING_JO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0821" y="4553298"/>
            <a:ext cx="2135410" cy="144016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45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200" smtClean="0"/>
              <a:t>J</a:t>
            </a:r>
            <a:r>
              <a:rPr sz="3200" smtClean="0"/>
              <a:t>oining </a:t>
            </a:r>
            <a:r>
              <a:rPr sz="3200" smtClean="0"/>
              <a:t>Three or More Tables</a:t>
            </a:r>
            <a:endParaRPr lang="en-US" sz="320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defRPr/>
            </a:pPr>
            <a:r>
              <a:rPr lang="en-US" smtClean="0"/>
              <a:t>Since FROM clauses can contain multiple join specifications, this allows many tables to be joined for a single </a:t>
            </a:r>
            <a:r>
              <a:rPr lang="en-US" smtClean="0"/>
              <a:t>query.</a:t>
            </a:r>
            <a:endParaRPr lang="en-US" smtClean="0"/>
          </a:p>
          <a:p>
            <a:pPr marL="285750" algn="just">
              <a:defRPr/>
            </a:pPr>
            <a:r>
              <a:rPr lang="en-US" b="1" smtClean="0"/>
              <a:t>Syntax</a:t>
            </a:r>
            <a:r>
              <a:rPr lang="en-US" smtClean="0"/>
              <a:t>    </a:t>
            </a:r>
          </a:p>
          <a:p>
            <a:pPr marL="1714500" lvl="4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SELECT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col_names</a:t>
            </a:r>
          </a:p>
          <a:p>
            <a:pPr marL="1714500" lvl="4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Table_A  A 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srgbClr val="808080"/>
                </a:solidFill>
              </a:rPr>
              <a:t>JOIN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Table_B  B </a:t>
            </a:r>
          </a:p>
          <a:p>
            <a:pPr marL="1714500" lvl="4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 smtClean="0">
                <a:solidFill>
                  <a:prstClr val="black"/>
                </a:solidFill>
              </a:rPr>
              <a:t>B</a:t>
            </a:r>
            <a:r>
              <a:rPr lang="en-US" sz="2000" smtClean="0">
                <a:solidFill>
                  <a:srgbClr val="808080"/>
                </a:solidFill>
              </a:rPr>
              <a:t>.</a:t>
            </a:r>
            <a:r>
              <a:rPr lang="en-US" sz="2000" smtClean="0">
                <a:solidFill>
                  <a:prstClr val="black"/>
                </a:solidFill>
              </a:rPr>
              <a:t>Col1 </a:t>
            </a:r>
            <a:r>
              <a:rPr lang="en-US" sz="2000" smtClean="0">
                <a:solidFill>
                  <a:srgbClr val="808080"/>
                </a:solidFill>
              </a:rPr>
              <a:t>LEFT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Table_C C</a:t>
            </a:r>
          </a:p>
          <a:p>
            <a:pPr marL="1714500" lvl="4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Col2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C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Col2</a:t>
            </a:r>
          </a:p>
          <a:p>
            <a:pPr marL="1714500" lvl="4" indent="0">
              <a:spcBef>
                <a:spcPts val="600"/>
              </a:spcBef>
              <a:buNone/>
            </a:pPr>
            <a:r>
              <a:rPr lang="en-US" sz="2000" smtClean="0">
                <a:solidFill>
                  <a:srgbClr val="FF0000"/>
                </a:solidFill>
              </a:rPr>
              <a:t>…</a:t>
            </a:r>
            <a:r>
              <a:rPr lang="en-US" sz="2000" smtClean="0">
                <a:solidFill>
                  <a:srgbClr val="808080"/>
                </a:solidFill>
              </a:rPr>
              <a:t>.</a:t>
            </a:r>
            <a:endParaRPr lang="en-US" sz="200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1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t" anchorCtr="0"/>
          <a:lstStyle/>
          <a:p>
            <a:pPr algn="l"/>
            <a:r>
              <a:rPr lang="en-US" sz="3200" smtClean="0"/>
              <a:t>SUMMARY</a:t>
            </a:r>
            <a:endParaRPr lang="en-US" sz="32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27</a:t>
            </a:fld>
            <a:endParaRPr lang="vi-VN" smtClean="0"/>
          </a:p>
        </p:txBody>
      </p:sp>
      <p:pic>
        <p:nvPicPr>
          <p:cNvPr id="1026" name="Picture 2" descr="http://www.codeproject.com/KB/database/Visual_SQL_Joins/Visual_SQL_JOINS_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28" y="1386165"/>
            <a:ext cx="5841172" cy="438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pPr algn="ctr"/>
            <a:r>
              <a:rPr lang="en-US" sz="6600" cap="all" smtClean="0">
                <a:solidFill>
                  <a:schemeClr val="accent6">
                    <a:lumMod val="75000"/>
                  </a:schemeClr>
                </a:solidFill>
                <a:ea typeface="Tahoma" pitchFamily="34" charset="0"/>
              </a:rPr>
              <a:t>Q&amp;A</a:t>
            </a:r>
            <a:r>
              <a:rPr lang="en-US" sz="6600" smtClean="0">
                <a:solidFill>
                  <a:srgbClr val="E46C0A"/>
                </a:solidFill>
              </a:rPr>
              <a:t/>
            </a:r>
            <a:br>
              <a:rPr lang="en-US" sz="6600" smtClean="0">
                <a:solidFill>
                  <a:srgbClr val="E46C0A"/>
                </a:solidFill>
              </a:rPr>
            </a:br>
            <a:r>
              <a:rPr lang="en-US" sz="6600" smtClean="0">
                <a:solidFill>
                  <a:srgbClr val="E46C0A"/>
                </a:solidFill>
              </a:rPr>
              <a:t>Thank </a:t>
            </a:r>
            <a:r>
              <a:rPr lang="en-US" sz="6600" dirty="0" smtClean="0">
                <a:solidFill>
                  <a:srgbClr val="E46C0A"/>
                </a:solidFill>
              </a:rPr>
              <a:t>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Lesson </a:t>
            </a:r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110000"/>
              <a:buBlip>
                <a:blip r:embed="rId2"/>
              </a:buBlip>
            </a:pPr>
            <a:r>
              <a:rPr lang="en-US" sz="3600" b="1" smtClean="0"/>
              <a:t>What’s </a:t>
            </a:r>
            <a:r>
              <a:rPr lang="en-US" sz="3600" b="1"/>
              <a:t>SQL Join?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/>
              <a:t> Inner Join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/>
              <a:t> Outer Join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/>
              <a:t> Cross </a:t>
            </a:r>
            <a:r>
              <a:rPr lang="en-US" sz="3600" b="1" smtClean="0"/>
              <a:t>Join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 smtClean="0"/>
              <a:t> </a:t>
            </a:r>
            <a:r>
              <a:rPr lang="en-US" sz="3600" b="1"/>
              <a:t>Self Join</a:t>
            </a:r>
          </a:p>
          <a:p>
            <a:pPr lvl="0">
              <a:buSzPct val="110000"/>
              <a:buBlip>
                <a:blip r:embed="rId2"/>
              </a:buBlip>
            </a:pPr>
            <a:r>
              <a:rPr lang="en-US" sz="3600" b="1"/>
              <a:t> Excluding </a:t>
            </a:r>
            <a:r>
              <a:rPr lang="en-US" sz="3600" b="1" smtClean="0"/>
              <a:t>JOIN</a:t>
            </a:r>
            <a:endParaRPr lang="en-US" sz="36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Options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SQL Joins are used to combine rows from two or more tables based on logical relationships between the tables.</a:t>
            </a:r>
          </a:p>
          <a:p>
            <a:pPr marL="400050" lvl="1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Types of Join in SQL: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Inner Join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Outer Join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Cross Join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Self Join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2" descr="http://icons.iconarchive.com/icons/icontexto/webdev/128/webdev-bulle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2" y="1012736"/>
            <a:ext cx="235128" cy="2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lvechurchdata.co.uk/hints-and-tips/..%5Cmedia%5Cimages%5Ctypesofjoi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778000"/>
            <a:ext cx="4184650" cy="22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3resource.com/sql/joins/joins-output/cross-join-roun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159548"/>
            <a:ext cx="3860800" cy="27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22885"/>
            <a:ext cx="3822700" cy="235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icons.iconarchive.com/icons/icontexto/webdev/128/webdev-bulle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2" y="1898828"/>
            <a:ext cx="235128" cy="2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1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INNER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Section 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mtClean="0"/>
              <a:t>INNER </a:t>
            </a:r>
            <a:r>
              <a:rPr smtClean="0"/>
              <a:t>JOIN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mtClean="0"/>
              <a:t>The </a:t>
            </a:r>
            <a:r>
              <a:rPr lang="en-US"/>
              <a:t>INNER </a:t>
            </a:r>
            <a:r>
              <a:rPr lang="en-US" smtClean="0"/>
              <a:t>JOIN </a:t>
            </a:r>
            <a:r>
              <a:rPr lang="en-US"/>
              <a:t>selects all rows from both tables as long as there is a match between the columns in both tables</a:t>
            </a:r>
            <a:r>
              <a:rPr lang="en-US" smtClean="0"/>
              <a:t>.</a:t>
            </a:r>
          </a:p>
          <a:p>
            <a:pPr algn="just">
              <a:defRPr/>
            </a:pPr>
            <a:r>
              <a:rPr lang="en-US"/>
              <a:t>Eliminate the rows that do not match with a row from the other table</a:t>
            </a:r>
            <a:endParaRPr lang="en-US" smtClean="0"/>
          </a:p>
          <a:p>
            <a:pPr marL="742950" lvl="1" algn="just">
              <a:defRPr/>
            </a:pPr>
            <a:r>
              <a:rPr lang="en-US" sz="2200" b="1" smtClean="0"/>
              <a:t>Syntax</a:t>
            </a:r>
            <a:endParaRPr lang="en-US" sz="2400" smtClean="0"/>
          </a:p>
          <a:p>
            <a:pPr marL="1257300" lvl="3" indent="0">
              <a:buNone/>
            </a:pPr>
            <a:r>
              <a:rPr lang="en-US" sz="2000">
                <a:solidFill>
                  <a:srgbClr val="0000FF"/>
                </a:solidFill>
              </a:rPr>
              <a:t>SELECT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 err="1">
                <a:solidFill>
                  <a:prstClr val="black"/>
                </a:solidFill>
              </a:rPr>
              <a:t>col_names</a:t>
            </a:r>
            <a:endParaRPr lang="en-US" sz="2000">
              <a:solidFill>
                <a:prstClr val="black"/>
              </a:solidFill>
            </a:endParaRPr>
          </a:p>
          <a:p>
            <a:pPr marL="1257300" lvl="3" indent="0">
              <a:buNone/>
            </a:pPr>
            <a:r>
              <a:rPr lang="en-US" sz="2000" smtClean="0">
                <a:solidFill>
                  <a:srgbClr val="0000FF"/>
                </a:solidFill>
              </a:rPr>
              <a:t>FROM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 err="1">
                <a:solidFill>
                  <a:prstClr val="black"/>
                </a:solidFill>
              </a:rPr>
              <a:t>Table_A</a:t>
            </a:r>
            <a:r>
              <a:rPr lang="en-US" sz="2000">
                <a:solidFill>
                  <a:prstClr val="black"/>
                </a:solidFill>
              </a:rPr>
              <a:t>  A </a:t>
            </a:r>
          </a:p>
          <a:p>
            <a:pPr marL="1257300" lvl="3" indent="0">
              <a:buNone/>
            </a:pPr>
            <a:r>
              <a:rPr lang="en-US" sz="2000">
                <a:solidFill>
                  <a:prstClr val="black"/>
                </a:solidFill>
              </a:rPr>
              <a:t>	</a:t>
            </a:r>
            <a:r>
              <a:rPr lang="en-US" sz="2000">
                <a:solidFill>
                  <a:srgbClr val="808080"/>
                </a:solidFill>
              </a:rPr>
              <a:t>INNER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srgbClr val="808080"/>
                </a:solidFill>
              </a:rPr>
              <a:t>JOIN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sz="2000" err="1">
                <a:solidFill>
                  <a:prstClr val="black"/>
                </a:solidFill>
              </a:rPr>
              <a:t>Table_B</a:t>
            </a:r>
            <a:r>
              <a:rPr lang="en-US" sz="2000">
                <a:solidFill>
                  <a:prstClr val="black"/>
                </a:solidFill>
              </a:rPr>
              <a:t>  B </a:t>
            </a:r>
          </a:p>
          <a:p>
            <a:pPr marL="1257300" lvl="3" indent="0">
              <a:buNone/>
            </a:pPr>
            <a:r>
              <a:rPr lang="en-US" sz="2000">
                <a:solidFill>
                  <a:prstClr val="black"/>
                </a:solidFill>
              </a:rPr>
              <a:t>    </a:t>
            </a:r>
            <a:r>
              <a:rPr lang="en-US" sz="2000" smtClean="0">
                <a:solidFill>
                  <a:prstClr val="black"/>
                </a:solidFill>
              </a:rPr>
              <a:t>		</a:t>
            </a:r>
            <a:r>
              <a:rPr lang="en-US" sz="2000" smtClean="0">
                <a:solidFill>
                  <a:srgbClr val="0000FF"/>
                </a:solidFill>
              </a:rPr>
              <a:t>ON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A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 </a:t>
            </a:r>
            <a:r>
              <a:rPr lang="en-US" sz="2000">
                <a:solidFill>
                  <a:srgbClr val="808080"/>
                </a:solidFill>
              </a:rPr>
              <a:t>=</a:t>
            </a:r>
            <a:r>
              <a:rPr lang="en-US" sz="2000">
                <a:solidFill>
                  <a:prstClr val="black"/>
                </a:solidFill>
              </a:rPr>
              <a:t> B</a:t>
            </a:r>
            <a:r>
              <a:rPr lang="en-US" sz="2000">
                <a:solidFill>
                  <a:srgbClr val="808080"/>
                </a:solidFill>
              </a:rPr>
              <a:t>.</a:t>
            </a:r>
            <a:r>
              <a:rPr lang="en-US" sz="2000">
                <a:solidFill>
                  <a:prstClr val="black"/>
                </a:solidFill>
              </a:rPr>
              <a:t>Col1</a:t>
            </a: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1" name="Picture 10" descr="INNER_JO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475" y="4451111"/>
            <a:ext cx="2286000" cy="15417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428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mtClean="0"/>
              <a:t>INNER JOIN (2/2)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algn="just">
              <a:defRPr/>
            </a:pPr>
            <a:r>
              <a:rPr lang="en-US" sz="2000" b="1" smtClean="0"/>
              <a:t>Example:</a:t>
            </a:r>
            <a:endParaRPr lang="en-US" sz="2000" smtClean="0"/>
          </a:p>
          <a:p>
            <a:pPr marL="400050" lvl="1" indent="0" algn="just">
              <a:buNone/>
              <a:defRPr/>
            </a:pPr>
            <a:endParaRPr lang="en-US" sz="1800" b="1"/>
          </a:p>
          <a:p>
            <a:pPr marL="400050" lvl="1" indent="0" algn="just">
              <a:buNone/>
              <a:defRPr/>
            </a:pPr>
            <a:endParaRPr lang="en-US" sz="1800" b="1" smtClean="0"/>
          </a:p>
          <a:p>
            <a:pPr marL="400050" lvl="1" indent="0" algn="just">
              <a:buNone/>
              <a:defRPr/>
            </a:pPr>
            <a:endParaRPr lang="en-US" sz="1800" b="1"/>
          </a:p>
          <a:p>
            <a:pPr marL="400050" lvl="1" indent="0" algn="just">
              <a:buNone/>
              <a:defRPr/>
            </a:pPr>
            <a:endParaRPr lang="en-US" sz="1800" b="1" smtClean="0"/>
          </a:p>
          <a:p>
            <a:pPr marL="400050" lvl="1" indent="0" algn="just">
              <a:buNone/>
              <a:defRPr/>
            </a:pPr>
            <a:endParaRPr lang="en-US" sz="1800" b="1"/>
          </a:p>
          <a:p>
            <a:pPr marL="400050" lvl="1" indent="0" algn="just">
              <a:buNone/>
              <a:defRPr/>
            </a:pPr>
            <a:endParaRPr lang="en-GB" sz="800" b="1" smtClean="0"/>
          </a:p>
          <a:p>
            <a:pPr marL="400050" lvl="1" indent="0" algn="just">
              <a:buNone/>
              <a:defRPr/>
            </a:pPr>
            <a:endParaRPr lang="en-US" sz="800" b="1" smtClean="0"/>
          </a:p>
          <a:p>
            <a:pPr marL="800100" lvl="2" indent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OrderID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prstClr val="black"/>
                </a:solidFill>
              </a:rPr>
              <a:t> Customer c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mtClean="0">
                <a:solidFill>
                  <a:srgbClr val="808080"/>
                </a:solidFill>
              </a:rPr>
              <a:t>		INNER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808080"/>
                </a:solidFill>
              </a:rPr>
              <a:t>JOIN</a:t>
            </a:r>
            <a:r>
              <a:rPr lang="en-US">
                <a:solidFill>
                  <a:prstClr val="black"/>
                </a:solidFill>
              </a:rPr>
              <a:t> [Order] o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mtClean="0">
                <a:solidFill>
                  <a:srgbClr val="0000FF"/>
                </a:solidFill>
              </a:rPr>
              <a:t>			ON</a:t>
            </a:r>
            <a:r>
              <a:rPr lang="en-US" smtClean="0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 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prstClr val="black"/>
                </a:solidFill>
              </a:rPr>
              <a:t> o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CustID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ORDER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BY</a:t>
            </a:r>
            <a:r>
              <a:rPr lang="en-US">
                <a:solidFill>
                  <a:prstClr val="black"/>
                </a:solidFill>
              </a:rPr>
              <a:t> c</a:t>
            </a:r>
            <a:r>
              <a:rPr lang="en-US">
                <a:solidFill>
                  <a:srgbClr val="808080"/>
                </a:solidFill>
              </a:rPr>
              <a:t>.</a:t>
            </a:r>
            <a:r>
              <a:rPr lang="en-US">
                <a:solidFill>
                  <a:prstClr val="black"/>
                </a:solidFill>
              </a:rPr>
              <a:t>CustName</a:t>
            </a:r>
            <a:r>
              <a:rPr lang="en-US" smtClean="0">
                <a:solidFill>
                  <a:srgbClr val="808080"/>
                </a:solidFill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b="1" smtClean="0"/>
          </a:p>
          <a:p>
            <a:pPr marL="285750">
              <a:spcBef>
                <a:spcPts val="0"/>
              </a:spcBef>
            </a:pPr>
            <a:r>
              <a:rPr lang="en-US" sz="2200" b="1" smtClean="0"/>
              <a:t>Result: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BAC158D-1093-4B68-900A-2613D52DFDA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68313" y="928670"/>
            <a:ext cx="846140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800" smtClean="0"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69993"/>
            <a:ext cx="3955781" cy="18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54" y="4847356"/>
            <a:ext cx="3330522" cy="1278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34549"/>
            <a:ext cx="3429000" cy="16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890790" y="2002598"/>
            <a:ext cx="381000" cy="884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1749" y="1732888"/>
            <a:ext cx="381000" cy="802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539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OUTER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OUTER JOIN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Outer Join: </a:t>
            </a:r>
            <a:r>
              <a:rPr lang="en-US" smtClean="0"/>
              <a:t>Return all rows from at least one of the tables mentioned in the FROM clause, as long as those rows meet any WHERE or HAVING search conditions: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LEFT OUTER JOIN (or LEFT JOIN)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RIGHT OUTER JOIN (or RIGHT JOIN)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smtClean="0"/>
              <a:t>FULL OUTER JOIN (or FULL JOIN)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BAC158D-1093-4B68-900A-2613D52DFDA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928670"/>
            <a:ext cx="9143999" cy="577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noAutofit/>
          </a:bodyPr>
          <a:lstStyle/>
          <a:p>
            <a:pPr marL="342900" indent="-342900" algn="just" eaLnBrk="0" hangingPunct="0">
              <a:spcBef>
                <a:spcPct val="20000"/>
              </a:spcBef>
              <a:buSzPct val="60000"/>
              <a:buFont typeface="Wingdings" pitchFamily="2" charset="2"/>
              <a:buChar char="q"/>
              <a:defRPr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621576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263</TotalTime>
  <Words>1169</Words>
  <Application>Microsoft Office PowerPoint</Application>
  <PresentationFormat>On-screen Show (4:3)</PresentationFormat>
  <Paragraphs>282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Candara</vt:lpstr>
      <vt:lpstr>Tahoma</vt:lpstr>
      <vt:lpstr>Wingdings</vt:lpstr>
      <vt:lpstr>Presentation2</vt:lpstr>
      <vt:lpstr>JOINS IN SQL SERVER</vt:lpstr>
      <vt:lpstr>LEARNING GOALS</vt:lpstr>
      <vt:lpstr>Lesson Agenda</vt:lpstr>
      <vt:lpstr>Options ?</vt:lpstr>
      <vt:lpstr>INNER JOIN</vt:lpstr>
      <vt:lpstr>INNER JOIN</vt:lpstr>
      <vt:lpstr>INNER JOIN (2/2)</vt:lpstr>
      <vt:lpstr>OUTER JOIN</vt:lpstr>
      <vt:lpstr>OUTER JOIN</vt:lpstr>
      <vt:lpstr>LEFT OUTER JOIN</vt:lpstr>
      <vt:lpstr>LEFT OUTER JOIN</vt:lpstr>
      <vt:lpstr>RIGHT OUTER JOIN</vt:lpstr>
      <vt:lpstr>RIGHT OUTER JOIN</vt:lpstr>
      <vt:lpstr>FULL OUTER JOIN</vt:lpstr>
      <vt:lpstr>FULL OUTER JOIN (2/2)</vt:lpstr>
      <vt:lpstr>CROSS JOIN</vt:lpstr>
      <vt:lpstr>CROSS JOIN</vt:lpstr>
      <vt:lpstr>CROSS JOIN</vt:lpstr>
      <vt:lpstr>Self JOIN</vt:lpstr>
      <vt:lpstr>Self JOIN</vt:lpstr>
      <vt:lpstr>Self JOIN</vt:lpstr>
      <vt:lpstr>Excluding JOIN</vt:lpstr>
      <vt:lpstr>LEFT Excluding JOIN</vt:lpstr>
      <vt:lpstr>RIGHT Excluding JOIN</vt:lpstr>
      <vt:lpstr>OUTER JOIN EXCLUDING JOIN</vt:lpstr>
      <vt:lpstr>Joining Three or More Tables</vt:lpstr>
      <vt:lpstr>SUMMARY</vt:lpstr>
      <vt:lpstr>Q&amp;A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&amp;  ER Model</dc:title>
  <dc:creator>Nguyen Thi Dieu (FHO.WD)</dc:creator>
  <cp:lastModifiedBy>Nguyen Thi Dieu (FA.TOD)</cp:lastModifiedBy>
  <cp:revision>91</cp:revision>
  <dcterms:created xsi:type="dcterms:W3CDTF">2016-10-11T04:04:13Z</dcterms:created>
  <dcterms:modified xsi:type="dcterms:W3CDTF">2019-08-19T07:45:44Z</dcterms:modified>
</cp:coreProperties>
</file>