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26" r:id="rId2"/>
    <p:sldId id="328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3" r:id="rId17"/>
    <p:sldId id="344" r:id="rId18"/>
    <p:sldId id="25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napToObjects="1" showGuides="1">
      <p:cViewPr varScale="1">
        <p:scale>
          <a:sx n="70" d="100"/>
          <a:sy n="70" d="100"/>
        </p:scale>
        <p:origin x="132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D244B-8012-D64C-9BD8-B1C99B6A9F1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EB302-0593-8540-93CF-C48BA01E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24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E683F-B0F4-E449-8728-282D54AB7106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D4566-C949-D649-90FE-6ADEEDE0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249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B50D1-3033-43DE-B879-F81D0B8847C0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5390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ADEA83-1AF1-426F-BA48-F9C84AA37BD3}" type="slidenum">
              <a:rPr lang="en-US" smtClean="0">
                <a:latin typeface="Arial" pitchFamily="34" charset="0"/>
                <a:cs typeface="Arial" pitchFamily="34" charset="0"/>
              </a:rPr>
              <a:pPr/>
              <a:t>14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851" name="Rectangle 2"/>
          <p:cNvSpPr>
            <a:spLocks noChangeArrowheads="1"/>
          </p:cNvSpPr>
          <p:nvPr/>
        </p:nvSpPr>
        <p:spPr bwMode="auto">
          <a:xfrm>
            <a:off x="388620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/>
              <a:t>4</a:t>
            </a:r>
          </a:p>
        </p:txBody>
      </p:sp>
      <p:sp>
        <p:nvSpPr>
          <p:cNvPr id="78853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788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noFill/>
        </p:spPr>
        <p:txBody>
          <a:bodyPr lIns="92075" tIns="46038" rIns="92075" bIns="46038">
            <a:normAutofit/>
          </a:bodyPr>
          <a:lstStyle/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HAVING clause is used to filter groups of rows. You may place a subquery in HAVING clause in an outer query. This allows you to filter groups of rows based on the result returned by your subquery. The following example uses a subquery in the HAVING clause of the outer query. This example retrieves 'ord_amount, number of agent_codes and agent_code' from the table orders with following conditions :</a:t>
            </a:r>
          </a:p>
          <a:p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agent_code of orders table must come distinctly.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average of ord_amount of each group of agent_code in orders table must be equal to the average ord_amount of orders table.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agent_code of orders table must be 'A008'.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See more at: http://www.w3resource.com/sql/subqueries/single-row-subqueries.php#sthash.V4cNbrzU.dpuf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01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ADEA83-1AF1-426F-BA48-F9C84AA37BD3}" type="slidenum">
              <a:rPr lang="en-US" smtClean="0">
                <a:latin typeface="Arial" pitchFamily="34" charset="0"/>
                <a:cs typeface="Arial" pitchFamily="34" charset="0"/>
              </a:rPr>
              <a:pPr/>
              <a:t>15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851" name="Rectangle 2"/>
          <p:cNvSpPr>
            <a:spLocks noChangeArrowheads="1"/>
          </p:cNvSpPr>
          <p:nvPr/>
        </p:nvSpPr>
        <p:spPr bwMode="auto">
          <a:xfrm>
            <a:off x="388620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/>
              <a:t>4</a:t>
            </a:r>
          </a:p>
        </p:txBody>
      </p:sp>
      <p:sp>
        <p:nvSpPr>
          <p:cNvPr id="78853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788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noFill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79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ADEA83-1AF1-426F-BA48-F9C84AA37BD3}" type="slidenum">
              <a:rPr lang="en-US" smtClean="0">
                <a:latin typeface="Arial" pitchFamily="34" charset="0"/>
                <a:cs typeface="Arial" pitchFamily="34" charset="0"/>
              </a:rPr>
              <a:pPr/>
              <a:t>16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851" name="Rectangle 2"/>
          <p:cNvSpPr>
            <a:spLocks noChangeArrowheads="1"/>
          </p:cNvSpPr>
          <p:nvPr/>
        </p:nvSpPr>
        <p:spPr bwMode="auto">
          <a:xfrm>
            <a:off x="388620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/>
              <a:t>4</a:t>
            </a:r>
          </a:p>
        </p:txBody>
      </p:sp>
      <p:sp>
        <p:nvSpPr>
          <p:cNvPr id="78853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788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noFill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74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ADEA83-1AF1-426F-BA48-F9C84AA37BD3}" type="slidenum">
              <a:rPr lang="en-US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851" name="Rectangle 2"/>
          <p:cNvSpPr>
            <a:spLocks noChangeArrowheads="1"/>
          </p:cNvSpPr>
          <p:nvPr/>
        </p:nvSpPr>
        <p:spPr bwMode="auto">
          <a:xfrm>
            <a:off x="388620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/>
              <a:t>4</a:t>
            </a:r>
          </a:p>
        </p:txBody>
      </p:sp>
      <p:sp>
        <p:nvSpPr>
          <p:cNvPr id="78853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788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noFill/>
        </p:spPr>
        <p:txBody>
          <a:bodyPr lIns="92075" tIns="46038" rIns="92075" bIns="46038">
            <a:normAutofit/>
          </a:bodyPr>
          <a:lstStyle/>
          <a:p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2107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ADEA83-1AF1-426F-BA48-F9C84AA37BD3}" type="slidenum">
              <a:rPr lang="en-US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851" name="Rectangle 2"/>
          <p:cNvSpPr>
            <a:spLocks noChangeArrowheads="1"/>
          </p:cNvSpPr>
          <p:nvPr/>
        </p:nvSpPr>
        <p:spPr bwMode="auto">
          <a:xfrm>
            <a:off x="388620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/>
              <a:t>4</a:t>
            </a:r>
          </a:p>
        </p:txBody>
      </p:sp>
      <p:sp>
        <p:nvSpPr>
          <p:cNvPr id="78853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788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noFill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45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ADEA83-1AF1-426F-BA48-F9C84AA37BD3}" type="slidenum">
              <a:rPr lang="en-US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851" name="Rectangle 2"/>
          <p:cNvSpPr>
            <a:spLocks noChangeArrowheads="1"/>
          </p:cNvSpPr>
          <p:nvPr/>
        </p:nvSpPr>
        <p:spPr bwMode="auto">
          <a:xfrm>
            <a:off x="388620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/>
              <a:t>4</a:t>
            </a:r>
          </a:p>
        </p:txBody>
      </p:sp>
      <p:sp>
        <p:nvSpPr>
          <p:cNvPr id="78853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788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noFill/>
        </p:spPr>
        <p:txBody>
          <a:bodyPr lIns="92075" tIns="46038" rIns="92075" bIns="46038"/>
          <a:lstStyle/>
          <a:p>
            <a:pPr marL="228600" indent="-228600"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9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ADEA83-1AF1-426F-BA48-F9C84AA37BD3}" type="slidenum">
              <a:rPr lang="en-US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851" name="Rectangle 2"/>
          <p:cNvSpPr>
            <a:spLocks noChangeArrowheads="1"/>
          </p:cNvSpPr>
          <p:nvPr/>
        </p:nvSpPr>
        <p:spPr bwMode="auto">
          <a:xfrm>
            <a:off x="388620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/>
              <a:t>4</a:t>
            </a:r>
          </a:p>
        </p:txBody>
      </p:sp>
      <p:sp>
        <p:nvSpPr>
          <p:cNvPr id="78853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788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noFill/>
        </p:spPr>
        <p:txBody>
          <a:bodyPr lIns="92075" tIns="46038" rIns="92075" bIns="46038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25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ADEA83-1AF1-426F-BA48-F9C84AA37BD3}" type="slidenum">
              <a:rPr lang="en-US" smtClean="0">
                <a:latin typeface="Arial" pitchFamily="34" charset="0"/>
                <a:cs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851" name="Rectangle 2"/>
          <p:cNvSpPr>
            <a:spLocks noChangeArrowheads="1"/>
          </p:cNvSpPr>
          <p:nvPr/>
        </p:nvSpPr>
        <p:spPr bwMode="auto">
          <a:xfrm>
            <a:off x="388620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/>
              <a:t>4</a:t>
            </a:r>
          </a:p>
        </p:txBody>
      </p:sp>
      <p:sp>
        <p:nvSpPr>
          <p:cNvPr id="78853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788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noFill/>
        </p:spPr>
        <p:txBody>
          <a:bodyPr lIns="92075" tIns="46038" rIns="92075" bIns="46038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74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ADEA83-1AF1-426F-BA48-F9C84AA37BD3}" type="slidenum">
              <a:rPr lang="en-US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851" name="Rectangle 2"/>
          <p:cNvSpPr>
            <a:spLocks noChangeArrowheads="1"/>
          </p:cNvSpPr>
          <p:nvPr/>
        </p:nvSpPr>
        <p:spPr bwMode="auto">
          <a:xfrm>
            <a:off x="388620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/>
              <a:t>4</a:t>
            </a:r>
          </a:p>
        </p:txBody>
      </p:sp>
      <p:sp>
        <p:nvSpPr>
          <p:cNvPr id="78853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788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noFill/>
        </p:spPr>
        <p:txBody>
          <a:bodyPr lIns="92075" tIns="46038" rIns="92075" bIns="46038">
            <a:normAutofit/>
          </a:bodyPr>
          <a:lstStyle/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HAVING clause is used to filter groups of rows. You may place a subquery in HAVING clause in an outer query. This allows you to filter groups of rows based on the result returned by your subquery. The following example uses a subquery in the HAVING clause of the outer query. This example retrieves 'ord_amount, number of agent_codes and agent_code' from the table orders with following conditions :</a:t>
            </a:r>
          </a:p>
          <a:p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agent_code of orders table must come distinctly.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average of ord_amount of each group of agent_code in orders table must be equal to the average ord_amount of orders table.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agent_code of orders table must be 'A008'.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See more at: http://www.w3resource.com/sql/subqueries/single-row-subqueries.php#sthash.V4cNbrzU.dpuf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68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ADEA83-1AF1-426F-BA48-F9C84AA37BD3}" type="slidenum">
              <a:rPr lang="en-US" smtClean="0">
                <a:latin typeface="Arial" pitchFamily="34" charset="0"/>
                <a:cs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851" name="Rectangle 2"/>
          <p:cNvSpPr>
            <a:spLocks noChangeArrowheads="1"/>
          </p:cNvSpPr>
          <p:nvPr/>
        </p:nvSpPr>
        <p:spPr bwMode="auto">
          <a:xfrm>
            <a:off x="388620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/>
              <a:t>4</a:t>
            </a:r>
          </a:p>
        </p:txBody>
      </p:sp>
      <p:sp>
        <p:nvSpPr>
          <p:cNvPr id="78853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788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noFill/>
        </p:spPr>
        <p:txBody>
          <a:bodyPr lIns="92075" tIns="46038" rIns="92075" bIns="46038">
            <a:normAutofit/>
          </a:bodyPr>
          <a:lstStyle/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HAVING clause is used to filter groups of rows. You may place a subquery in HAVING clause in an outer query. This allows you to filter groups of rows based on the result returned by your subquery. The following example uses a subquery in the HAVING clause of the outer query. This example retrieves 'ord_amount, number of agent_codes and agent_code' from the table orders with following conditions :</a:t>
            </a:r>
          </a:p>
          <a:p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agent_code of orders table must come distinctly.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average of ord_amount of each group of agent_code in orders table must be equal to the average ord_amount of orders table.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agent_code of orders table must be 'A008'.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See more at: http://www.w3resource.com/sql/subqueries/single-row-subqueries.php#sthash.V4cNbrzU.dpuf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62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ADEA83-1AF1-426F-BA48-F9C84AA37BD3}" type="slidenum">
              <a:rPr lang="en-US" smtClean="0">
                <a:latin typeface="Arial" pitchFamily="34" charset="0"/>
                <a:cs typeface="Arial" pitchFamily="34" charset="0"/>
              </a:rPr>
              <a:pPr/>
              <a:t>13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851" name="Rectangle 2"/>
          <p:cNvSpPr>
            <a:spLocks noChangeArrowheads="1"/>
          </p:cNvSpPr>
          <p:nvPr/>
        </p:nvSpPr>
        <p:spPr bwMode="auto">
          <a:xfrm>
            <a:off x="388620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/>
              <a:t>4</a:t>
            </a:r>
          </a:p>
        </p:txBody>
      </p:sp>
      <p:sp>
        <p:nvSpPr>
          <p:cNvPr id="78853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788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noFill/>
        </p:spPr>
        <p:txBody>
          <a:bodyPr lIns="92075" tIns="46038" rIns="92075" bIns="46038">
            <a:normAutofit/>
          </a:bodyPr>
          <a:lstStyle/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HAVING clause is used to filter groups of rows. You may place a subquery in HAVING clause in an outer query. This allows you to filter groups of rows based on the result returned by your subquery. The following example uses a subquery in the HAVING clause of the outer query. This example retrieves 'ord_amount, number of agent_codes and agent_code' from the table orders with following conditions :</a:t>
            </a:r>
          </a:p>
          <a:p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agent_code of orders table must come distinctly.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average of ord_amount of each group of agent_code in orders table must be equal to the average ord_amount of orders table.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agent_code of orders table must be 'A008'.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See more at: http://www.w3resource.com/sql/subqueries/single-row-subqueries.php#sthash.V4cNbrzU.dpuf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6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5750" y="2130425"/>
            <a:ext cx="8172450" cy="1470025"/>
          </a:xfrm>
        </p:spPr>
        <p:txBody>
          <a:bodyPr/>
          <a:lstStyle>
            <a:lvl1pPr algn="l">
              <a:defRPr sz="3200" b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3752850"/>
            <a:ext cx="8172450" cy="62865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5749" y="6356350"/>
            <a:ext cx="5191125" cy="365125"/>
          </a:xfrm>
        </p:spPr>
        <p:txBody>
          <a:bodyPr/>
          <a:lstStyle/>
          <a:p>
            <a:pPr algn="l"/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19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099852" cy="685799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834888"/>
            <a:ext cx="8667750" cy="5291276"/>
          </a:xfrm>
        </p:spPr>
        <p:txBody>
          <a:bodyPr>
            <a:normAutofit/>
          </a:bodyPr>
          <a:lstStyle>
            <a:lvl1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 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56349"/>
            <a:ext cx="5114014" cy="365126"/>
          </a:xfrm>
        </p:spPr>
        <p:txBody>
          <a:bodyPr/>
          <a:lstStyle/>
          <a:p>
            <a:pPr algn="l"/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828" y="6356350"/>
            <a:ext cx="2418522" cy="365125"/>
          </a:xfrm>
        </p:spPr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37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5247364" cy="365125"/>
          </a:xfrm>
        </p:spPr>
        <p:txBody>
          <a:bodyPr/>
          <a:lstStyle/>
          <a:p>
            <a:pPr algn="l"/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08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1" y="0"/>
            <a:ext cx="6942814" cy="70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0" y="914400"/>
            <a:ext cx="4228189" cy="5211763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899" y="914400"/>
            <a:ext cx="4410075" cy="5211763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1410" y="6356350"/>
            <a:ext cx="4875889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10374" y="6356350"/>
            <a:ext cx="2133600" cy="365125"/>
          </a:xfrm>
        </p:spPr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42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0" y="6356350"/>
            <a:ext cx="5142589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40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2743200"/>
            <a:ext cx="6324600" cy="914400"/>
          </a:xfrm>
        </p:spPr>
        <p:txBody>
          <a:bodyPr anchor="ctr">
            <a:normAutofit/>
          </a:bodyPr>
          <a:lstStyle>
            <a:lvl1pPr>
              <a:defRPr sz="4000" b="1" baseline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72049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2743200"/>
            <a:ext cx="6324600" cy="914400"/>
          </a:xfrm>
        </p:spPr>
        <p:txBody>
          <a:bodyPr anchor="ctr">
            <a:normAutofit/>
          </a:bodyPr>
          <a:lstStyle>
            <a:lvl1pPr>
              <a:defRPr sz="4000" b="1" baseline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6392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1411" y="0"/>
            <a:ext cx="7076164" cy="657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411" y="847725"/>
            <a:ext cx="8676364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 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3417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411" y="6356350"/>
            <a:ext cx="51902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0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  <p:sldLayoutId id="2147483662" r:id="rId6"/>
    <p:sldLayoutId id="2147483663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/>
              <a:t>SUBQUERY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3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Single </a:t>
            </a:r>
            <a:r>
              <a:rPr lang="en-US"/>
              <a:t>row subquery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algn="just">
              <a:spcBef>
                <a:spcPts val="600"/>
              </a:spcBef>
            </a:pPr>
            <a:r>
              <a:rPr lang="en-US" sz="2400"/>
              <a:t>A single row subquery returns zero or one row to the outer SQL statement. You can place a subquery in a </a:t>
            </a:r>
            <a:r>
              <a:rPr lang="en-US" sz="2400" b="1"/>
              <a:t>WHERE</a:t>
            </a:r>
            <a:r>
              <a:rPr lang="en-US" sz="2400"/>
              <a:t> clause, a </a:t>
            </a:r>
            <a:r>
              <a:rPr lang="en-US" sz="2400" b="1"/>
              <a:t>HAVING</a:t>
            </a:r>
            <a:r>
              <a:rPr lang="en-US" sz="2400"/>
              <a:t> clause, or a </a:t>
            </a:r>
            <a:r>
              <a:rPr lang="en-US" sz="2400" b="1"/>
              <a:t>FROM</a:t>
            </a:r>
            <a:r>
              <a:rPr lang="en-US" sz="2400"/>
              <a:t> clause of a </a:t>
            </a:r>
            <a:r>
              <a:rPr lang="en-US" sz="2400" b="1"/>
              <a:t>SELECT</a:t>
            </a:r>
            <a:r>
              <a:rPr lang="en-US" sz="2400"/>
              <a:t> </a:t>
            </a:r>
            <a:r>
              <a:rPr lang="en-US" sz="2400" smtClean="0"/>
              <a:t>statement.</a:t>
            </a:r>
          </a:p>
          <a:p>
            <a:pPr marL="285750" algn="just">
              <a:spcBef>
                <a:spcPts val="600"/>
              </a:spcBef>
            </a:pPr>
            <a:r>
              <a:rPr lang="en-US" sz="2000" b="1" smtClean="0"/>
              <a:t>Exam</a:t>
            </a:r>
            <a:r>
              <a:rPr lang="en-US" sz="2000" smtClean="0"/>
              <a:t>: Single </a:t>
            </a:r>
            <a:r>
              <a:rPr lang="en-US" sz="2000"/>
              <a:t>Row subqueries in WHERE </a:t>
            </a:r>
            <a:r>
              <a:rPr lang="en-US" sz="2000" smtClean="0"/>
              <a:t>clause</a:t>
            </a:r>
          </a:p>
          <a:p>
            <a:pPr marL="800100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</a:rPr>
              <a:t>SELECT</a:t>
            </a:r>
            <a:r>
              <a:rPr lang="en-US" sz="1600">
                <a:solidFill>
                  <a:prstClr val="black"/>
                </a:solidFill>
              </a:rPr>
              <a:t> agent_name</a:t>
            </a:r>
            <a:r>
              <a:rPr lang="en-US" sz="1600">
                <a:solidFill>
                  <a:srgbClr val="808080"/>
                </a:solidFill>
              </a:rPr>
              <a:t>,</a:t>
            </a:r>
            <a:r>
              <a:rPr lang="en-US" sz="1600">
                <a:solidFill>
                  <a:prstClr val="black"/>
                </a:solidFill>
              </a:rPr>
              <a:t> agent_code</a:t>
            </a:r>
            <a:r>
              <a:rPr lang="en-US" sz="1600">
                <a:solidFill>
                  <a:srgbClr val="808080"/>
                </a:solidFill>
              </a:rPr>
              <a:t>,</a:t>
            </a:r>
            <a:r>
              <a:rPr lang="en-US" sz="1600">
                <a:solidFill>
                  <a:prstClr val="black"/>
                </a:solidFill>
              </a:rPr>
              <a:t> phone_no  </a:t>
            </a:r>
          </a:p>
          <a:p>
            <a:pPr marL="800100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</a:rPr>
              <a:t>FROM</a:t>
            </a:r>
            <a:r>
              <a:rPr lang="en-US" sz="1600">
                <a:solidFill>
                  <a:prstClr val="black"/>
                </a:solidFill>
              </a:rPr>
              <a:t> agents  </a:t>
            </a:r>
          </a:p>
          <a:p>
            <a:pPr marL="800100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</a:rPr>
              <a:t>WHERE</a:t>
            </a:r>
            <a:r>
              <a:rPr lang="en-US" sz="1600">
                <a:solidFill>
                  <a:prstClr val="black"/>
                </a:solidFill>
              </a:rPr>
              <a:t> agent_code </a:t>
            </a:r>
            <a:r>
              <a:rPr lang="en-US" sz="1600">
                <a:solidFill>
                  <a:srgbClr val="808080"/>
                </a:solidFill>
              </a:rPr>
              <a:t>=</a:t>
            </a:r>
            <a:r>
              <a:rPr lang="en-US" sz="1600">
                <a:solidFill>
                  <a:prstClr val="black"/>
                </a:solidFill>
              </a:rPr>
              <a:t>   </a:t>
            </a:r>
          </a:p>
          <a:p>
            <a:pPr marL="800100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</a:rPr>
              <a:t>	</a:t>
            </a:r>
            <a:r>
              <a:rPr lang="en-US" sz="1600" smtClean="0">
                <a:solidFill>
                  <a:srgbClr val="0000FF"/>
                </a:solidFill>
              </a:rPr>
              <a:t>	</a:t>
            </a:r>
            <a:r>
              <a:rPr lang="en-US" sz="1600" smtClean="0">
                <a:solidFill>
                  <a:srgbClr val="808080"/>
                </a:solidFill>
              </a:rPr>
              <a:t>(</a:t>
            </a:r>
            <a:r>
              <a:rPr lang="en-US" sz="1600">
                <a:solidFill>
                  <a:srgbClr val="0000FF"/>
                </a:solidFill>
              </a:rPr>
              <a:t>SELECT</a:t>
            </a:r>
            <a:r>
              <a:rPr lang="en-US" sz="1600">
                <a:solidFill>
                  <a:prstClr val="black"/>
                </a:solidFill>
              </a:rPr>
              <a:t> agent_code </a:t>
            </a:r>
            <a:r>
              <a:rPr lang="en-US" sz="1600">
                <a:solidFill>
                  <a:srgbClr val="0000FF"/>
                </a:solidFill>
              </a:rPr>
              <a:t>FROM</a:t>
            </a:r>
            <a:r>
              <a:rPr lang="en-US" sz="1600">
                <a:solidFill>
                  <a:prstClr val="black"/>
                </a:solidFill>
              </a:rPr>
              <a:t> agents </a:t>
            </a:r>
            <a:r>
              <a:rPr lang="en-US" sz="1600">
                <a:solidFill>
                  <a:srgbClr val="0000FF"/>
                </a:solidFill>
              </a:rPr>
              <a:t>WHERE</a:t>
            </a:r>
            <a:r>
              <a:rPr lang="en-US" sz="1600">
                <a:solidFill>
                  <a:prstClr val="black"/>
                </a:solidFill>
              </a:rPr>
              <a:t> agent_name </a:t>
            </a:r>
            <a:r>
              <a:rPr lang="en-US" sz="1600">
                <a:solidFill>
                  <a:srgbClr val="808080"/>
                </a:solidFill>
              </a:rPr>
              <a:t>=</a:t>
            </a:r>
            <a:r>
              <a:rPr lang="en-US" sz="1600">
                <a:solidFill>
                  <a:prstClr val="black"/>
                </a:solidFill>
              </a:rPr>
              <a:t> </a:t>
            </a:r>
            <a:r>
              <a:rPr lang="en-US" sz="1600">
                <a:solidFill>
                  <a:srgbClr val="FF0000"/>
                </a:solidFill>
              </a:rPr>
              <a:t>'Alex</a:t>
            </a:r>
            <a:r>
              <a:rPr lang="en-US" sz="1600" smtClean="0">
                <a:solidFill>
                  <a:srgbClr val="FF0000"/>
                </a:solidFill>
              </a:rPr>
              <a:t>'</a:t>
            </a:r>
            <a:r>
              <a:rPr lang="en-US" sz="1600" smtClean="0">
                <a:solidFill>
                  <a:srgbClr val="808080"/>
                </a:solidFill>
              </a:rPr>
              <a:t>)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400" b="1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ABAC158D-1093-4B68-900A-2613D52DFDA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68313" y="928670"/>
            <a:ext cx="8461405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noAutofit/>
          </a:bodyPr>
          <a:lstStyle/>
          <a:p>
            <a:pPr marL="342900" indent="-342900" algn="just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endParaRPr lang="en-US" sz="2800" smtClean="0">
              <a:latin typeface="+mn-lt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48" y="4124348"/>
            <a:ext cx="4602483" cy="2241548"/>
          </a:xfrm>
          <a:prstGeom prst="rect">
            <a:avLst/>
          </a:prstGeom>
        </p:spPr>
      </p:pic>
      <p:pic>
        <p:nvPicPr>
          <p:cNvPr id="2050" name="Picture 2" descr="single row subqueries with where claus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92"/>
          <a:stretch/>
        </p:blipFill>
        <p:spPr bwMode="auto">
          <a:xfrm>
            <a:off x="5634031" y="4620463"/>
            <a:ext cx="3509970" cy="46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triped Right Arrow 4"/>
          <p:cNvSpPr/>
          <p:nvPr/>
        </p:nvSpPr>
        <p:spPr>
          <a:xfrm>
            <a:off x="5344304" y="4678518"/>
            <a:ext cx="218296" cy="40873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005451" y="2771774"/>
            <a:ext cx="3546150" cy="3136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578177" y="3667148"/>
            <a:ext cx="1092045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9580" y="3784644"/>
            <a:ext cx="866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agents</a:t>
            </a:r>
            <a:r>
              <a:rPr lang="en-US" b="1"/>
              <a:t> 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4645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Multiple </a:t>
            </a:r>
            <a:r>
              <a:rPr lang="en-US"/>
              <a:t>row subquery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algn="just">
              <a:spcBef>
                <a:spcPts val="600"/>
              </a:spcBef>
            </a:pPr>
            <a:r>
              <a:rPr lang="en-US" sz="2000"/>
              <a:t>Multiple row subquery returns one or more rows to the outer SQL statement. You may use the </a:t>
            </a:r>
            <a:r>
              <a:rPr lang="en-US" sz="2000" b="1"/>
              <a:t>IN</a:t>
            </a:r>
            <a:r>
              <a:rPr lang="en-US" sz="2000"/>
              <a:t>, </a:t>
            </a:r>
            <a:r>
              <a:rPr lang="en-US" sz="2000" b="1"/>
              <a:t>ANY</a:t>
            </a:r>
            <a:r>
              <a:rPr lang="en-US" sz="2000"/>
              <a:t>, or </a:t>
            </a:r>
            <a:r>
              <a:rPr lang="en-US" sz="2000" b="1"/>
              <a:t>ALL</a:t>
            </a:r>
            <a:r>
              <a:rPr lang="en-US" sz="2000"/>
              <a:t> operator in outer query to handle a subquery that returns multiple rows</a:t>
            </a:r>
            <a:r>
              <a:rPr lang="en-US" sz="2000" smtClean="0"/>
              <a:t>.</a:t>
            </a:r>
            <a:endParaRPr lang="en-US" sz="2000"/>
          </a:p>
          <a:p>
            <a:pPr marL="285750" algn="just">
              <a:spcBef>
                <a:spcPts val="600"/>
              </a:spcBef>
            </a:pPr>
            <a:r>
              <a:rPr lang="en-US" sz="2000" b="1" smtClean="0"/>
              <a:t>Ex</a:t>
            </a:r>
            <a:r>
              <a:rPr lang="en-US" sz="2000" smtClean="0"/>
              <a:t>: </a:t>
            </a:r>
            <a:r>
              <a:rPr lang="en-US" sz="2000"/>
              <a:t>Multiple row </a:t>
            </a:r>
            <a:r>
              <a:rPr lang="en-US" sz="2000" smtClean="0"/>
              <a:t>Subquery </a:t>
            </a:r>
            <a:r>
              <a:rPr lang="en-US" sz="2000"/>
              <a:t>in a </a:t>
            </a:r>
            <a:r>
              <a:rPr lang="en-US" sz="2000" smtClean="0"/>
              <a:t>WHERE clause</a:t>
            </a:r>
            <a:endParaRPr lang="en-US" sz="2400"/>
          </a:p>
          <a:p>
            <a:pPr marL="400050" lvl="1" indent="0">
              <a:buNone/>
            </a:pPr>
            <a:r>
              <a:rPr lang="en-US" sz="1800">
                <a:solidFill>
                  <a:srgbClr val="0000FF"/>
                </a:solidFill>
              </a:rPr>
              <a:t>SELECT</a:t>
            </a:r>
            <a:r>
              <a:rPr lang="en-US" sz="1800">
                <a:solidFill>
                  <a:prstClr val="black"/>
                </a:solidFill>
              </a:rPr>
              <a:t> ord_num</a:t>
            </a:r>
            <a:r>
              <a:rPr lang="en-US" sz="1800">
                <a:solidFill>
                  <a:srgbClr val="808080"/>
                </a:solidFill>
              </a:rPr>
              <a:t>,</a:t>
            </a:r>
            <a:r>
              <a:rPr lang="en-US" sz="1800">
                <a:solidFill>
                  <a:prstClr val="black"/>
                </a:solidFill>
              </a:rPr>
              <a:t> ord_amount</a:t>
            </a:r>
            <a:r>
              <a:rPr lang="en-US" sz="1800">
                <a:solidFill>
                  <a:srgbClr val="808080"/>
                </a:solidFill>
              </a:rPr>
              <a:t>,</a:t>
            </a:r>
            <a:r>
              <a:rPr lang="en-US" sz="1800">
                <a:solidFill>
                  <a:prstClr val="black"/>
                </a:solidFill>
              </a:rPr>
              <a:t> ord_date</a:t>
            </a:r>
            <a:r>
              <a:rPr lang="en-US" sz="1800">
                <a:solidFill>
                  <a:srgbClr val="808080"/>
                </a:solidFill>
              </a:rPr>
              <a:t>,</a:t>
            </a:r>
            <a:r>
              <a:rPr lang="en-US" sz="1800">
                <a:solidFill>
                  <a:prstClr val="black"/>
                </a:solidFill>
              </a:rPr>
              <a:t> cust_code</a:t>
            </a:r>
            <a:r>
              <a:rPr lang="en-US" sz="1800">
                <a:solidFill>
                  <a:srgbClr val="808080"/>
                </a:solidFill>
              </a:rPr>
              <a:t>,</a:t>
            </a:r>
            <a:r>
              <a:rPr lang="en-US" sz="1800">
                <a:solidFill>
                  <a:prstClr val="black"/>
                </a:solidFill>
              </a:rPr>
              <a:t> agent_code  </a:t>
            </a:r>
          </a:p>
          <a:p>
            <a:pPr marL="400050" lvl="1" indent="0">
              <a:buNone/>
            </a:pPr>
            <a:r>
              <a:rPr lang="en-US" sz="1800">
                <a:solidFill>
                  <a:srgbClr val="0000FF"/>
                </a:solidFill>
              </a:rPr>
              <a:t>FROM</a:t>
            </a:r>
            <a:r>
              <a:rPr lang="en-US" sz="1800">
                <a:solidFill>
                  <a:prstClr val="black"/>
                </a:solidFill>
              </a:rPr>
              <a:t> orders</a:t>
            </a:r>
          </a:p>
          <a:p>
            <a:pPr marL="400050" lvl="1" indent="0">
              <a:buNone/>
            </a:pPr>
            <a:r>
              <a:rPr lang="en-US" sz="1800">
                <a:solidFill>
                  <a:srgbClr val="0000FF"/>
                </a:solidFill>
              </a:rPr>
              <a:t>WHERE</a:t>
            </a:r>
            <a:r>
              <a:rPr lang="en-US" sz="1800">
                <a:solidFill>
                  <a:prstClr val="black"/>
                </a:solidFill>
              </a:rPr>
              <a:t> agent_code </a:t>
            </a:r>
            <a:r>
              <a:rPr lang="en-US" sz="1800" smtClean="0">
                <a:solidFill>
                  <a:srgbClr val="808080"/>
                </a:solidFill>
              </a:rPr>
              <a:t>IN (</a:t>
            </a:r>
            <a:r>
              <a:rPr lang="en-US" sz="1800" smtClean="0">
                <a:solidFill>
                  <a:prstClr val="black"/>
                </a:solidFill>
              </a:rPr>
              <a:t>  </a:t>
            </a:r>
            <a:endParaRPr lang="en-US" sz="1800">
              <a:solidFill>
                <a:prstClr val="black"/>
              </a:solidFill>
            </a:endParaRPr>
          </a:p>
          <a:p>
            <a:pPr marL="400050" lvl="1" indent="0">
              <a:buNone/>
            </a:pPr>
            <a:r>
              <a:rPr lang="en-US" sz="1800" smtClean="0">
                <a:solidFill>
                  <a:srgbClr val="0000FF"/>
                </a:solidFill>
              </a:rPr>
              <a:t>		SELECT</a:t>
            </a:r>
            <a:r>
              <a:rPr lang="en-US" sz="1800" smtClean="0">
                <a:solidFill>
                  <a:prstClr val="black"/>
                </a:solidFill>
              </a:rPr>
              <a:t> </a:t>
            </a:r>
            <a:r>
              <a:rPr lang="en-US" sz="1800">
                <a:solidFill>
                  <a:prstClr val="black"/>
                </a:solidFill>
              </a:rPr>
              <a:t>agent_code </a:t>
            </a:r>
            <a:r>
              <a:rPr lang="en-US" sz="1800">
                <a:solidFill>
                  <a:srgbClr val="0000FF"/>
                </a:solidFill>
              </a:rPr>
              <a:t>FROM</a:t>
            </a:r>
            <a:r>
              <a:rPr lang="en-US" sz="1800">
                <a:solidFill>
                  <a:prstClr val="black"/>
                </a:solidFill>
              </a:rPr>
              <a:t> agents  </a:t>
            </a:r>
          </a:p>
          <a:p>
            <a:pPr marL="400050" lvl="1" indent="0">
              <a:buNone/>
            </a:pPr>
            <a:r>
              <a:rPr lang="en-US" sz="1800" smtClean="0">
                <a:solidFill>
                  <a:srgbClr val="0000FF"/>
                </a:solidFill>
              </a:rPr>
              <a:t>		WHERE</a:t>
            </a:r>
            <a:r>
              <a:rPr lang="en-US" sz="1800" smtClean="0">
                <a:solidFill>
                  <a:prstClr val="black"/>
                </a:solidFill>
              </a:rPr>
              <a:t> </a:t>
            </a:r>
            <a:r>
              <a:rPr lang="en-US" sz="1800">
                <a:solidFill>
                  <a:prstClr val="black"/>
                </a:solidFill>
              </a:rPr>
              <a:t>working_area</a:t>
            </a:r>
            <a:r>
              <a:rPr lang="en-US" sz="1800">
                <a:solidFill>
                  <a:srgbClr val="808080"/>
                </a:solidFill>
              </a:rPr>
              <a:t>=</a:t>
            </a:r>
            <a:r>
              <a:rPr lang="en-US" sz="1800">
                <a:solidFill>
                  <a:srgbClr val="FF0000"/>
                </a:solidFill>
              </a:rPr>
              <a:t>'Bangalore'</a:t>
            </a:r>
          </a:p>
          <a:p>
            <a:pPr marL="400050" lvl="1" indent="0">
              <a:buNone/>
            </a:pPr>
            <a:r>
              <a:rPr lang="en-US" sz="1800" smtClean="0">
                <a:solidFill>
                  <a:srgbClr val="808080"/>
                </a:solidFill>
              </a:rPr>
              <a:t>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ABAC158D-1093-4B68-900A-2613D52DFDA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68313" y="928670"/>
            <a:ext cx="8461405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noAutofit/>
          </a:bodyPr>
          <a:lstStyle/>
          <a:p>
            <a:pPr marL="342900" indent="-342900" algn="just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endParaRPr lang="en-US" sz="2800" smtClean="0">
              <a:latin typeface="+mn-lt"/>
              <a:cs typeface="+mn-cs"/>
            </a:endParaRPr>
          </a:p>
        </p:txBody>
      </p:sp>
      <p:pic>
        <p:nvPicPr>
          <p:cNvPr id="1026" name="Picture 2" descr="using in operatorin multirow subquerie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97"/>
          <a:stretch/>
        </p:blipFill>
        <p:spPr bwMode="auto">
          <a:xfrm>
            <a:off x="5377265" y="3799964"/>
            <a:ext cx="3661601" cy="95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triped Right Arrow 19"/>
          <p:cNvSpPr/>
          <p:nvPr/>
        </p:nvSpPr>
        <p:spPr>
          <a:xfrm>
            <a:off x="5124318" y="4206964"/>
            <a:ext cx="218296" cy="2528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38300" y="2793819"/>
            <a:ext cx="12954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665194" y="2139998"/>
            <a:ext cx="5813612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827" y="4876841"/>
            <a:ext cx="6742726" cy="142266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2827" y="4501764"/>
            <a:ext cx="1076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b="1">
                <a:solidFill>
                  <a:srgbClr val="FF0000"/>
                </a:solidFill>
              </a:rPr>
              <a:t>orders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06131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Multiple </a:t>
            </a:r>
            <a:r>
              <a:rPr lang="en-US"/>
              <a:t>column subquery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algn="just">
              <a:lnSpc>
                <a:spcPct val="110000"/>
              </a:lnSpc>
              <a:spcBef>
                <a:spcPts val="600"/>
              </a:spcBef>
            </a:pPr>
            <a:r>
              <a:rPr lang="en-US" sz="2000"/>
              <a:t>You can write subqueries that return multiple columns</a:t>
            </a:r>
            <a:r>
              <a:rPr lang="en-US" sz="2000" smtClean="0"/>
              <a:t>.</a:t>
            </a:r>
            <a:endParaRPr lang="en-US" sz="2000"/>
          </a:p>
          <a:p>
            <a:pPr marL="285750" algn="just">
              <a:lnSpc>
                <a:spcPct val="110000"/>
              </a:lnSpc>
              <a:spcBef>
                <a:spcPts val="600"/>
              </a:spcBef>
            </a:pPr>
            <a:r>
              <a:rPr lang="en-US" sz="2000" b="1" smtClean="0"/>
              <a:t>Ex</a:t>
            </a:r>
            <a:r>
              <a:rPr lang="en-US" sz="2000" smtClean="0"/>
              <a:t>: </a:t>
            </a:r>
            <a:r>
              <a:rPr lang="en-US" sz="2000"/>
              <a:t>Multiple column </a:t>
            </a:r>
            <a:r>
              <a:rPr lang="en-US" sz="2000" smtClean="0"/>
              <a:t>Subquery </a:t>
            </a:r>
            <a:r>
              <a:rPr lang="en-US" sz="2000"/>
              <a:t>in a </a:t>
            </a:r>
            <a:r>
              <a:rPr lang="en-US" sz="2000" smtClean="0"/>
              <a:t>FROM clause</a:t>
            </a:r>
            <a:endParaRPr lang="en-US" sz="2000"/>
          </a:p>
          <a:p>
            <a:pPr marL="400050" lvl="1" indent="0">
              <a:buNone/>
            </a:pP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 ord_num</a:t>
            </a:r>
            <a:r>
              <a:rPr lang="en-US" sz="20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 agent_code</a:t>
            </a:r>
            <a:r>
              <a:rPr lang="en-US" sz="20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 ord_date</a:t>
            </a:r>
            <a:r>
              <a:rPr lang="en-US" sz="20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 ord_amount</a:t>
            </a:r>
          </a:p>
          <a:p>
            <a:pPr marL="400050" lvl="1" indent="0">
              <a:buNone/>
            </a:pP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 orders o1</a:t>
            </a:r>
          </a:p>
          <a:p>
            <a:pPr marL="400050" lvl="1" indent="0">
              <a:buNone/>
            </a:pP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n-US" sz="200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</a:p>
          <a:p>
            <a:pPr marL="400050" lvl="1" indent="0">
              <a:buNone/>
            </a:pPr>
            <a:r>
              <a:rPr lang="en-US" sz="200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agent_code</a:t>
            </a:r>
            <a:r>
              <a:rPr lang="en-US" sz="20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 ord_amount</a:t>
            </a:r>
          </a:p>
          <a:p>
            <a:pPr marL="400050" lvl="1" indent="0">
              <a:buNone/>
            </a:pP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	FROM</a:t>
            </a:r>
            <a:r>
              <a:rPr lang="en-US" sz="200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orders o2</a:t>
            </a:r>
          </a:p>
          <a:p>
            <a:pPr marL="400050" lvl="1" indent="0">
              <a:buNone/>
            </a:pP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	WHERE</a:t>
            </a:r>
            <a:r>
              <a:rPr lang="en-US" sz="2000" smtClean="0">
                <a:solidFill>
                  <a:prstClr val="black"/>
                </a:solidFill>
                <a:latin typeface="Consolas" panose="020B0609020204030204" pitchFamily="49" charset="0"/>
              </a:rPr>
              <a:t> 	o1</a:t>
            </a:r>
            <a:r>
              <a:rPr lang="en-US" sz="200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smtClean="0">
                <a:solidFill>
                  <a:prstClr val="black"/>
                </a:solidFill>
                <a:latin typeface="Consolas" panose="020B0609020204030204" pitchFamily="49" charset="0"/>
              </a:rPr>
              <a:t>agent_code </a:t>
            </a:r>
            <a:r>
              <a:rPr lang="en-US" sz="20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 o2</a:t>
            </a:r>
            <a:r>
              <a:rPr lang="en-US" sz="20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agent_code </a:t>
            </a:r>
            <a:endParaRPr lang="en-US" sz="200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2000" smtClean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2000" smtClean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200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o1</a:t>
            </a:r>
            <a:r>
              <a:rPr lang="en-US" sz="20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ord_amount </a:t>
            </a:r>
            <a:r>
              <a:rPr lang="en-US" sz="20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 o2</a:t>
            </a:r>
            <a:r>
              <a:rPr lang="en-US" sz="20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ord_amount</a:t>
            </a:r>
          </a:p>
          <a:p>
            <a:pPr marL="400050" lvl="1" indent="0">
              <a:buNone/>
            </a:pPr>
            <a:r>
              <a:rPr lang="en-US" sz="200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200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 ord_amount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</a:p>
          <a:p>
            <a:pPr marL="400050" lvl="1" indent="0">
              <a:buNone/>
            </a:pPr>
            <a:endParaRPr lang="en-US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ABAC158D-1093-4B68-900A-2613D52DFDA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68313" y="928670"/>
            <a:ext cx="8461405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noAutofit/>
          </a:bodyPr>
          <a:lstStyle/>
          <a:p>
            <a:pPr marL="342900" indent="-342900" algn="just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endParaRPr lang="en-US" sz="2800" smtClean="0">
              <a:latin typeface="+mn-lt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659346" y="1636471"/>
            <a:ext cx="5806257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659346" y="2801472"/>
            <a:ext cx="3417479" cy="2941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370" y="4949875"/>
            <a:ext cx="3508630" cy="14650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65219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Correlated subquery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algn="just">
              <a:lnSpc>
                <a:spcPct val="110000"/>
              </a:lnSpc>
              <a:spcBef>
                <a:spcPts val="600"/>
              </a:spcBef>
            </a:pPr>
            <a:r>
              <a:rPr lang="en-US" sz="2000" dirty="0"/>
              <a:t>Reference one or more columns in the outer SQL statement. The subquery is known as a correlated subquery because the subquery is related to the outer SQL statement</a:t>
            </a:r>
            <a:r>
              <a:rPr lang="en-US" sz="2000" dirty="0" smtClean="0"/>
              <a:t>.</a:t>
            </a:r>
          </a:p>
          <a:p>
            <a:pPr marL="0" indent="-57150" algn="just">
              <a:lnSpc>
                <a:spcPct val="110000"/>
              </a:lnSpc>
              <a:spcBef>
                <a:spcPts val="600"/>
              </a:spcBef>
              <a:buNone/>
            </a:pPr>
            <a:endParaRPr lang="en-US" sz="1400" dirty="0"/>
          </a:p>
          <a:p>
            <a:pPr marL="285750" algn="just">
              <a:lnSpc>
                <a:spcPct val="110000"/>
              </a:lnSpc>
              <a:spcBef>
                <a:spcPts val="600"/>
              </a:spcBef>
            </a:pPr>
            <a:r>
              <a:rPr lang="en-US" sz="2000" b="1" dirty="0" smtClean="0"/>
              <a:t>Ex</a:t>
            </a:r>
            <a:r>
              <a:rPr lang="en-US" sz="2000" dirty="0"/>
              <a:t>: Correlated </a:t>
            </a:r>
            <a:r>
              <a:rPr lang="en-US" sz="2000" dirty="0" smtClean="0"/>
              <a:t>Subquery </a:t>
            </a:r>
            <a:r>
              <a:rPr lang="en-US" sz="2000" dirty="0"/>
              <a:t>in a </a:t>
            </a:r>
            <a:r>
              <a:rPr lang="en-US" sz="2000" dirty="0" smtClean="0"/>
              <a:t>FROM clause</a:t>
            </a:r>
            <a:endParaRPr lang="en-US" sz="2000" dirty="0"/>
          </a:p>
          <a:p>
            <a:pPr marL="457200" lvl="1" indent="-57150">
              <a:buNone/>
            </a:pPr>
            <a:r>
              <a:rPr lang="en-US" sz="1800" dirty="0">
                <a:solidFill>
                  <a:srgbClr val="0000FF"/>
                </a:solidFill>
              </a:rPr>
              <a:t>SELECT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smtClean="0">
                <a:solidFill>
                  <a:prstClr val="black"/>
                </a:solidFill>
              </a:rPr>
              <a:t>*    </a:t>
            </a:r>
            <a:r>
              <a:rPr lang="en-US" sz="1800" dirty="0" smtClean="0">
                <a:solidFill>
                  <a:srgbClr val="0000FF"/>
                </a:solidFill>
              </a:rPr>
              <a:t>FROM</a:t>
            </a:r>
            <a:r>
              <a:rPr lang="en-US" sz="1800" dirty="0" smtClean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prstClr val="black"/>
                </a:solidFill>
              </a:rPr>
              <a:t>orders o</a:t>
            </a:r>
          </a:p>
          <a:p>
            <a:pPr marL="457200" lvl="1" indent="-57150">
              <a:buNone/>
            </a:pPr>
            <a:r>
              <a:rPr lang="en-US" sz="1800" dirty="0">
                <a:solidFill>
                  <a:srgbClr val="0000FF"/>
                </a:solidFill>
              </a:rPr>
              <a:t>WHERE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err="1">
                <a:solidFill>
                  <a:prstClr val="black"/>
                </a:solidFill>
              </a:rPr>
              <a:t>agent_code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smtClean="0">
                <a:solidFill>
                  <a:srgbClr val="808080"/>
                </a:solidFill>
              </a:rPr>
              <a:t>IN (</a:t>
            </a:r>
            <a:endParaRPr lang="en-US" sz="1800" dirty="0">
              <a:solidFill>
                <a:srgbClr val="808080"/>
              </a:solidFill>
            </a:endParaRPr>
          </a:p>
          <a:p>
            <a:pPr marL="457200" lvl="1" indent="-57150">
              <a:buNone/>
            </a:pPr>
            <a:r>
              <a:rPr lang="en-US" sz="1800" dirty="0">
                <a:solidFill>
                  <a:prstClr val="black"/>
                </a:solidFill>
              </a:rPr>
              <a:t>	</a:t>
            </a:r>
            <a:r>
              <a:rPr lang="en-US" sz="1800" dirty="0" smtClean="0">
                <a:solidFill>
                  <a:prstClr val="black"/>
                </a:solidFill>
              </a:rPr>
              <a:t>	</a:t>
            </a:r>
            <a:r>
              <a:rPr lang="en-US" sz="1800" dirty="0" smtClean="0">
                <a:solidFill>
                  <a:srgbClr val="0000FF"/>
                </a:solidFill>
              </a:rPr>
              <a:t>SELECT</a:t>
            </a:r>
            <a:r>
              <a:rPr lang="en-US" sz="1800" dirty="0" smtClean="0">
                <a:solidFill>
                  <a:prstClr val="black"/>
                </a:solidFill>
              </a:rPr>
              <a:t> </a:t>
            </a:r>
            <a:r>
              <a:rPr lang="en-US" sz="1800" dirty="0" err="1">
                <a:solidFill>
                  <a:prstClr val="black"/>
                </a:solidFill>
              </a:rPr>
              <a:t>agent_code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0000FF"/>
                </a:solidFill>
              </a:rPr>
              <a:t>FROM</a:t>
            </a:r>
            <a:r>
              <a:rPr lang="en-US" sz="1800" dirty="0">
                <a:solidFill>
                  <a:prstClr val="black"/>
                </a:solidFill>
              </a:rPr>
              <a:t> agents a</a:t>
            </a:r>
          </a:p>
          <a:p>
            <a:pPr marL="457200" lvl="1" indent="-57150">
              <a:buNone/>
            </a:pPr>
            <a:r>
              <a:rPr lang="en-US" sz="1800" dirty="0" smtClean="0">
                <a:solidFill>
                  <a:prstClr val="black"/>
                </a:solidFill>
              </a:rPr>
              <a:t>	</a:t>
            </a:r>
            <a:r>
              <a:rPr lang="en-US" sz="1800" dirty="0">
                <a:solidFill>
                  <a:prstClr val="black"/>
                </a:solidFill>
              </a:rPr>
              <a:t>	</a:t>
            </a:r>
            <a:r>
              <a:rPr lang="en-US" sz="1800" dirty="0">
                <a:solidFill>
                  <a:srgbClr val="0000FF"/>
                </a:solidFill>
              </a:rPr>
              <a:t>WHERE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err="1">
                <a:solidFill>
                  <a:prstClr val="black"/>
                </a:solidFill>
              </a:rPr>
              <a:t>o</a:t>
            </a:r>
            <a:r>
              <a:rPr lang="en-US" sz="1800" dirty="0" err="1">
                <a:solidFill>
                  <a:srgbClr val="808080"/>
                </a:solidFill>
              </a:rPr>
              <a:t>.</a:t>
            </a:r>
            <a:r>
              <a:rPr lang="en-US" sz="1800" dirty="0" err="1">
                <a:solidFill>
                  <a:prstClr val="black"/>
                </a:solidFill>
              </a:rPr>
              <a:t>ship_city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808080"/>
                </a:solidFill>
              </a:rPr>
              <a:t>=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err="1">
                <a:solidFill>
                  <a:prstClr val="black"/>
                </a:solidFill>
              </a:rPr>
              <a:t>a</a:t>
            </a:r>
            <a:r>
              <a:rPr lang="en-US" sz="1800" dirty="0" err="1">
                <a:solidFill>
                  <a:srgbClr val="808080"/>
                </a:solidFill>
              </a:rPr>
              <a:t>.</a:t>
            </a:r>
            <a:r>
              <a:rPr lang="en-US" sz="1800" dirty="0" err="1">
                <a:solidFill>
                  <a:prstClr val="black"/>
                </a:solidFill>
              </a:rPr>
              <a:t>working_area</a:t>
            </a:r>
            <a:endParaRPr lang="en-US" sz="1800" dirty="0">
              <a:solidFill>
                <a:prstClr val="black"/>
              </a:solidFill>
            </a:endParaRPr>
          </a:p>
          <a:p>
            <a:pPr marL="457200" lvl="1" indent="-57150">
              <a:buNone/>
            </a:pPr>
            <a:r>
              <a:rPr lang="en-US" sz="1800" dirty="0" smtClean="0">
                <a:solidFill>
                  <a:srgbClr val="808080"/>
                </a:solidFill>
              </a:rPr>
              <a:t>)</a:t>
            </a:r>
          </a:p>
          <a:p>
            <a:pPr marL="285750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Result: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ABAC158D-1093-4B68-900A-2613D52DFDA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68313" y="928670"/>
            <a:ext cx="8461405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noAutofit/>
          </a:bodyPr>
          <a:lstStyle/>
          <a:p>
            <a:pPr marL="342900" indent="-342900" algn="just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endParaRPr lang="en-US" sz="2800" smtClean="0">
              <a:latin typeface="+mn-lt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185052" y="3270976"/>
            <a:ext cx="1201109" cy="3770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628774" y="2540352"/>
            <a:ext cx="238125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13" y="4778138"/>
            <a:ext cx="7977482" cy="123056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44194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Nested subquery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algn="just">
              <a:lnSpc>
                <a:spcPct val="110000"/>
              </a:lnSpc>
              <a:spcBef>
                <a:spcPts val="600"/>
              </a:spcBef>
            </a:pPr>
            <a:r>
              <a:rPr lang="en-US" sz="2000" dirty="0"/>
              <a:t>A subquery can be nested inside other subqueries.</a:t>
            </a:r>
            <a:endParaRPr lang="en-US" sz="900" dirty="0"/>
          </a:p>
          <a:p>
            <a:pPr marL="285750" algn="just">
              <a:lnSpc>
                <a:spcPct val="110000"/>
              </a:lnSpc>
              <a:spcBef>
                <a:spcPts val="600"/>
              </a:spcBef>
            </a:pPr>
            <a:r>
              <a:rPr lang="en-US" sz="2000" b="1" dirty="0" smtClean="0"/>
              <a:t>Ex</a:t>
            </a:r>
            <a:r>
              <a:rPr lang="en-US" sz="2000" dirty="0"/>
              <a:t>: Nested</a:t>
            </a:r>
            <a:r>
              <a:rPr lang="en-US" sz="2000" dirty="0" smtClean="0"/>
              <a:t> Subquery </a:t>
            </a:r>
            <a:r>
              <a:rPr lang="en-US" sz="2000" dirty="0"/>
              <a:t>in a </a:t>
            </a:r>
            <a:r>
              <a:rPr lang="en-US" sz="2000" dirty="0" smtClean="0"/>
              <a:t>WHERE clause</a:t>
            </a:r>
            <a:endParaRPr lang="en-US" sz="20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</a:rPr>
              <a:t>SELECT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808080"/>
                </a:solidFill>
              </a:rPr>
              <a:t>*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</a:rPr>
              <a:t>FROM</a:t>
            </a:r>
            <a:r>
              <a:rPr lang="en-US" sz="1600" dirty="0">
                <a:solidFill>
                  <a:prstClr val="black"/>
                </a:solidFill>
              </a:rPr>
              <a:t> orders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</a:rPr>
              <a:t>WHERE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err="1">
                <a:solidFill>
                  <a:prstClr val="black"/>
                </a:solidFill>
              </a:rPr>
              <a:t>ship_city</a:t>
            </a:r>
            <a:r>
              <a:rPr lang="en-US" sz="1600">
                <a:solidFill>
                  <a:prstClr val="black"/>
                </a:solidFill>
              </a:rPr>
              <a:t> </a:t>
            </a:r>
            <a:r>
              <a:rPr lang="en-US" sz="1600" smtClean="0">
                <a:solidFill>
                  <a:srgbClr val="808080"/>
                </a:solidFill>
              </a:rPr>
              <a:t>IN (</a:t>
            </a:r>
            <a:r>
              <a:rPr lang="en-US" sz="1600" dirty="0">
                <a:solidFill>
                  <a:prstClr val="black"/>
                </a:solidFill>
              </a:rPr>
              <a:t>	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</a:rPr>
              <a:t>	</a:t>
            </a:r>
            <a:r>
              <a:rPr lang="en-US" sz="1600" dirty="0">
                <a:solidFill>
                  <a:srgbClr val="0000FF"/>
                </a:solidFill>
              </a:rPr>
              <a:t>SELECT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DISTINCT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working_area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FROM</a:t>
            </a:r>
            <a:r>
              <a:rPr lang="en-US" sz="1600" dirty="0">
                <a:solidFill>
                  <a:prstClr val="black"/>
                </a:solidFill>
              </a:rPr>
              <a:t> agents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</a:rPr>
              <a:t>	</a:t>
            </a:r>
            <a:r>
              <a:rPr lang="en-US" sz="1600" dirty="0">
                <a:solidFill>
                  <a:srgbClr val="0000FF"/>
                </a:solidFill>
              </a:rPr>
              <a:t>WHERE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err="1">
                <a:solidFill>
                  <a:prstClr val="black"/>
                </a:solidFill>
              </a:rPr>
              <a:t>agent_code</a:t>
            </a:r>
            <a:r>
              <a:rPr lang="en-US" sz="1600">
                <a:solidFill>
                  <a:prstClr val="black"/>
                </a:solidFill>
              </a:rPr>
              <a:t> </a:t>
            </a:r>
            <a:r>
              <a:rPr lang="en-US" sz="1600" smtClean="0">
                <a:solidFill>
                  <a:srgbClr val="808080"/>
                </a:solidFill>
              </a:rPr>
              <a:t>IN</a:t>
            </a:r>
            <a:r>
              <a:rPr lang="en-US" sz="1600" dirty="0">
                <a:solidFill>
                  <a:srgbClr val="0000FF"/>
                </a:solidFill>
              </a:rPr>
              <a:t>	</a:t>
            </a:r>
            <a:r>
              <a:rPr lang="en-US" sz="1600" dirty="0">
                <a:solidFill>
                  <a:srgbClr val="808080"/>
                </a:solidFill>
              </a:rPr>
              <a:t>(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</a:rPr>
              <a:t>		</a:t>
            </a:r>
            <a:r>
              <a:rPr lang="en-US" sz="1600" dirty="0">
                <a:solidFill>
                  <a:srgbClr val="0000FF"/>
                </a:solidFill>
              </a:rPr>
              <a:t>SELECT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agent_code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FROM</a:t>
            </a:r>
            <a:r>
              <a:rPr lang="en-US" sz="1600" dirty="0">
                <a:solidFill>
                  <a:prstClr val="black"/>
                </a:solidFill>
              </a:rPr>
              <a:t> agents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</a:rPr>
              <a:t>		</a:t>
            </a:r>
            <a:r>
              <a:rPr lang="en-US" sz="1600" dirty="0">
                <a:solidFill>
                  <a:srgbClr val="0000FF"/>
                </a:solidFill>
              </a:rPr>
              <a:t>WHERE</a:t>
            </a:r>
            <a:r>
              <a:rPr lang="en-US" sz="1600" dirty="0">
                <a:solidFill>
                  <a:prstClr val="black"/>
                </a:solidFill>
              </a:rPr>
              <a:t> commission </a:t>
            </a:r>
            <a:r>
              <a:rPr lang="en-US" sz="1600" dirty="0">
                <a:solidFill>
                  <a:srgbClr val="808080"/>
                </a:solidFill>
              </a:rPr>
              <a:t>&gt;=</a:t>
            </a:r>
            <a:r>
              <a:rPr lang="en-US" sz="1600" dirty="0">
                <a:solidFill>
                  <a:prstClr val="black"/>
                </a:solidFill>
              </a:rPr>
              <a:t> 0.14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</a:rPr>
              <a:t>	</a:t>
            </a:r>
            <a:r>
              <a:rPr lang="en-US" sz="1600" dirty="0">
                <a:solidFill>
                  <a:srgbClr val="808080"/>
                </a:solidFill>
              </a:rPr>
              <a:t>)</a:t>
            </a:r>
            <a:r>
              <a:rPr lang="en-US" sz="1600" dirty="0">
                <a:solidFill>
                  <a:prstClr val="black"/>
                </a:solidFill>
              </a:rPr>
              <a:t>	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</a:rPr>
              <a:t>)</a:t>
            </a:r>
            <a:endParaRPr lang="en-US" sz="1600" dirty="0" smtClean="0">
              <a:solidFill>
                <a:srgbClr val="808080"/>
              </a:solidFill>
            </a:endParaRPr>
          </a:p>
          <a:p>
            <a:pPr marL="285750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Result: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ABAC158D-1093-4B68-900A-2613D52DFDAA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68313" y="928670"/>
            <a:ext cx="8461405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noAutofit/>
          </a:bodyPr>
          <a:lstStyle/>
          <a:p>
            <a:pPr marL="342900" indent="-342900" algn="just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endParaRPr lang="en-US" sz="2800" smtClean="0">
              <a:latin typeface="+mn-lt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027991" y="2336460"/>
            <a:ext cx="1315409" cy="3019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580244" y="1525573"/>
            <a:ext cx="256054" cy="3778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025" y="4399159"/>
            <a:ext cx="7727980" cy="1192082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2483126" y="2851135"/>
            <a:ext cx="1193524" cy="2349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20055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/>
              <a:t>Common </a:t>
            </a:r>
            <a:r>
              <a:rPr lang="en-US" sz="3200" dirty="0" smtClean="0"/>
              <a:t>cases </a:t>
            </a:r>
            <a:r>
              <a:rPr lang="en-US" sz="3200" dirty="0"/>
              <a:t>use subquery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>
              <a:spcBef>
                <a:spcPts val="1800"/>
              </a:spcBef>
            </a:pPr>
            <a:r>
              <a:rPr lang="en-US"/>
              <a:t>We focus on some </a:t>
            </a:r>
            <a:r>
              <a:rPr lang="en-US" smtClean="0"/>
              <a:t>typical usecases for </a:t>
            </a:r>
            <a:r>
              <a:rPr lang="en-US"/>
              <a:t>Subquery:</a:t>
            </a:r>
          </a:p>
          <a:p>
            <a:pPr lvl="1" algn="just">
              <a:spcBef>
                <a:spcPts val="1800"/>
              </a:spcBef>
            </a:pPr>
            <a:r>
              <a:rPr lang="en-US" i="1"/>
              <a:t>Subqueries with </a:t>
            </a:r>
            <a:r>
              <a:rPr lang="en-US" i="1" smtClean="0"/>
              <a:t>Aliases: </a:t>
            </a:r>
            <a:r>
              <a:rPr lang="en-US" smtClean="0"/>
              <a:t>Many </a:t>
            </a:r>
            <a:r>
              <a:rPr lang="en-US"/>
              <a:t>statements in which the subquery and the outer query refer to the same table</a:t>
            </a:r>
          </a:p>
          <a:p>
            <a:pPr lvl="1" algn="just">
              <a:spcBef>
                <a:spcPts val="1800"/>
              </a:spcBef>
            </a:pPr>
            <a:r>
              <a:rPr lang="en-US" i="1"/>
              <a:t>Subqueries with IN / NOT </a:t>
            </a:r>
            <a:r>
              <a:rPr lang="en-US" i="1" smtClean="0"/>
              <a:t>IN: </a:t>
            </a:r>
            <a:r>
              <a:rPr lang="en-US" smtClean="0"/>
              <a:t>The </a:t>
            </a:r>
            <a:r>
              <a:rPr lang="en-US"/>
              <a:t>result of a subquery introduced with IN (or with NOT IN) is a list of zero or more values. After the subquery returns results, the outer query makes use of them</a:t>
            </a:r>
          </a:p>
          <a:p>
            <a:pPr lvl="1" algn="just">
              <a:spcBef>
                <a:spcPts val="1800"/>
              </a:spcBef>
            </a:pPr>
            <a:r>
              <a:rPr lang="en-US" i="1" smtClean="0"/>
              <a:t>Subqueries </a:t>
            </a:r>
            <a:r>
              <a:rPr lang="en-US" i="1"/>
              <a:t>with EXISTS / NOT </a:t>
            </a:r>
            <a:r>
              <a:rPr lang="en-US" i="1" smtClean="0"/>
              <a:t>EXISTS:  </a:t>
            </a:r>
            <a:r>
              <a:rPr lang="en-US" smtClean="0"/>
              <a:t>The </a:t>
            </a:r>
            <a:r>
              <a:rPr lang="en-US"/>
              <a:t>subquery functions as an existence test</a:t>
            </a:r>
            <a:r>
              <a:rPr lang="en-US" smtClean="0"/>
              <a:t>.</a:t>
            </a:r>
          </a:p>
          <a:p>
            <a:pPr lvl="1">
              <a:spcBef>
                <a:spcPts val="1800"/>
              </a:spcBef>
            </a:pPr>
            <a:r>
              <a:rPr lang="en-US" i="1"/>
              <a:t>Subqueries in UPDATE, DELETE, INSERT, SELECT </a:t>
            </a:r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ABAC158D-1093-4B68-900A-2613D52DFDAA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68313" y="928670"/>
            <a:ext cx="8461405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noAutofit/>
          </a:bodyPr>
          <a:lstStyle/>
          <a:p>
            <a:pPr marL="342900" indent="-342900" algn="just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endParaRPr lang="en-US" sz="2800" smtClean="0">
              <a:latin typeface="+mn-lt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8114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600"/>
              <a:t>R</a:t>
            </a:r>
            <a:r>
              <a:rPr lang="en-US" sz="2600" smtClean="0"/>
              <a:t>ules that subqueries must follow</a:t>
            </a:r>
            <a:endParaRPr lang="en-US" sz="260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algn="just">
              <a:spcBef>
                <a:spcPts val="1200"/>
              </a:spcBef>
            </a:pPr>
            <a:r>
              <a:rPr lang="en-US" smtClean="0"/>
              <a:t>You </a:t>
            </a:r>
            <a:r>
              <a:rPr lang="en-US"/>
              <a:t>must enclose a subquery in parenthesis.</a:t>
            </a:r>
          </a:p>
          <a:p>
            <a:pPr marL="285750" algn="just">
              <a:spcBef>
                <a:spcPts val="1200"/>
              </a:spcBef>
            </a:pPr>
            <a:r>
              <a:rPr lang="en-US"/>
              <a:t>A subquery must include a SELECT clause and a FROM clause</a:t>
            </a:r>
            <a:r>
              <a:rPr lang="en-US" smtClean="0"/>
              <a:t>.</a:t>
            </a:r>
          </a:p>
          <a:p>
            <a:pPr marL="285750" algn="just">
              <a:spcBef>
                <a:spcPts val="1200"/>
              </a:spcBef>
            </a:pPr>
            <a:r>
              <a:rPr lang="en-US"/>
              <a:t>Subqueries that return more than one row can only be used with multiple value operators, such as the IN operator</a:t>
            </a:r>
            <a:r>
              <a:rPr lang="en-US" smtClean="0"/>
              <a:t>.</a:t>
            </a:r>
            <a:endParaRPr lang="en-US"/>
          </a:p>
          <a:p>
            <a:pPr marL="285750" algn="just">
              <a:spcBef>
                <a:spcPts val="1200"/>
              </a:spcBef>
            </a:pPr>
            <a:r>
              <a:rPr lang="en-US"/>
              <a:t>A subquery can include optional WHERE, GROUP BY, and HAVING clauses.</a:t>
            </a:r>
          </a:p>
          <a:p>
            <a:pPr marL="285750" algn="just">
              <a:spcBef>
                <a:spcPts val="1200"/>
              </a:spcBef>
            </a:pPr>
            <a:r>
              <a:rPr lang="en-US"/>
              <a:t>A subquery cannot include COMPUTE or FOR BROWSE clauses.</a:t>
            </a:r>
          </a:p>
          <a:p>
            <a:pPr marL="285750" algn="just">
              <a:spcBef>
                <a:spcPts val="1200"/>
              </a:spcBef>
            </a:pPr>
            <a:r>
              <a:rPr lang="en-US"/>
              <a:t>You can include an ORDER BY clause only when a TOP clause is included.</a:t>
            </a:r>
          </a:p>
          <a:p>
            <a:pPr marL="285750" algn="just">
              <a:spcBef>
                <a:spcPts val="1200"/>
              </a:spcBef>
            </a:pPr>
            <a:r>
              <a:rPr lang="en-US"/>
              <a:t>You can nest subqueries up to 32 levels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ABAC158D-1093-4B68-900A-2613D52DFDAA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68313" y="928670"/>
            <a:ext cx="8461405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noAutofit/>
          </a:bodyPr>
          <a:lstStyle/>
          <a:p>
            <a:pPr marL="342900" indent="-342900" algn="just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endParaRPr lang="en-US" sz="2800" smtClean="0">
              <a:latin typeface="+mn-lt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3944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smtClean="0"/>
              <a:t>SUMMARY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90000"/>
            </a:pPr>
            <a:r>
              <a:rPr lang="en-US" sz="3600" b="1" dirty="0" smtClean="0"/>
              <a:t> </a:t>
            </a:r>
            <a:r>
              <a:rPr lang="en-US" sz="3600" b="1" dirty="0" smtClean="0"/>
              <a:t>Overview </a:t>
            </a:r>
            <a:r>
              <a:rPr lang="en-US" sz="3600" b="1" smtClean="0"/>
              <a:t>of Subquery</a:t>
            </a:r>
            <a:endParaRPr lang="en-US" sz="3600" b="1" dirty="0"/>
          </a:p>
          <a:p>
            <a:pPr lvl="0">
              <a:buSzPct val="90000"/>
            </a:pPr>
            <a:r>
              <a:rPr lang="en-US" sz="3600" b="1" dirty="0" smtClean="0"/>
              <a:t> Type </a:t>
            </a:r>
            <a:r>
              <a:rPr lang="en-US" sz="3600" b="1" dirty="0"/>
              <a:t>of </a:t>
            </a:r>
            <a:r>
              <a:rPr lang="en-US" sz="3600" b="1" dirty="0" smtClean="0"/>
              <a:t>Subqueries</a:t>
            </a:r>
          </a:p>
          <a:p>
            <a:pPr>
              <a:buSzPct val="90000"/>
            </a:pPr>
            <a:r>
              <a:rPr lang="en-US" sz="3600" b="1" dirty="0" smtClean="0"/>
              <a:t> Common </a:t>
            </a:r>
            <a:r>
              <a:rPr lang="en-US" sz="3600" b="1" dirty="0"/>
              <a:t>cases use subquery</a:t>
            </a:r>
          </a:p>
          <a:p>
            <a:pPr>
              <a:buSzPct val="90000"/>
            </a:pPr>
            <a:r>
              <a:rPr lang="en-US" sz="3600" b="1" dirty="0" smtClean="0"/>
              <a:t> Rules </a:t>
            </a:r>
            <a:r>
              <a:rPr lang="en-US" sz="3600" b="1" dirty="0"/>
              <a:t>that subqueries must </a:t>
            </a:r>
            <a:r>
              <a:rPr lang="en-US" sz="3600" b="1" dirty="0" smtClean="0"/>
              <a:t>follow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1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8283"/>
            <a:ext cx="4694931" cy="1143000"/>
          </a:xfrm>
        </p:spPr>
        <p:txBody>
          <a:bodyPr>
            <a:noAutofit/>
          </a:bodyPr>
          <a:lstStyle/>
          <a:p>
            <a:pPr algn="ctr"/>
            <a:r>
              <a:rPr lang="en-US" sz="6600" cap="all" smtClean="0">
                <a:solidFill>
                  <a:schemeClr val="accent6">
                    <a:lumMod val="75000"/>
                  </a:schemeClr>
                </a:solidFill>
                <a:ea typeface="Tahoma" pitchFamily="34" charset="0"/>
              </a:rPr>
              <a:t>Q&amp;A</a:t>
            </a:r>
            <a:r>
              <a:rPr lang="en-US" sz="6600" smtClean="0">
                <a:solidFill>
                  <a:srgbClr val="E46C0A"/>
                </a:solidFill>
              </a:rPr>
              <a:t/>
            </a:r>
            <a:br>
              <a:rPr lang="en-US" sz="6600" smtClean="0">
                <a:solidFill>
                  <a:srgbClr val="E46C0A"/>
                </a:solidFill>
              </a:rPr>
            </a:br>
            <a:r>
              <a:rPr lang="en-US" sz="6600" smtClean="0">
                <a:solidFill>
                  <a:srgbClr val="E46C0A"/>
                </a:solidFill>
              </a:rPr>
              <a:t>Thank </a:t>
            </a:r>
            <a:r>
              <a:rPr lang="en-US" sz="6600" dirty="0" smtClean="0">
                <a:solidFill>
                  <a:srgbClr val="E46C0A"/>
                </a:solidFill>
              </a:rPr>
              <a:t>you</a:t>
            </a:r>
            <a:endParaRPr lang="en-US" sz="6600" dirty="0">
              <a:solidFill>
                <a:srgbClr val="E46C0A"/>
              </a:solidFill>
            </a:endParaRP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68267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4FB0DF-9300-7D4B-B157-CBD30D15743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91411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3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l"/>
            <a:r>
              <a:rPr lang="en-US" sz="2800" smtClean="0">
                <a:solidFill>
                  <a:schemeClr val="bg1">
                    <a:lumMod val="95000"/>
                  </a:schemeClr>
                </a:solidFill>
                <a:latin typeface="Arial" charset="0"/>
                <a:cs typeface="Arial" charset="0"/>
              </a:rPr>
              <a:t>LEARNING GOALS</a:t>
            </a:r>
            <a:endParaRPr lang="en-US" sz="2800">
              <a:solidFill>
                <a:schemeClr val="bg1">
                  <a:lumMod val="9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5A43596-7FAD-497D-92FC-7BF2A613BA8F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  <p:sp>
        <p:nvSpPr>
          <p:cNvPr id="18" name="Straight Connector 17"/>
          <p:cNvSpPr/>
          <p:nvPr/>
        </p:nv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Freeform 18"/>
          <p:cNvSpPr/>
          <p:nvPr/>
        </p:nvSpPr>
        <p:spPr>
          <a:xfrm>
            <a:off x="0" y="914400"/>
            <a:ext cx="3816420" cy="4064000"/>
          </a:xfrm>
          <a:custGeom>
            <a:avLst/>
            <a:gdLst>
              <a:gd name="connsiteX0" fmla="*/ 0 w 3816420"/>
              <a:gd name="connsiteY0" fmla="*/ 0 h 4064000"/>
              <a:gd name="connsiteX1" fmla="*/ 3816420 w 3816420"/>
              <a:gd name="connsiteY1" fmla="*/ 0 h 4064000"/>
              <a:gd name="connsiteX2" fmla="*/ 3816420 w 3816420"/>
              <a:gd name="connsiteY2" fmla="*/ 4064000 h 4064000"/>
              <a:gd name="connsiteX3" fmla="*/ 0 w 3816420"/>
              <a:gd name="connsiteY3" fmla="*/ 4064000 h 4064000"/>
              <a:gd name="connsiteX4" fmla="*/ 0 w 3816420"/>
              <a:gd name="connsiteY4" fmla="*/ 0 h 40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6420" h="4064000">
                <a:moveTo>
                  <a:pt x="0" y="0"/>
                </a:moveTo>
                <a:lnTo>
                  <a:pt x="3816420" y="0"/>
                </a:lnTo>
                <a:lnTo>
                  <a:pt x="3816420" y="4064000"/>
                </a:lnTo>
                <a:lnTo>
                  <a:pt x="0" y="4064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t" anchorCtr="0">
            <a:noAutofit/>
          </a:bodyPr>
          <a:lstStyle/>
          <a:p>
            <a:pPr lvl="0" algn="just" defTabSz="10668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1200" smtClean="0"/>
              <a:t>By the end of this lecture students should be able to:</a:t>
            </a:r>
          </a:p>
        </p:txBody>
      </p:sp>
      <p:sp>
        <p:nvSpPr>
          <p:cNvPr id="21" name="Freeform 20"/>
          <p:cNvSpPr/>
          <p:nvPr/>
        </p:nvSpPr>
        <p:spPr>
          <a:xfrm>
            <a:off x="3916209" y="962173"/>
            <a:ext cx="5222304" cy="955476"/>
          </a:xfrm>
          <a:custGeom>
            <a:avLst/>
            <a:gdLst>
              <a:gd name="connsiteX0" fmla="*/ 0 w 5222304"/>
              <a:gd name="connsiteY0" fmla="*/ 0 h 955476"/>
              <a:gd name="connsiteX1" fmla="*/ 5222304 w 5222304"/>
              <a:gd name="connsiteY1" fmla="*/ 0 h 955476"/>
              <a:gd name="connsiteX2" fmla="*/ 5222304 w 5222304"/>
              <a:gd name="connsiteY2" fmla="*/ 955476 h 955476"/>
              <a:gd name="connsiteX3" fmla="*/ 0 w 5222304"/>
              <a:gd name="connsiteY3" fmla="*/ 955476 h 955476"/>
              <a:gd name="connsiteX4" fmla="*/ 0 w 5222304"/>
              <a:gd name="connsiteY4" fmla="*/ 0 h 95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2304" h="955476">
                <a:moveTo>
                  <a:pt x="0" y="0"/>
                </a:moveTo>
                <a:lnTo>
                  <a:pt x="5222304" y="0"/>
                </a:lnTo>
                <a:lnTo>
                  <a:pt x="5222304" y="955476"/>
                </a:lnTo>
                <a:lnTo>
                  <a:pt x="0" y="95547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t" anchorCtr="0">
            <a:noAutofit/>
          </a:bodyPr>
          <a:lstStyle/>
          <a:p>
            <a:pPr lvl="0" algn="just" defTabSz="889000">
              <a:lnSpc>
                <a:spcPct val="90000"/>
              </a:lnSpc>
              <a:spcAft>
                <a:spcPct val="35000"/>
              </a:spcAft>
            </a:pPr>
            <a:r>
              <a:rPr lang="en-US" sz="2000" kern="1200" smtClean="0"/>
              <a:t> </a:t>
            </a:r>
            <a:r>
              <a:rPr lang="en-US" sz="2000"/>
              <a:t>Understand </a:t>
            </a:r>
            <a:r>
              <a:rPr lang="en-US" sz="2000" smtClean="0"/>
              <a:t>subqueries </a:t>
            </a:r>
            <a:r>
              <a:rPr lang="en-US" sz="2000"/>
              <a:t>in</a:t>
            </a:r>
            <a:r>
              <a:rPr lang="vi-VN" sz="2000"/>
              <a:t> SQL Server</a:t>
            </a:r>
            <a:endParaRPr lang="en-US" sz="2000" kern="1200"/>
          </a:p>
        </p:txBody>
      </p:sp>
      <p:sp>
        <p:nvSpPr>
          <p:cNvPr id="24" name="Straight Connector 23"/>
          <p:cNvSpPr/>
          <p:nvPr/>
        </p:nvSpPr>
        <p:spPr>
          <a:xfrm>
            <a:off x="3816420" y="1917650"/>
            <a:ext cx="5322093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Freeform 24"/>
          <p:cNvSpPr/>
          <p:nvPr/>
        </p:nvSpPr>
        <p:spPr>
          <a:xfrm>
            <a:off x="3916209" y="1965424"/>
            <a:ext cx="5222304" cy="955476"/>
          </a:xfrm>
          <a:custGeom>
            <a:avLst/>
            <a:gdLst>
              <a:gd name="connsiteX0" fmla="*/ 0 w 5222304"/>
              <a:gd name="connsiteY0" fmla="*/ 0 h 955476"/>
              <a:gd name="connsiteX1" fmla="*/ 5222304 w 5222304"/>
              <a:gd name="connsiteY1" fmla="*/ 0 h 955476"/>
              <a:gd name="connsiteX2" fmla="*/ 5222304 w 5222304"/>
              <a:gd name="connsiteY2" fmla="*/ 955476 h 955476"/>
              <a:gd name="connsiteX3" fmla="*/ 0 w 5222304"/>
              <a:gd name="connsiteY3" fmla="*/ 955476 h 955476"/>
              <a:gd name="connsiteX4" fmla="*/ 0 w 5222304"/>
              <a:gd name="connsiteY4" fmla="*/ 0 h 95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2304" h="955476">
                <a:moveTo>
                  <a:pt x="0" y="0"/>
                </a:moveTo>
                <a:lnTo>
                  <a:pt x="5222304" y="0"/>
                </a:lnTo>
                <a:lnTo>
                  <a:pt x="5222304" y="955476"/>
                </a:lnTo>
                <a:lnTo>
                  <a:pt x="0" y="95547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t" anchorCtr="0">
            <a:noAutofit/>
          </a:bodyPr>
          <a:lstStyle/>
          <a:p>
            <a:pPr lvl="0" algn="just" defTabSz="889000">
              <a:lnSpc>
                <a:spcPct val="90000"/>
              </a:lnSpc>
              <a:spcAft>
                <a:spcPct val="35000"/>
              </a:spcAft>
            </a:pPr>
            <a:r>
              <a:rPr lang="en-US" sz="2000" smtClean="0"/>
              <a:t>Use </a:t>
            </a:r>
            <a:r>
              <a:rPr lang="en-US" sz="2000"/>
              <a:t>smoothly subqueries and apply to </a:t>
            </a:r>
            <a:r>
              <a:rPr lang="en-US" sz="2000" smtClean="0"/>
              <a:t>real projects</a:t>
            </a:r>
            <a:endParaRPr lang="en-US" sz="2000" kern="1200" smtClean="0"/>
          </a:p>
        </p:txBody>
      </p:sp>
      <p:sp>
        <p:nvSpPr>
          <p:cNvPr id="26" name="Straight Connector 25"/>
          <p:cNvSpPr/>
          <p:nvPr/>
        </p:nvSpPr>
        <p:spPr>
          <a:xfrm>
            <a:off x="3816420" y="2920900"/>
            <a:ext cx="5322093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3" name="Picture 2" descr="https://encrypted-tbn1.gstatic.com/images?q=tbn:ANd9GcScvVu-_0SSWUkRY6t_-8ulDMbfPRpGVTn9ogm6-uepvWoLQFc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914400"/>
            <a:ext cx="429776" cy="42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encrypted-tbn1.gstatic.com/images?q=tbn:ANd9GcScvVu-_0SSWUkRY6t_-8ulDMbfPRpGVTn9ogm6-uepvWoLQFc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930" y="1846810"/>
            <a:ext cx="429776" cy="42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www.softwaretestingclass.com/wp-content/uploads/2013/06/sql_sub_quer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117" y="3467149"/>
            <a:ext cx="54673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Simple Subquery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313" y="5424508"/>
            <a:ext cx="12192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9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/>
              <a:t>Lesson Agenda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110000"/>
              <a:buBlip>
                <a:blip r:embed="rId2"/>
              </a:buBlip>
            </a:pPr>
            <a:r>
              <a:rPr lang="en-US" sz="3600" b="1" smtClean="0"/>
              <a:t>What </a:t>
            </a:r>
            <a:r>
              <a:rPr lang="en-US" sz="3600" b="1"/>
              <a:t>is a subquery?</a:t>
            </a:r>
          </a:p>
          <a:p>
            <a:pPr lvl="0">
              <a:buSzPct val="110000"/>
              <a:buBlip>
                <a:blip r:embed="rId2"/>
              </a:buBlip>
            </a:pPr>
            <a:r>
              <a:rPr lang="en-US" sz="3600" b="1" smtClean="0"/>
              <a:t>Type </a:t>
            </a:r>
            <a:r>
              <a:rPr lang="en-US" sz="3600" b="1"/>
              <a:t>of </a:t>
            </a:r>
            <a:r>
              <a:rPr lang="en-US" sz="3600" b="1" smtClean="0"/>
              <a:t>Subqueries</a:t>
            </a:r>
          </a:p>
          <a:p>
            <a:pPr>
              <a:buSzPct val="110000"/>
              <a:buBlip>
                <a:blip r:embed="rId2"/>
              </a:buBlip>
            </a:pPr>
            <a:r>
              <a:rPr lang="en-US" sz="3600" b="1" smtClean="0"/>
              <a:t>Common </a:t>
            </a:r>
            <a:r>
              <a:rPr lang="en-US" sz="3600" b="1"/>
              <a:t>cases use subquery</a:t>
            </a:r>
          </a:p>
          <a:p>
            <a:pPr>
              <a:buSzPct val="110000"/>
              <a:buBlip>
                <a:blip r:embed="rId2"/>
              </a:buBlip>
            </a:pPr>
            <a:r>
              <a:rPr lang="en-US" sz="3600" b="1" smtClean="0"/>
              <a:t>Rules </a:t>
            </a:r>
            <a:r>
              <a:rPr lang="en-US" sz="3600" b="1"/>
              <a:t>that subqueries must </a:t>
            </a:r>
            <a:r>
              <a:rPr lang="en-US" sz="3600" b="1" smtClean="0"/>
              <a:t>follow</a:t>
            </a:r>
            <a:endParaRPr lang="en-US" sz="36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5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What’s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a subquery?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Section 1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3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smtClean="0"/>
              <a:t>What Is A subquery?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algn="just">
              <a:lnSpc>
                <a:spcPct val="120000"/>
              </a:lnSpc>
              <a:spcBef>
                <a:spcPts val="1200"/>
              </a:spcBef>
            </a:pPr>
            <a:r>
              <a:rPr lang="en-US"/>
              <a:t>A sub-query, also called an inner query, </a:t>
            </a:r>
            <a:r>
              <a:rPr lang="en-US" smtClean="0"/>
              <a:t>is </a:t>
            </a:r>
            <a:r>
              <a:rPr lang="en-US"/>
              <a:t>a SQL query nested inside a larger query.</a:t>
            </a:r>
          </a:p>
          <a:p>
            <a:pPr marL="285750" algn="just">
              <a:lnSpc>
                <a:spcPct val="120000"/>
              </a:lnSpc>
              <a:spcBef>
                <a:spcPts val="1200"/>
              </a:spcBef>
            </a:pPr>
            <a:r>
              <a:rPr lang="en-US" smtClean="0"/>
              <a:t>The </a:t>
            </a:r>
            <a:r>
              <a:rPr lang="en-US"/>
              <a:t>subquery can be nested inside a SELECT, INSERT, UPDATE, or DELETE statement or inside another subquery</a:t>
            </a:r>
            <a:r>
              <a:rPr lang="en-US" smtClean="0"/>
              <a:t>.</a:t>
            </a:r>
          </a:p>
          <a:p>
            <a:pPr marL="285750" algn="just">
              <a:lnSpc>
                <a:spcPct val="120000"/>
              </a:lnSpc>
              <a:spcBef>
                <a:spcPts val="1200"/>
              </a:spcBef>
            </a:pPr>
            <a:r>
              <a:rPr lang="en-US"/>
              <a:t>You can use the comparison operators, such as &gt;, &lt;, or =. The comparison operator can also be a multiple-row operator, such as IN, ANY, or ALL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ABAC158D-1093-4B68-900A-2613D52DFDA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0527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smtClean="0"/>
              <a:t>What Is A subquery?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algn="just"/>
            <a:r>
              <a:rPr lang="en-US" b="1" smtClean="0"/>
              <a:t>Syntax (example: subquery within the Where)</a:t>
            </a:r>
            <a:r>
              <a:rPr lang="en-US" smtClean="0"/>
              <a:t> </a:t>
            </a:r>
            <a:r>
              <a:rPr lang="en-US"/>
              <a:t>:</a:t>
            </a:r>
            <a:endParaRPr lang="en-US" dirty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ABAC158D-1093-4B68-900A-2613D52DFDAA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1343066"/>
            <a:ext cx="5638800" cy="2033666"/>
          </a:xfrm>
          <a:prstGeom prst="rect">
            <a:avLst/>
          </a:prstGeom>
        </p:spPr>
      </p:pic>
      <p:sp>
        <p:nvSpPr>
          <p:cNvPr id="10" name="Content Placeholder 7"/>
          <p:cNvSpPr txBox="1">
            <a:spLocks/>
          </p:cNvSpPr>
          <p:nvPr/>
        </p:nvSpPr>
        <p:spPr bwMode="auto">
          <a:xfrm>
            <a:off x="685800" y="3662482"/>
            <a:ext cx="845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q"/>
              <a:defRPr sz="2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smtClean="0"/>
              <a:t>Exam</a:t>
            </a:r>
            <a:r>
              <a:rPr lang="en-US" smtClean="0"/>
              <a:t>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9827" y="3606917"/>
            <a:ext cx="2401590" cy="18190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2426" y="3740069"/>
            <a:ext cx="1933575" cy="1685925"/>
          </a:xfrm>
          <a:prstGeom prst="rect">
            <a:avLst/>
          </a:prstGeom>
        </p:spPr>
      </p:pic>
      <p:sp>
        <p:nvSpPr>
          <p:cNvPr id="16" name="Content Placeholder 7"/>
          <p:cNvSpPr txBox="1">
            <a:spLocks/>
          </p:cNvSpPr>
          <p:nvPr/>
        </p:nvSpPr>
        <p:spPr bwMode="auto">
          <a:xfrm>
            <a:off x="504825" y="5519155"/>
            <a:ext cx="8391526" cy="97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q"/>
              <a:defRPr sz="2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smtClean="0">
                <a:solidFill>
                  <a:srgbClr val="0000FF"/>
                </a:solidFill>
              </a:rPr>
              <a:t>	SELECT</a:t>
            </a:r>
            <a:r>
              <a:rPr lang="en-US" sz="1400" smtClean="0">
                <a:solidFill>
                  <a:prstClr val="black"/>
                </a:solidFill>
              </a:rPr>
              <a:t> </a:t>
            </a:r>
            <a:r>
              <a:rPr lang="en-US" sz="1400" dirty="0">
                <a:solidFill>
                  <a:srgbClr val="FF00FF"/>
                </a:solidFill>
              </a:rPr>
              <a:t>SUM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>
                <a:solidFill>
                  <a:srgbClr val="808080"/>
                </a:solidFill>
              </a:rPr>
              <a:t>(</a:t>
            </a:r>
            <a:r>
              <a:rPr lang="en-US" sz="1400" dirty="0">
                <a:solidFill>
                  <a:prstClr val="black"/>
                </a:solidFill>
              </a:rPr>
              <a:t>Sales</a:t>
            </a:r>
            <a:r>
              <a:rPr lang="en-US" sz="1400" dirty="0">
                <a:solidFill>
                  <a:srgbClr val="808080"/>
                </a:solidFill>
              </a:rPr>
              <a:t>)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smtClean="0">
                <a:solidFill>
                  <a:srgbClr val="0000FF"/>
                </a:solidFill>
              </a:rPr>
              <a:t>AS </a:t>
            </a:r>
            <a:r>
              <a:rPr lang="en-US" sz="1400" dirty="0" err="1" smtClean="0"/>
              <a:t>Sale_Sum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000FF"/>
                </a:solidFill>
              </a:rPr>
              <a:t>FROM</a:t>
            </a:r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Store_Information</a:t>
            </a:r>
            <a:endParaRPr lang="en-US" sz="14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1400" smtClean="0">
                <a:solidFill>
                  <a:srgbClr val="0000FF"/>
                </a:solidFill>
              </a:rPr>
              <a:t>	WHERE</a:t>
            </a:r>
            <a:r>
              <a:rPr lang="en-US" sz="1400" smtClean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Store_Name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>
                <a:solidFill>
                  <a:srgbClr val="808080"/>
                </a:solidFill>
              </a:rPr>
              <a:t>IN</a:t>
            </a:r>
          </a:p>
          <a:p>
            <a:pPr marL="0" indent="0">
              <a:buNone/>
            </a:pPr>
            <a:r>
              <a:rPr lang="en-US" sz="1400">
                <a:solidFill>
                  <a:prstClr val="black"/>
                </a:solidFill>
              </a:rPr>
              <a:t>	</a:t>
            </a:r>
            <a:r>
              <a:rPr lang="en-US" sz="1400" smtClean="0">
                <a:solidFill>
                  <a:prstClr val="black"/>
                </a:solidFill>
              </a:rPr>
              <a:t>	(</a:t>
            </a:r>
            <a:r>
              <a:rPr lang="en-US" sz="1400" dirty="0" smtClean="0">
                <a:solidFill>
                  <a:srgbClr val="0000FF"/>
                </a:solidFill>
              </a:rPr>
              <a:t>SELECT</a:t>
            </a:r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Store_Name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>
                <a:solidFill>
                  <a:srgbClr val="0000FF"/>
                </a:solidFill>
              </a:rPr>
              <a:t>FROM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>
                <a:solidFill>
                  <a:srgbClr val="0000FF"/>
                </a:solidFill>
              </a:rPr>
              <a:t>Geography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>
                <a:solidFill>
                  <a:srgbClr val="0000FF"/>
                </a:solidFill>
              </a:rPr>
              <a:t>WHERE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Region_Name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>
                <a:solidFill>
                  <a:srgbClr val="808080"/>
                </a:solidFill>
              </a:rPr>
              <a:t>=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'West'</a:t>
            </a:r>
            <a:r>
              <a:rPr lang="en-US" sz="1400" dirty="0">
                <a:solidFill>
                  <a:srgbClr val="808080"/>
                </a:solidFill>
              </a:rPr>
              <a:t>);</a:t>
            </a:r>
            <a:endParaRPr lang="en-US" sz="1400" dirty="0"/>
          </a:p>
        </p:txBody>
      </p:sp>
      <p:sp>
        <p:nvSpPr>
          <p:cNvPr id="15" name="Striped Right Arrow 14"/>
          <p:cNvSpPr/>
          <p:nvPr/>
        </p:nvSpPr>
        <p:spPr>
          <a:xfrm rot="18893941">
            <a:off x="6545250" y="5232920"/>
            <a:ext cx="855954" cy="6096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7"/>
          <p:cNvSpPr txBox="1">
            <a:spLocks/>
          </p:cNvSpPr>
          <p:nvPr/>
        </p:nvSpPr>
        <p:spPr bwMode="auto">
          <a:xfrm>
            <a:off x="7055796" y="4233982"/>
            <a:ext cx="1581813" cy="9304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q"/>
              <a:defRPr sz="2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/>
              <a:t>Sale_Sum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rgbClr val="4169E1"/>
                </a:solidFill>
                <a:latin typeface="PT Sans"/>
              </a:rPr>
              <a:t>    2050</a:t>
            </a:r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40975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5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smtClean="0"/>
              <a:t>What Is A subquery? </a:t>
            </a:r>
            <a:r>
              <a:rPr lang="en-US" sz="2000" smtClean="0">
                <a:solidFill>
                  <a:schemeClr val="tx1"/>
                </a:solidFill>
              </a:rPr>
              <a:t>(3/3)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smtClean="0"/>
              <a:t>How to work?</a:t>
            </a:r>
            <a:r>
              <a:rPr lang="en-US" smtClean="0"/>
              <a:t>: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Inner query is independent of outer query.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Inner query is executed first and the results are stored.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Outer query then runs on the stored results.</a:t>
            </a:r>
          </a:p>
          <a:p>
            <a:pPr marL="2857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smtClean="0"/>
              <a:t>Note about specific type</a:t>
            </a:r>
            <a:r>
              <a:rPr lang="en-US" smtClean="0"/>
              <a:t>: </a:t>
            </a:r>
            <a:r>
              <a:rPr lang="en-US" b="1"/>
              <a:t>Correlated</a:t>
            </a:r>
            <a:r>
              <a:rPr lang="en-US"/>
              <a:t> </a:t>
            </a:r>
            <a:r>
              <a:rPr lang="en-US" smtClean="0"/>
              <a:t>subqueries (be mentioned in the next slides)</a:t>
            </a:r>
            <a:endParaRPr lang="en-US" dirty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ABAC158D-1093-4B68-900A-2613D52DFDA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4250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Type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of Subqueries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Section 2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6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smtClean="0"/>
              <a:t>Subquery </a:t>
            </a:r>
            <a:r>
              <a:rPr lang="en-US" sz="3200"/>
              <a:t>Types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834888"/>
            <a:ext cx="8667750" cy="5291276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</a:pPr>
            <a:r>
              <a:rPr lang="en-US" sz="2800" b="1" smtClean="0"/>
              <a:t> Single row </a:t>
            </a:r>
            <a:r>
              <a:rPr lang="en-US" sz="2800" smtClean="0"/>
              <a:t>subquery</a:t>
            </a:r>
          </a:p>
          <a:p>
            <a:pPr algn="just">
              <a:spcBef>
                <a:spcPts val="1200"/>
              </a:spcBef>
            </a:pPr>
            <a:r>
              <a:rPr lang="en-US" sz="2800" b="1" smtClean="0"/>
              <a:t> Multiple row </a:t>
            </a:r>
            <a:r>
              <a:rPr lang="en-US" sz="2800" smtClean="0"/>
              <a:t>subquery</a:t>
            </a:r>
          </a:p>
          <a:p>
            <a:pPr algn="just">
              <a:spcBef>
                <a:spcPts val="1200"/>
              </a:spcBef>
            </a:pPr>
            <a:r>
              <a:rPr lang="en-US" sz="2800" b="1" smtClean="0"/>
              <a:t> Multiple column </a:t>
            </a:r>
            <a:r>
              <a:rPr lang="en-US" sz="2800" smtClean="0"/>
              <a:t>subquery</a:t>
            </a:r>
          </a:p>
          <a:p>
            <a:pPr algn="just">
              <a:spcBef>
                <a:spcPts val="1200"/>
              </a:spcBef>
            </a:pPr>
            <a:r>
              <a:rPr lang="en-US" sz="2800" b="1" smtClean="0"/>
              <a:t> Correlated</a:t>
            </a:r>
            <a:r>
              <a:rPr lang="en-US" sz="2800" smtClean="0"/>
              <a:t> subquery </a:t>
            </a:r>
          </a:p>
          <a:p>
            <a:pPr algn="just">
              <a:spcBef>
                <a:spcPts val="1200"/>
              </a:spcBef>
            </a:pPr>
            <a:r>
              <a:rPr lang="en-US" sz="2800" b="1" smtClean="0"/>
              <a:t> Nested</a:t>
            </a:r>
            <a:r>
              <a:rPr lang="en-US" sz="2800" smtClean="0"/>
              <a:t> subquery</a:t>
            </a:r>
            <a:endParaRPr lang="en-US" sz="280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ABAC158D-1093-4B68-900A-2613D52DFDA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68313" y="928670"/>
            <a:ext cx="8461405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noAutofit/>
          </a:bodyPr>
          <a:lstStyle/>
          <a:p>
            <a:pPr marL="342900" indent="-342900" algn="just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endParaRPr lang="en-US" sz="2800" smtClean="0">
              <a:latin typeface="+mn-lt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08537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_Template_Slide2.pptx" id="{99FF2B2D-D42A-4657-9679-2981920FE586}" vid="{71BCB326-7194-49D6-BAEC-3BF5335D12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2_Template_Slide2</Template>
  <TotalTime>1297</TotalTime>
  <Words>1557</Words>
  <Application>Microsoft Office PowerPoint</Application>
  <PresentationFormat>On-screen Show (4:3)</PresentationFormat>
  <Paragraphs>183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Candara</vt:lpstr>
      <vt:lpstr>Consolas</vt:lpstr>
      <vt:lpstr>PT Sans</vt:lpstr>
      <vt:lpstr>Tahoma</vt:lpstr>
      <vt:lpstr>Wingdings</vt:lpstr>
      <vt:lpstr>Presentation2</vt:lpstr>
      <vt:lpstr>SUBQUERY</vt:lpstr>
      <vt:lpstr>LEARNING GOALS</vt:lpstr>
      <vt:lpstr>Lesson Agenda</vt:lpstr>
      <vt:lpstr>What’s a subquery?</vt:lpstr>
      <vt:lpstr>What Is A subquery?</vt:lpstr>
      <vt:lpstr>What Is A subquery?</vt:lpstr>
      <vt:lpstr>What Is A subquery? (3/3)</vt:lpstr>
      <vt:lpstr>Type of Subqueries</vt:lpstr>
      <vt:lpstr>Subquery Types</vt:lpstr>
      <vt:lpstr>Single row subquery</vt:lpstr>
      <vt:lpstr>Multiple row subquery</vt:lpstr>
      <vt:lpstr>Multiple column subquery</vt:lpstr>
      <vt:lpstr>Correlated subquery</vt:lpstr>
      <vt:lpstr>Nested subquery</vt:lpstr>
      <vt:lpstr>Common cases use subquery</vt:lpstr>
      <vt:lpstr>Rules that subqueries must follow</vt:lpstr>
      <vt:lpstr>SUMMARY</vt:lpstr>
      <vt:lpstr>Q&amp;A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concepts &amp;  ER Model</dc:title>
  <dc:creator>Nguyen Thi Dieu (FHO.WD)</dc:creator>
  <cp:lastModifiedBy>Trinh Ba Tu (FA.HN)</cp:lastModifiedBy>
  <cp:revision>123</cp:revision>
  <dcterms:created xsi:type="dcterms:W3CDTF">2016-10-11T04:04:13Z</dcterms:created>
  <dcterms:modified xsi:type="dcterms:W3CDTF">2020-07-15T03:12:50Z</dcterms:modified>
</cp:coreProperties>
</file>