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C9E3-6946-446B-9AEC-C3434288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1E00A-1696-49B5-9571-0FF90AF63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C905-5407-4543-B87C-59B387F8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56CE-E388-48A1-BD40-0F871F9F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822D-C8E7-4473-965D-9A01B247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8B20-388D-4BF3-BF31-1941D23D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D3718-F55A-4D3B-836E-72F63F37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6614-259F-42FA-9D0D-547D9C95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E860-17EE-4630-9B96-AF42464A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CC52-125A-4685-BA16-8B1F184F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58B0-241F-499C-A856-BF6E2B6D7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43A3-E62E-4EE5-87FC-CDDDB44A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E69D-4AD8-4FC7-8DC4-6BBB93A9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0C73-F853-4F31-A09E-00E52B5D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585F-E2A8-4FB7-A915-69D2A6A8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341-BD40-4BC7-969B-4F236FA1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F6DE-12AB-431F-88D7-E6265E0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6CF5-5A5F-4195-82B0-3F991A5B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631C-A683-43AE-A04F-DFD34107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C18E-1786-4C98-9BEE-EFD3AFF6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3D39-881E-408A-8E7B-961DA0C0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6E85-2065-4D9F-AACA-D9AAD66F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B939-F48E-49A2-81A1-50C92459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9B61-F18E-43E7-BCAE-B06A78C5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B650-A6D7-4F1A-94F2-53E23395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8BEB-D2D6-4428-B4FB-58D58242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E2C5-B671-4802-B569-06D23E504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ECBF7-C1DC-4EF0-A9A0-A9B41280E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F2CE2-7D26-453A-9FF5-14BEA6E5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671C9-102F-4BD8-9DB8-4D3CAD5B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73015-07AC-466B-87DF-F026B449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7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4E09-9C88-420F-8DF3-81532D44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6427-1FFF-4C8C-A8D7-2CBE7980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BDE7E-1A80-48DC-A3DB-05B52A13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3337C-593E-4E3C-B653-85DEDD9F9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99233-34C4-4B4C-934D-FA26AB63C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68BFF-E252-4789-BF24-0D3102FE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9E21C-5F88-4A21-AA76-8CB97925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BEF94-6CAB-4CC9-BE61-6EE48CC3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F673-E407-4F3A-BC24-D469E952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A9C24-FEFA-456A-BACC-4F5D890F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E305-C8BC-4056-A6A4-B31C1E42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B7919-F6C8-4296-B0C6-A7B8E955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77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0BF2-8FE9-4FC2-897D-86A7F2F4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044B5-805F-480C-96BF-522FBD30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60D5F-7A5B-4565-B7B9-9894CB86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7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DF08-C187-4F20-89CD-20F29AED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0673-448C-4380-AF6E-01EA180C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AFE83-1EF7-4570-B954-F6C41CE4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9EA87-8CA5-4EA1-839A-953415D9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0225-F25D-4532-B3C9-2D87B24E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6505-D412-4A21-9217-C3B50D73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AB78-0C66-49EF-AF59-47A6EF0D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5CC6B-D265-4AA2-B400-44BA48AD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C398B-F271-4946-94C7-B9C44632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E0-AD84-4FB6-9F4E-00C76650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5138-92C8-442B-9C3D-5556B582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94990-5C84-47DE-8AD5-00B8B3BD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1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227E5-F481-4A3F-AA64-B9F0CD7C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5A73-75C2-411E-9EE5-A5829D4D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5B60-5B95-431E-83EB-DE8199C68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B851-5293-47D3-95BA-E1F7CD2F5A10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81A2-06A4-438E-967A-8FAA98E06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2DBA-69FE-4BD0-B906-8356B97C4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05ED-AA69-43F9-86E9-C809541CF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4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ED02-6B6F-4367-8A81-E6282797F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 SOFTWARE RELIABILITY MODEL CONSIDERING ERROR GENERATION , FAULT REMOVAL EFFICIENCY AND TESTING COVERAGE</a:t>
            </a:r>
            <a:endParaRPr lang="en-I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22BF-FE00-4C73-8D30-EA455F8CF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BASRAH YOUSUF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14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144C3-C9D1-48BF-8FB7-0BB7738DE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5" t="11245" r="9042" b="8754"/>
          <a:stretch/>
        </p:blipFill>
        <p:spPr>
          <a:xfrm>
            <a:off x="2289976" y="771276"/>
            <a:ext cx="8054672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52AD-EAE2-4B91-966C-99E84998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itchFamily="82"/>
              </a:rPr>
              <a:t>INTRODUCTION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9908-FA9D-409C-A987-7561B187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709"/>
              </a:spcBef>
              <a:spcAft>
                <a:spcPts val="1125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Software reliability is the likelihood of the failure free function of a software in a given period of time under certain circumstances.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Software testing is the key activity for determining and removing faults and consequently improving reliability of a software.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Testing coverage </a:t>
            </a:r>
            <a:r>
              <a:rPr lang="en-US" sz="2400" dirty="0">
                <a:latin typeface="Bell MT" panose="02020503060305020303" pitchFamily="18" charset="0"/>
              </a:rPr>
              <a:t>measures quantify the degree of thoroughness of testing.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Software reliability growth models (SRGM) are the mathematical functions that estimate the reliability of a software. </a:t>
            </a:r>
          </a:p>
          <a:p>
            <a:pPr marL="285750" lvl="0" indent="-285750" algn="just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Proposed  model is based on </a:t>
            </a:r>
            <a:r>
              <a:rPr lang="en-US" sz="2400" b="1" dirty="0">
                <a:latin typeface="Bell MT" panose="02020503060305020303" pitchFamily="18" charset="0"/>
              </a:rPr>
              <a:t>NHPP.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2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A327-EBDA-4B6C-BEA5-8A2D406B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itchFamily="82"/>
              </a:rPr>
              <a:t>PROPOSED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8A07-1005-497F-84B1-8D716B85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The proposed model is based on the following assumptions:</a:t>
            </a:r>
          </a:p>
          <a:p>
            <a:pPr marL="342900" lvl="3" indent="-34290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Bell MT" panose="02020503060305020303" pitchFamily="18" charset="0"/>
              </a:rPr>
              <a:t>Software faults’ occurrence and removal follow NHPP.</a:t>
            </a:r>
          </a:p>
          <a:p>
            <a:pPr marL="342900" lvl="3" indent="-34290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Bell MT" panose="02020503060305020303" pitchFamily="18" charset="0"/>
              </a:rPr>
              <a:t>The software failure rate at any time is a function of fault detection rate and the number of faults    remaining in the software at that time.</a:t>
            </a:r>
          </a:p>
          <a:p>
            <a:pPr marL="342900" lvl="3" indent="-34290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Bell MT" panose="02020503060305020303" pitchFamily="18" charset="0"/>
              </a:rPr>
              <a:t>The fault detection rate can be expressed by;</a:t>
            </a:r>
          </a:p>
          <a:p>
            <a:pPr lvl="1"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en-US" sz="2000" i="1" dirty="0">
                <a:latin typeface="Bell MT" panose="02020503060305020303" pitchFamily="18" charset="0"/>
              </a:rPr>
              <a:t>                                   c’(t)/1-c(t)</a:t>
            </a:r>
          </a:p>
          <a:p>
            <a:pPr lvl="0"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en-US" sz="2000" dirty="0">
                <a:latin typeface="Bell MT" panose="02020503060305020303" pitchFamily="18" charset="0"/>
              </a:rPr>
              <a:t>c(t) =the percentage of the code that has been examined up to time t</a:t>
            </a:r>
          </a:p>
          <a:p>
            <a:pPr lvl="0"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lang="en-US" sz="2000" dirty="0">
                <a:latin typeface="Bell MT" panose="02020503060305020303" pitchFamily="18" charset="0"/>
              </a:rPr>
              <a:t>c’ (t) =the derivative of the testing coverage function.</a:t>
            </a:r>
          </a:p>
          <a:p>
            <a:pPr marL="285750" lvl="0" indent="-28575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Bell MT" panose="02020503060305020303" pitchFamily="18" charset="0"/>
              </a:rPr>
              <a:t>When a software failure is detected, an immediate debugging starts, and either;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2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3674-6057-43D4-836F-C89AEAC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itchFamily="82"/>
              </a:rPr>
              <a:t>PROPOSED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6AC2-4BF8-4314-B55C-ABA2C404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5000"/>
              </a:lnSpc>
              <a:spcBef>
                <a:spcPts val="1001"/>
              </a:spcBef>
              <a:buNone/>
            </a:pPr>
            <a:r>
              <a:rPr lang="en-US" sz="1800" dirty="0">
                <a:latin typeface="Bell MT" panose="02020503060305020303" pitchFamily="18" charset="0"/>
              </a:rPr>
              <a:t>the total number of faults is reduced by one with probability p, or</a:t>
            </a:r>
          </a:p>
          <a:p>
            <a:pPr lvl="1">
              <a:lnSpc>
                <a:spcPct val="115000"/>
              </a:lnSpc>
              <a:spcBef>
                <a:spcPts val="1001"/>
              </a:spcBef>
              <a:buNone/>
            </a:pPr>
            <a:r>
              <a:rPr lang="en-US" sz="1800" dirty="0">
                <a:latin typeface="Bell MT" panose="02020503060305020303" pitchFamily="18" charset="0"/>
              </a:rPr>
              <a:t>     the total number of faults remains the same with probability 1-p.</a:t>
            </a:r>
          </a:p>
          <a:p>
            <a:pPr marL="285750" lvl="0" indent="-28575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Bell MT" panose="02020503060305020303" pitchFamily="18" charset="0"/>
              </a:rPr>
              <a:t>During the fault repair process, whether the fault is removed completely or not, new faults are introduced with a probability constant alpha.</a:t>
            </a:r>
          </a:p>
          <a:p>
            <a:pPr marL="285750" lvl="0" indent="-28575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Bell MT" panose="02020503060305020303" pitchFamily="18" charset="0"/>
              </a:rPr>
              <a:t>MODEL DEVELOPMENT</a:t>
            </a:r>
          </a:p>
          <a:p>
            <a:pPr marL="285750" lvl="0" indent="-28575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Bell MT" panose="02020503060305020303" pitchFamily="18" charset="0"/>
              </a:rPr>
              <a:t>Consider c(t)  the percentage of the code that has been covered up to time t.</a:t>
            </a:r>
          </a:p>
          <a:p>
            <a:pPr marL="285750" lvl="0" indent="-28575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Bell MT" panose="02020503060305020303" pitchFamily="18" charset="0"/>
              </a:rPr>
              <a:t>c(t) is an increasing function of testing time t and  after the software turns stable it becomes flat at the tail.</a:t>
            </a:r>
          </a:p>
          <a:p>
            <a:pPr marL="285750" indent="-285750" algn="just">
              <a:lnSpc>
                <a:spcPct val="115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Bell MT" panose="02020503060305020303" pitchFamily="18" charset="0"/>
              </a:rPr>
              <a:t>Thus, the function c ‘(t)/(1-c(t)) is used to denote the fault detection rate which has been taken as the common assumption by SRGMs considering testing coverage.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17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95B-CDF3-45D1-991F-DF46FC96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itchFamily="82"/>
              </a:rPr>
              <a:t>PROPOSED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2609A-3B07-41AC-9DAF-80F828124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lvl="0" indent="-285750" algn="just">
                  <a:lnSpc>
                    <a:spcPct val="115000"/>
                  </a:lnSpc>
                  <a:spcBef>
                    <a:spcPts val="1001"/>
                  </a:spcBef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Bell MT" panose="02020503060305020303" pitchFamily="18" charset="0"/>
                  </a:rPr>
                  <a:t>Based on above assumptions , a general NHPP model incorporating testing coverage can be formulated as;</a:t>
                </a:r>
              </a:p>
              <a:p>
                <a:pPr lvl="0" algn="just">
                  <a:lnSpc>
                    <a:spcPct val="115000"/>
                  </a:lnSpc>
                  <a:spcBef>
                    <a:spcPts val="1001"/>
                  </a:spcBef>
                  <a:buNone/>
                </a:pPr>
                <a:r>
                  <a:rPr lang="en-US" sz="1800" dirty="0">
                    <a:latin typeface="Bell MT" panose="02020503060305020303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𝑝𝑚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1800" dirty="0">
                    <a:effectLst/>
                    <a:latin typeface="Bell MT" panose="020205030603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Bell MT" panose="02020503060305020303" pitchFamily="18" charset="0"/>
                  </a:rPr>
                  <a:t>……………………………. Equation 1</a:t>
                </a:r>
              </a:p>
              <a:p>
                <a:pPr lvl="0" algn="just">
                  <a:lnSpc>
                    <a:spcPct val="115000"/>
                  </a:lnSpc>
                  <a:spcBef>
                    <a:spcPts val="1001"/>
                  </a:spcBef>
                  <a:buNone/>
                </a:pPr>
                <a:r>
                  <a:rPr lang="en-US" sz="1800" dirty="0">
                    <a:latin typeface="Bell MT" panose="02020503060305020303" pitchFamily="18" charset="0"/>
                  </a:rPr>
                  <a:t>Where;</a:t>
                </a:r>
              </a:p>
              <a:p>
                <a:pPr lvl="1">
                  <a:spcBef>
                    <a:spcPts val="1001"/>
                  </a:spcBef>
                  <a:buClr>
                    <a:srgbClr val="202020"/>
                  </a:buClr>
                  <a:buNone/>
                </a:pPr>
                <a:r>
                  <a:rPr lang="en-US" sz="1800" i="1" dirty="0">
                    <a:latin typeface="Bell MT" panose="02020503060305020303" pitchFamily="18" charset="0"/>
                  </a:rPr>
                  <a:t>a</a:t>
                </a:r>
                <a:r>
                  <a:rPr lang="en-US" sz="1800" dirty="0">
                    <a:latin typeface="Bell MT" panose="02020503060305020303" pitchFamily="18" charset="0"/>
                  </a:rPr>
                  <a:t>(</a:t>
                </a:r>
                <a:r>
                  <a:rPr lang="en-US" sz="1800" i="1" dirty="0">
                    <a:latin typeface="Bell MT" panose="02020503060305020303" pitchFamily="18" charset="0"/>
                  </a:rPr>
                  <a:t>t</a:t>
                </a:r>
                <a:r>
                  <a:rPr lang="en-US" sz="1800" dirty="0">
                    <a:latin typeface="Bell MT" panose="02020503060305020303" pitchFamily="18" charset="0"/>
                  </a:rPr>
                  <a:t>) = the fault content function of the software, </a:t>
                </a:r>
              </a:p>
              <a:p>
                <a:pPr lvl="1">
                  <a:spcBef>
                    <a:spcPts val="1001"/>
                  </a:spcBef>
                  <a:buClr>
                    <a:srgbClr val="202020"/>
                  </a:buClr>
                  <a:buNone/>
                </a:pPr>
                <a:r>
                  <a:rPr lang="en-US" sz="1800" dirty="0">
                    <a:latin typeface="Bell MT" panose="02020503060305020303" pitchFamily="18" charset="0"/>
                  </a:rPr>
                  <a:t> </a:t>
                </a:r>
                <a:r>
                  <a:rPr lang="en-US" sz="1800" i="1" dirty="0">
                    <a:latin typeface="Bell MT" panose="02020503060305020303" pitchFamily="18" charset="0"/>
                  </a:rPr>
                  <a:t>β</a:t>
                </a:r>
                <a:r>
                  <a:rPr lang="en-US" sz="1800" dirty="0">
                    <a:latin typeface="Bell MT" panose="02020503060305020303" pitchFamily="18" charset="0"/>
                  </a:rPr>
                  <a:t> = proportionality constant, </a:t>
                </a:r>
              </a:p>
              <a:p>
                <a:pPr lvl="0">
                  <a:spcBef>
                    <a:spcPts val="1001"/>
                  </a:spcBef>
                  <a:buClr>
                    <a:srgbClr val="202020"/>
                  </a:buClr>
                  <a:buNone/>
                </a:pPr>
                <a:r>
                  <a:rPr lang="en-US" sz="1800" dirty="0">
                    <a:latin typeface="Bell MT" panose="02020503060305020303" pitchFamily="18" charset="0"/>
                  </a:rPr>
                  <a:t>P = the fault removal efficiency, which means </a:t>
                </a:r>
                <a:r>
                  <a:rPr lang="en-US" sz="1800" i="1" dirty="0">
                    <a:latin typeface="Bell MT" panose="02020503060305020303" pitchFamily="18" charset="0"/>
                  </a:rPr>
                  <a:t>p</a:t>
                </a:r>
                <a:r>
                  <a:rPr lang="en-US" sz="1800" dirty="0">
                    <a:latin typeface="Bell MT" panose="02020503060305020303" pitchFamily="18" charset="0"/>
                  </a:rPr>
                  <a:t>% percentage of detected faults can be removed successfully during the developing process .</a:t>
                </a:r>
              </a:p>
              <a:p>
                <a:pPr lvl="0">
                  <a:spcBef>
                    <a:spcPts val="1001"/>
                  </a:spcBef>
                  <a:buClr>
                    <a:srgbClr val="202020"/>
                  </a:buClr>
                  <a:buNone/>
                </a:pPr>
                <a:r>
                  <a:rPr lang="en-US" sz="1800" i="1" dirty="0">
                    <a:latin typeface="Bell MT" panose="02020503060305020303" pitchFamily="18" charset="0"/>
                  </a:rPr>
                  <a:t>m</a:t>
                </a:r>
                <a:r>
                  <a:rPr lang="en-US" sz="1800" dirty="0">
                    <a:latin typeface="Bell MT" panose="02020503060305020303" pitchFamily="18" charset="0"/>
                  </a:rPr>
                  <a:t>(</a:t>
                </a:r>
                <a:r>
                  <a:rPr lang="en-US" sz="1800" i="1" dirty="0">
                    <a:latin typeface="Bell MT" panose="02020503060305020303" pitchFamily="18" charset="0"/>
                  </a:rPr>
                  <a:t>t</a:t>
                </a:r>
                <a:r>
                  <a:rPr lang="en-US" sz="1800" dirty="0">
                    <a:latin typeface="Bell MT" panose="02020503060305020303" pitchFamily="18" charset="0"/>
                  </a:rPr>
                  <a:t>) denotes the expected fault number detected up to time </a:t>
                </a:r>
                <a:r>
                  <a:rPr lang="en-US" sz="1800" i="1" dirty="0">
                    <a:latin typeface="Bell MT" panose="02020503060305020303" pitchFamily="18" charset="0"/>
                  </a:rPr>
                  <a:t>t</a:t>
                </a:r>
                <a:r>
                  <a:rPr lang="en-US" sz="1800" dirty="0">
                    <a:latin typeface="Bell MT" panose="02020503060305020303" pitchFamily="18" charset="0"/>
                  </a:rPr>
                  <a:t>, and </a:t>
                </a:r>
                <a:r>
                  <a:rPr lang="en-US" sz="1800" i="1" dirty="0">
                    <a:latin typeface="Bell MT" panose="02020503060305020303" pitchFamily="18" charset="0"/>
                  </a:rPr>
                  <a:t>pm</a:t>
                </a:r>
                <a:r>
                  <a:rPr lang="en-US" sz="1800" dirty="0">
                    <a:latin typeface="Bell MT" panose="02020503060305020303" pitchFamily="18" charset="0"/>
                  </a:rPr>
                  <a:t>(</a:t>
                </a:r>
                <a:r>
                  <a:rPr lang="en-US" sz="1800" i="1" dirty="0">
                    <a:latin typeface="Bell MT" panose="02020503060305020303" pitchFamily="18" charset="0"/>
                  </a:rPr>
                  <a:t>t</a:t>
                </a:r>
                <a:r>
                  <a:rPr lang="en-US" sz="1800" dirty="0">
                    <a:latin typeface="Bell MT" panose="02020503060305020303" pitchFamily="18" charset="0"/>
                  </a:rPr>
                  <a:t>) is the expected fault number that can be eliminated completely</a:t>
                </a:r>
              </a:p>
              <a:p>
                <a:pPr>
                  <a:spcBef>
                    <a:spcPts val="1001"/>
                  </a:spcBef>
                  <a:buClr>
                    <a:srgbClr val="202020"/>
                  </a:buClr>
                  <a:buNone/>
                </a:pPr>
                <a:r>
                  <a:rPr lang="en-US" sz="1800" dirty="0">
                    <a:latin typeface="Bell MT" panose="02020503060305020303" pitchFamily="18" charset="0"/>
                  </a:rPr>
                  <a:t>[</a:t>
                </a:r>
                <a:r>
                  <a:rPr lang="en-US" sz="1800" i="1" dirty="0">
                    <a:latin typeface="Bell MT" panose="02020503060305020303" pitchFamily="18" charset="0"/>
                  </a:rPr>
                  <a:t>a</a:t>
                </a:r>
                <a:r>
                  <a:rPr lang="en-US" sz="1800" dirty="0">
                    <a:latin typeface="Bell MT" panose="02020503060305020303" pitchFamily="18" charset="0"/>
                  </a:rPr>
                  <a:t>(</a:t>
                </a:r>
                <a:r>
                  <a:rPr lang="en-US" sz="1800" i="1" dirty="0">
                    <a:latin typeface="Bell MT" panose="02020503060305020303" pitchFamily="18" charset="0"/>
                  </a:rPr>
                  <a:t>t</a:t>
                </a:r>
                <a:r>
                  <a:rPr lang="en-US" sz="1800" dirty="0">
                    <a:latin typeface="Bell MT" panose="02020503060305020303" pitchFamily="18" charset="0"/>
                  </a:rPr>
                  <a:t>)-</a:t>
                </a:r>
                <a:r>
                  <a:rPr lang="en-US" sz="1800" i="1" dirty="0">
                    <a:latin typeface="Bell MT" panose="02020503060305020303" pitchFamily="18" charset="0"/>
                  </a:rPr>
                  <a:t>pm</a:t>
                </a:r>
                <a:r>
                  <a:rPr lang="en-US" sz="1800" dirty="0">
                    <a:latin typeface="Bell MT" panose="02020503060305020303" pitchFamily="18" charset="0"/>
                  </a:rPr>
                  <a:t>(</a:t>
                </a:r>
                <a:r>
                  <a:rPr lang="en-US" sz="1800" i="1" dirty="0">
                    <a:latin typeface="Bell MT" panose="02020503060305020303" pitchFamily="18" charset="0"/>
                  </a:rPr>
                  <a:t>t</a:t>
                </a:r>
                <a:r>
                  <a:rPr lang="en-US" sz="1800" dirty="0">
                    <a:latin typeface="Bell MT" panose="02020503060305020303" pitchFamily="18" charset="0"/>
                  </a:rPr>
                  <a:t>)] represents the expected remaining fault number presented in the software at time </a:t>
                </a:r>
                <a:r>
                  <a:rPr lang="en-US" sz="1800" i="1" dirty="0">
                    <a:latin typeface="Bell MT" panose="02020503060305020303" pitchFamily="18" charset="0"/>
                  </a:rPr>
                  <a:t>t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2609A-3B07-41AC-9DAF-80F828124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10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8D8-D3F0-40A2-A9B7-EED07A66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itchFamily="82"/>
              </a:rPr>
              <a:t>PROPOSED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B4F66-F2AE-447A-94DF-BE468A140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0" indent="-342900">
                  <a:spcBef>
                    <a:spcPts val="1001"/>
                  </a:spcBef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Bell MT" panose="02020503060305020303" pitchFamily="18" charset="0"/>
                  </a:rPr>
                  <a:t>Following function can be used to model the testing coverage function.</a:t>
                </a:r>
              </a:p>
              <a:p>
                <a:pPr>
                  <a:spcBef>
                    <a:spcPts val="1001"/>
                  </a:spcBef>
                  <a:buNone/>
                </a:pPr>
                <a:r>
                  <a:rPr lang="en-US" sz="2000" dirty="0">
                    <a:latin typeface="Bell MT" panose="02020503060305020303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20202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IN" sz="2000" i="1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20202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1−</m:t>
                    </m:r>
                    <m:d>
                      <m:dPr>
                        <m:ctrlPr>
                          <a:rPr lang="en-IN" sz="2000" i="1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</m:t>
                        </m:r>
                        <m:r>
                          <a:rPr lang="en-US" sz="2000" i="1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𝑏𝑡</m:t>
                        </m:r>
                      </m:e>
                    </m:d>
                    <m:sSup>
                      <m:sSupPr>
                        <m:ctrlPr>
                          <a:rPr lang="en-IN" sz="2000" i="1" baseline="30000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  <m:r>
                          <a:rPr lang="en-US" sz="2000" b="0" i="1" baseline="30000" smtClean="0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</m:e>
                      <m:sup>
                        <m:r>
                          <a:rPr lang="en-US" sz="2000" i="1" baseline="30000">
                            <a:solidFill>
                              <a:srgbClr val="20202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𝑏𝑡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latin typeface="Bell MT" panose="02020503060305020303" pitchFamily="18" charset="0"/>
                      </a:rPr>
                      <m:t>……………………… </m:t>
                    </m:r>
                    <m:r>
                      <m:rPr>
                        <m:nor/>
                      </m:rPr>
                      <a:rPr lang="en-US" sz="2000" dirty="0">
                        <a:latin typeface="Bell MT" panose="02020503060305020303" pitchFamily="18" charset="0"/>
                      </a:rPr>
                      <m:t>equation</m:t>
                    </m:r>
                    <m:r>
                      <m:rPr>
                        <m:nor/>
                      </m:rPr>
                      <a:rPr lang="en-US" sz="2000" dirty="0">
                        <a:latin typeface="Bell MT" panose="02020503060305020303" pitchFamily="18" charset="0"/>
                      </a:rPr>
                      <m:t> 2</m:t>
                    </m:r>
                  </m:oMath>
                </a14:m>
                <a:endParaRPr lang="en-US" sz="2000" dirty="0">
                  <a:latin typeface="Bell MT" panose="02020503060305020303" pitchFamily="18" charset="0"/>
                </a:endParaRPr>
              </a:p>
              <a:p>
                <a:pPr marL="285750" lvl="0" indent="-285750">
                  <a:spcBef>
                    <a:spcPts val="1001"/>
                  </a:spcBef>
                  <a:buFont typeface="Wingdings" panose="05000000000000000000" pitchFamily="2" charset="2"/>
                  <a:buChar char="q"/>
                </a:pPr>
                <a:r>
                  <a:rPr lang="en-IN" sz="2000" dirty="0">
                    <a:latin typeface="Bell MT" panose="02020503060305020303" pitchFamily="18" charset="0"/>
                  </a:rPr>
                  <a:t>Also,</a:t>
                </a:r>
                <a:r>
                  <a:rPr lang="en-US" sz="2000" dirty="0">
                    <a:latin typeface="Bell MT" panose="02020503060305020303" pitchFamily="18" charset="0"/>
                  </a:rPr>
                  <a:t>a(t) = fault content rate function</a:t>
                </a:r>
              </a:p>
              <a:p>
                <a:pPr lvl="0">
                  <a:spcBef>
                    <a:spcPts val="1001"/>
                  </a:spcBef>
                  <a:buNone/>
                </a:pPr>
                <a:r>
                  <a:rPr lang="en-US" sz="2000" i="1" dirty="0">
                    <a:latin typeface="Bell MT" panose="02020503060305020303" pitchFamily="18" charset="0"/>
                  </a:rPr>
                  <a:t>                     a(t)= a+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i="1" dirty="0">
                    <a:latin typeface="Bell MT" panose="02020503060305020303" pitchFamily="18" charset="0"/>
                  </a:rPr>
                  <a:t>m(t)</a:t>
                </a:r>
                <a:endParaRPr lang="en-US" sz="2000" dirty="0">
                  <a:latin typeface="Bell MT" panose="02020503060305020303" pitchFamily="18" charset="0"/>
                </a:endParaRPr>
              </a:p>
              <a:p>
                <a:pPr marL="342900" lvl="0" indent="-342900" algn="just">
                  <a:spcBef>
                    <a:spcPts val="1001"/>
                  </a:spcBef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Bell MT" panose="02020503060305020303" pitchFamily="18" charset="0"/>
                  </a:rPr>
                  <a:t>Mean value  function  can be obtained by substituting value of  a(t) in equation  1</a:t>
                </a:r>
              </a:p>
              <a:p>
                <a:pPr algn="just">
                  <a:spcBef>
                    <a:spcPts val="1001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I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IN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  <m:f>
                                            <m:fPr>
                                              <m:ctrlPr>
                                                <a:rPr lang="en-IN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I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I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IN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I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I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I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IN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I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I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Bell MT" panose="02020503060305020303" pitchFamily="18" charset="0"/>
                  <a:ea typeface="Times New Roman" panose="02020603050405020304" pitchFamily="18" charset="0"/>
                </a:endParaRPr>
              </a:p>
              <a:p>
                <a:pPr marL="285750" lvl="0" indent="-285750" algn="just">
                  <a:spcBef>
                    <a:spcPts val="1001"/>
                  </a:spcBef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Bell MT" panose="02020503060305020303" pitchFamily="18" charset="0"/>
                  </a:rPr>
                  <a:t>Substituting the value of the coverage function c(t) in the mean value function we get;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B4F66-F2AE-447A-94DF-BE468A14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8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C282-5533-465F-A725-42537973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itchFamily="82"/>
              </a:rPr>
              <a:t>PROPOSED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BC0E-396E-40C5-BAB7-2A7D1ABA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B0A9-239A-4527-8F69-621B1A8DC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8" t="10345" r="30534" b="20259"/>
          <a:stretch/>
        </p:blipFill>
        <p:spPr>
          <a:xfrm>
            <a:off x="1867546" y="1825625"/>
            <a:ext cx="68502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6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F5F0-E071-4F3D-89B8-DBE6606D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itchFamily="82"/>
              </a:rPr>
              <a:t>PROPOSED MODEL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BA70-6860-49E3-972B-B43755E8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Bell MT" panose="02020503060305020303" pitchFamily="18" charset="0"/>
              </a:rPr>
              <a:t>Therefore, the mean value function for the proposed model is;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Bell MT" panose="02020503060305020303" pitchFamily="18" charset="0"/>
            </a:endParaRPr>
          </a:p>
          <a:p>
            <a:pPr>
              <a:buNone/>
            </a:pPr>
            <a:endParaRPr lang="en-US" sz="2000" dirty="0">
              <a:latin typeface="Bell MT" panose="02020503060305020303" pitchFamily="18" charset="0"/>
            </a:endParaRPr>
          </a:p>
          <a:p>
            <a:pPr>
              <a:buNone/>
            </a:pPr>
            <a:r>
              <a:rPr lang="en-US" sz="2000" dirty="0">
                <a:latin typeface="Bell MT" panose="02020503060305020303" pitchFamily="18" charset="0"/>
              </a:rPr>
              <a:t>It should be noted that  error generation and fault removal efficiency as well as testing coverage are all combined into the proposed model.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94926-9FE2-4BED-9427-16982171D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3" t="68681" r="31771" b="19669"/>
          <a:stretch/>
        </p:blipFill>
        <p:spPr>
          <a:xfrm>
            <a:off x="2887363" y="2530805"/>
            <a:ext cx="5344358" cy="9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141E-3B60-4E39-B213-0C378AC7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RESULTS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6EA8-9EA9-4B2C-9F34-FDCBAE40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ell MT" panose="02020503060305020303" pitchFamily="18" charset="0"/>
              </a:rPr>
              <a:t>ESTIMATION METHOD : LEVENBERG MARQUADT ALGO.</a:t>
            </a:r>
          </a:p>
          <a:p>
            <a:pPr lvl="0" algn="just">
              <a:spcBef>
                <a:spcPts val="1001"/>
              </a:spcBef>
              <a:buNone/>
            </a:pPr>
            <a:r>
              <a:rPr lang="en-US" sz="2400" dirty="0">
                <a:latin typeface="Bell MT" panose="02020503060305020303" pitchFamily="18" charset="0"/>
              </a:rPr>
              <a:t>PERFORMANCE CRITERIA:</a:t>
            </a:r>
          </a:p>
          <a:p>
            <a:pPr lvl="0" algn="just">
              <a:spcBef>
                <a:spcPts val="1001"/>
              </a:spcBef>
              <a:buNone/>
            </a:pPr>
            <a:r>
              <a:rPr lang="en-US" sz="2400" dirty="0">
                <a:latin typeface="Bell MT" panose="02020503060305020303" pitchFamily="18" charset="0"/>
              </a:rPr>
              <a:t>1. R Squared measure </a:t>
            </a:r>
          </a:p>
          <a:p>
            <a:pPr lvl="0" algn="just">
              <a:spcBef>
                <a:spcPts val="1001"/>
              </a:spcBef>
              <a:buNone/>
            </a:pPr>
            <a:r>
              <a:rPr lang="en-US" sz="2400" dirty="0">
                <a:latin typeface="Bell MT" panose="02020503060305020303" pitchFamily="18" charset="0"/>
              </a:rPr>
              <a:t>2. MSE measure</a:t>
            </a:r>
          </a:p>
          <a:p>
            <a:pPr lvl="0" algn="just">
              <a:spcBef>
                <a:spcPts val="1001"/>
              </a:spcBef>
              <a:buNone/>
            </a:pPr>
            <a:r>
              <a:rPr lang="en-US" sz="2400" dirty="0">
                <a:latin typeface="Bell MT" panose="02020503060305020303" pitchFamily="18" charset="0"/>
              </a:rPr>
              <a:t>3. Adjusted R square</a:t>
            </a:r>
          </a:p>
          <a:p>
            <a:pPr lvl="0" algn="just">
              <a:spcBef>
                <a:spcPts val="1001"/>
              </a:spcBef>
              <a:buNone/>
            </a:pPr>
            <a:r>
              <a:rPr lang="en-US" sz="2400" dirty="0">
                <a:latin typeface="Bell MT" panose="02020503060305020303" pitchFamily="18" charset="0"/>
              </a:rPr>
              <a:t>DATA SET : Failure data sets from NASA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Bell MT</vt:lpstr>
      <vt:lpstr>Calibri</vt:lpstr>
      <vt:lpstr>Calibri Light</vt:lpstr>
      <vt:lpstr>Cambria Math</vt:lpstr>
      <vt:lpstr>Times New Roman</vt:lpstr>
      <vt:lpstr>Wingdings</vt:lpstr>
      <vt:lpstr>Office Theme</vt:lpstr>
      <vt:lpstr>A SOFTWARE RELIABILITY MODEL CONSIDERING ERROR GENERATION , FAULT REMOVAL EFFICIENCY AND TESTING COVERAGE</vt:lpstr>
      <vt:lpstr>INTRODUCTION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SOFTWARE RELIABILITY MODEL CONSIDERING ERROR GENERATION , FAULT REMOVAL EFFICIENCY AND TESTING COVERAGE</dc:title>
  <dc:creator>sadaf baba</dc:creator>
  <cp:lastModifiedBy>sadaf baba</cp:lastModifiedBy>
  <cp:revision>2</cp:revision>
  <dcterms:created xsi:type="dcterms:W3CDTF">2022-01-09T08:59:59Z</dcterms:created>
  <dcterms:modified xsi:type="dcterms:W3CDTF">2022-01-09T09:23:07Z</dcterms:modified>
</cp:coreProperties>
</file>