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8" r:id="rId13"/>
    <p:sldId id="277" r:id="rId14"/>
    <p:sldId id="276" r:id="rId15"/>
    <p:sldId id="275" r:id="rId16"/>
    <p:sldId id="27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06A7B-5BD6-4A1A-9771-AF8A4AC8A283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7FCE5-0142-406B-A551-3F359F31B6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7FCE5-0142-406B-A551-3F359F31B6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A74D-DE06-454F-8E3E-A58EAC5DB612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08C5-F21A-4BB9-8732-88D083B7D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itchFamily="82" charset="0"/>
              </a:rPr>
              <a:t>A study of software reliability growth from the perspective of learning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2286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Presented by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Basrah yousuf</a:t>
            </a:r>
          </a:p>
          <a:p>
            <a:r>
              <a:rPr lang="en-US" dirty="0">
                <a:solidFill>
                  <a:schemeClr val="tx2"/>
                </a:solidFill>
              </a:rPr>
              <a:t>ROLL NO </a:t>
            </a:r>
            <a:r>
              <a:rPr lang="en-US" b="1" dirty="0">
                <a:solidFill>
                  <a:schemeClr val="tx2"/>
                </a:solidFill>
              </a:rPr>
              <a:t>14 </a:t>
            </a:r>
          </a:p>
          <a:p>
            <a:r>
              <a:rPr lang="en-US" dirty="0">
                <a:solidFill>
                  <a:schemeClr val="tx2"/>
                </a:solidFill>
              </a:rPr>
              <a:t>MTECH </a:t>
            </a:r>
            <a:r>
              <a:rPr lang="en-US" b="1" dirty="0">
                <a:solidFill>
                  <a:schemeClr val="tx2"/>
                </a:solidFill>
              </a:rPr>
              <a:t>3</a:t>
            </a:r>
            <a:r>
              <a:rPr lang="en-US" b="1" baseline="30000" dirty="0">
                <a:solidFill>
                  <a:schemeClr val="tx2"/>
                </a:solidFill>
              </a:rPr>
              <a:t>RD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Alpha and </a:t>
            </a:r>
            <a:r>
              <a:rPr lang="en-US" sz="2200" dirty="0" err="1"/>
              <a:t>neta</a:t>
            </a:r>
            <a:r>
              <a:rPr lang="en-US" sz="2200" dirty="0"/>
              <a:t> must be positive.</a:t>
            </a:r>
          </a:p>
          <a:p>
            <a:pPr algn="just"/>
            <a:r>
              <a:rPr lang="en-US" sz="2200" dirty="0"/>
              <a:t>Mean value </a:t>
            </a:r>
            <a:r>
              <a:rPr lang="en-US" sz="2200" dirty="0" err="1"/>
              <a:t>fxn</a:t>
            </a:r>
            <a:r>
              <a:rPr lang="en-US" sz="2200" dirty="0"/>
              <a:t> m(t) = a F(t) 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m(t)=m(t)=a(1(1+(</a:t>
            </a:r>
            <a:r>
              <a:rPr lang="en-US" sz="2200" dirty="0" err="1"/>
              <a:t>neta</a:t>
            </a:r>
            <a:r>
              <a:rPr lang="en-US" sz="2200" dirty="0"/>
              <a:t>/alpha))/((</a:t>
            </a:r>
            <a:r>
              <a:rPr lang="en-US" sz="2200" dirty="0" err="1"/>
              <a:t>neta</a:t>
            </a:r>
            <a:r>
              <a:rPr lang="en-US" sz="2200" dirty="0"/>
              <a:t>/alpha)+(exp</a:t>
            </a:r>
            <a:r>
              <a:rPr lang="en-US" sz="2200" baseline="30000" dirty="0"/>
              <a:t>((</a:t>
            </a:r>
            <a:r>
              <a:rPr lang="en-US" sz="2200" baseline="30000" dirty="0" err="1"/>
              <a:t>alpha+neta</a:t>
            </a:r>
            <a:r>
              <a:rPr lang="en-US" sz="2200" baseline="30000" dirty="0"/>
              <a:t>) t)</a:t>
            </a:r>
            <a:r>
              <a:rPr lang="en-US" sz="2200" dirty="0"/>
              <a:t>))).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Neta &gt;alpha = S Shaped </a:t>
            </a:r>
            <a:r>
              <a:rPr lang="en-US" sz="2200" dirty="0" err="1"/>
              <a:t>behaviour</a:t>
            </a:r>
            <a:endParaRPr lang="en-US" sz="2200" dirty="0"/>
          </a:p>
          <a:p>
            <a:pPr algn="just"/>
            <a:r>
              <a:rPr lang="en-US" sz="2200" dirty="0"/>
              <a:t>Otherwise exponential.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Inflection point implies learning rate is higher than autonomous error detected rate in the process of testing or debugging.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Failure data of wireless system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29606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data of wireless data service system </a:t>
            </a:r>
          </a:p>
          <a:p>
            <a:r>
              <a:rPr lang="en-US" dirty="0"/>
              <a:t>R square measure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30388"/>
              </p:ext>
            </p:extLst>
          </p:nvPr>
        </p:nvGraphicFramePr>
        <p:xfrm>
          <a:off x="1066800" y="2925762"/>
          <a:ext cx="6248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0">
                <a:tc>
                  <a:txBody>
                    <a:bodyPr/>
                    <a:lstStyle/>
                    <a:p>
                      <a:r>
                        <a:rPr lang="en-US" dirty="0"/>
                        <a:t>Go model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Yamada and </a:t>
                      </a:r>
                      <a:r>
                        <a:rPr lang="en-US" dirty="0" err="1"/>
                        <a:t>ohba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Ohba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Yamada and others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Pham and </a:t>
                      </a:r>
                      <a:r>
                        <a:rPr lang="en-US" dirty="0" err="1"/>
                        <a:t>zang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Proposed model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0.986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0.994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0.990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0.994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638100-2C94-4B34-AEAF-9653005677A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57425" y="1019175"/>
            <a:ext cx="4629150" cy="4819650"/>
          </a:xfrm>
          <a:prstGeom prst="rect">
            <a:avLst/>
          </a:prstGeom>
          <a:noFill/>
          <a:ln w="9525" cap="flat">
            <a:noFill/>
          </a:ln>
        </p:spPr>
      </p:pic>
    </p:spTree>
    <p:extLst>
      <p:ext uri="{BB962C8B-B14F-4D97-AF65-F5344CB8AC3E}">
        <p14:creationId xmlns:p14="http://schemas.microsoft.com/office/powerpoint/2010/main" val="315846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data of tandem software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1743869"/>
            <a:ext cx="5257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data of tandem software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590800"/>
          <a:ext cx="6096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Go model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Yamada and </a:t>
                      </a:r>
                      <a:r>
                        <a:rPr lang="en-US" dirty="0" err="1"/>
                        <a:t>ohba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Ohba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Yamada and others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Pham and </a:t>
                      </a:r>
                      <a:r>
                        <a:rPr lang="en-US" dirty="0" err="1"/>
                        <a:t>zang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Proposed model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0.969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0.989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0.988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0.992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347F7C-1908-485B-A4D5-1A5E50FA42B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347912" y="957262"/>
            <a:ext cx="4448175" cy="4943475"/>
          </a:xfrm>
          <a:prstGeom prst="rect">
            <a:avLst/>
          </a:prstGeom>
          <a:noFill/>
          <a:ln w="9525" cap="flat">
            <a:noFill/>
          </a:ln>
        </p:spPr>
      </p:pic>
    </p:spTree>
    <p:extLst>
      <p:ext uri="{BB962C8B-B14F-4D97-AF65-F5344CB8AC3E}">
        <p14:creationId xmlns:p14="http://schemas.microsoft.com/office/powerpoint/2010/main" val="410364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Tool used: SPSS</a:t>
            </a:r>
          </a:p>
          <a:p>
            <a:r>
              <a:rPr lang="en-US" sz="2200" dirty="0"/>
              <a:t>It can be seen that the fitting results were good for proposed model.</a:t>
            </a:r>
          </a:p>
          <a:p>
            <a:r>
              <a:rPr lang="en-US" sz="2200" dirty="0"/>
              <a:t>This can be extended to change point problems.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Reliability growth has been studied to predict software reliability in testing/debugging phase.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Most of the models developed are based on NHPP  and S shape or exponential shape type of behavior is assumed.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Efficiency in testing/debugging is not only concerned  with the ability of the testing staff but also the learning effect that comes from inspecting the testing/debugging codes.</a:t>
            </a:r>
          </a:p>
          <a:p>
            <a:pPr algn="just">
              <a:buNone/>
            </a:pP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The proposed approach by </a:t>
            </a:r>
            <a:r>
              <a:rPr lang="en-US" sz="2000" dirty="0" err="1"/>
              <a:t>chiu</a:t>
            </a:r>
            <a:r>
              <a:rPr lang="en-US" sz="2000" dirty="0"/>
              <a:t> can reasonably describe the S-shaped and exponential-shaped types of behaviors simultaneously.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 results in the experiment show good fit.</a:t>
            </a:r>
          </a:p>
          <a:p>
            <a:pPr algn="just"/>
            <a:r>
              <a:rPr lang="en-US" sz="2000" dirty="0"/>
              <a:t> A comparative analysis to evaluate the effectiveness for the proposed model and other software failure models has also performed</a:t>
            </a:r>
          </a:p>
          <a:p>
            <a:pPr algn="just"/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reliability growth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000" dirty="0"/>
              <a:t>Mathematical functions that describe the error detection and the removal process.</a:t>
            </a:r>
          </a:p>
          <a:p>
            <a:endParaRPr lang="en-US" sz="2000" dirty="0"/>
          </a:p>
          <a:p>
            <a:r>
              <a:rPr lang="en-US" sz="2000" dirty="0"/>
              <a:t>Help developers to know whether or not the code is suitable for use and how much more testing is required if it is not ready yet to release the software.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NHPP models ,model the failure occurance rate as a function of time </a:t>
            </a:r>
            <a:r>
              <a:rPr lang="en-US" sz="2000" dirty="0" err="1"/>
              <a:t>i.e</a:t>
            </a:r>
            <a:r>
              <a:rPr lang="en-US" sz="2000" dirty="0"/>
              <a:t> failure rate is time varying.</a:t>
            </a:r>
          </a:p>
          <a:p>
            <a:endParaRPr lang="en-US" sz="2000" dirty="0"/>
          </a:p>
          <a:p>
            <a:r>
              <a:rPr lang="en-US" sz="2000" dirty="0"/>
              <a:t>NHPP model assumptions include;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 software faults follow NHPP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dirty="0"/>
              <a:t>     the debugging process takes place immediately when an     error is detected.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    the software fault intensity rate at anytime is proportional to the number of remaining faults.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Unfortunately such models are suitable for particular software failure   data thus narrowing the scope of their application.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NHPP models are inappropriate when nearly all of the remaining errors have become small.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1. Go-Model</a:t>
            </a:r>
          </a:p>
          <a:p>
            <a:r>
              <a:rPr lang="en-US" sz="2200" dirty="0"/>
              <a:t>assumption: cumulative failure process is NHPP with a simple mean value function.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Mean value </a:t>
            </a:r>
            <a:r>
              <a:rPr lang="en-US" sz="2200" dirty="0" err="1"/>
              <a:t>fxn</a:t>
            </a:r>
            <a:r>
              <a:rPr lang="en-US" sz="2200" dirty="0"/>
              <a:t>: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                 m(t)=a[ 1- exp</a:t>
            </a:r>
            <a:r>
              <a:rPr lang="en-US" sz="2200" baseline="30000" dirty="0"/>
              <a:t>(-</a:t>
            </a:r>
            <a:r>
              <a:rPr lang="en-US" sz="2200" baseline="30000" dirty="0" err="1"/>
              <a:t>bt</a:t>
            </a:r>
            <a:r>
              <a:rPr lang="en-US" sz="2200" dirty="0"/>
              <a:t>)]</a:t>
            </a:r>
          </a:p>
          <a:p>
            <a:pPr algn="just">
              <a:buNone/>
            </a:pPr>
            <a:r>
              <a:rPr lang="en-US" sz="2200" dirty="0"/>
              <a:t>                 a&gt;0,b&gt;0</a:t>
            </a:r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r>
              <a:rPr lang="en-US" sz="2200" dirty="0"/>
              <a:t>  a= expected number of faults .</a:t>
            </a:r>
          </a:p>
          <a:p>
            <a:pPr algn="just">
              <a:buNone/>
            </a:pPr>
            <a:r>
              <a:rPr lang="en-US" sz="2200" dirty="0"/>
              <a:t>  b= failure occurance rate</a:t>
            </a:r>
          </a:p>
          <a:p>
            <a:pPr algn="just">
              <a:buNone/>
            </a:pPr>
            <a:r>
              <a:rPr lang="en-US" sz="2200" dirty="0"/>
              <a:t>                  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 – shaped </a:t>
            </a:r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/>
              <a:t>2. Yamada and </a:t>
            </a:r>
            <a:r>
              <a:rPr lang="en-US" sz="2200" b="1" dirty="0" err="1"/>
              <a:t>ohba</a:t>
            </a:r>
            <a:endParaRPr lang="en-US" sz="2200" b="1" dirty="0"/>
          </a:p>
          <a:p>
            <a:pPr algn="just"/>
            <a:r>
              <a:rPr lang="en-US" sz="2200" dirty="0"/>
              <a:t>Delayed S shaped model.</a:t>
            </a:r>
          </a:p>
          <a:p>
            <a:pPr algn="just"/>
            <a:r>
              <a:rPr lang="en-US" sz="2200" dirty="0"/>
              <a:t>m(t)= a (1-(1+bt) exp</a:t>
            </a:r>
            <a:r>
              <a:rPr lang="en-US" sz="2200" baseline="30000" dirty="0"/>
              <a:t>(-</a:t>
            </a:r>
            <a:r>
              <a:rPr lang="en-US" sz="2200" baseline="30000" dirty="0" err="1"/>
              <a:t>bt</a:t>
            </a:r>
            <a:r>
              <a:rPr lang="en-US" sz="2200" baseline="30000" dirty="0"/>
              <a:t>)</a:t>
            </a:r>
            <a:r>
              <a:rPr lang="en-US" sz="2200" dirty="0"/>
              <a:t>); b&gt;0</a:t>
            </a:r>
          </a:p>
          <a:p>
            <a:pPr algn="just"/>
            <a:endParaRPr lang="en-US" sz="2200" dirty="0"/>
          </a:p>
          <a:p>
            <a:pPr algn="just">
              <a:buNone/>
            </a:pPr>
            <a:r>
              <a:rPr lang="en-US" sz="2200" b="1" dirty="0"/>
              <a:t>3. </a:t>
            </a:r>
            <a:r>
              <a:rPr lang="en-US" sz="2200" b="1" dirty="0" err="1"/>
              <a:t>Ohba</a:t>
            </a:r>
            <a:endParaRPr lang="en-US" sz="2200" b="1" dirty="0"/>
          </a:p>
          <a:p>
            <a:pPr algn="just"/>
            <a:r>
              <a:rPr lang="en-US" sz="2200" dirty="0"/>
              <a:t>Inflected S shaped model</a:t>
            </a:r>
          </a:p>
          <a:p>
            <a:pPr algn="just"/>
            <a:r>
              <a:rPr lang="en-US" sz="2200" dirty="0"/>
              <a:t>m(t)=a((1-exp</a:t>
            </a:r>
            <a:r>
              <a:rPr lang="en-US" sz="2200" baseline="30000" dirty="0"/>
              <a:t>(-</a:t>
            </a:r>
            <a:r>
              <a:rPr lang="en-US" sz="2200" baseline="30000" dirty="0" err="1"/>
              <a:t>bt</a:t>
            </a:r>
            <a:r>
              <a:rPr lang="en-US" sz="2200" dirty="0"/>
              <a:t>))/((1+c exp</a:t>
            </a:r>
            <a:r>
              <a:rPr lang="en-US" sz="2200" baseline="30000" dirty="0"/>
              <a:t>(-</a:t>
            </a:r>
            <a:r>
              <a:rPr lang="en-US" sz="2200" baseline="30000" dirty="0" err="1"/>
              <a:t>bt</a:t>
            </a:r>
            <a:r>
              <a:rPr lang="en-US" sz="2200" dirty="0"/>
              <a:t>)))); a&gt;0,b&gt;0,c&gt;0</a:t>
            </a:r>
          </a:p>
          <a:p>
            <a:pPr algn="just">
              <a:buNone/>
            </a:pPr>
            <a:r>
              <a:rPr lang="en-US" sz="2200" dirty="0"/>
              <a:t>c = Inflection 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4. Yamada and others</a:t>
            </a:r>
          </a:p>
          <a:p>
            <a:r>
              <a:rPr lang="en-US" sz="2400" dirty="0"/>
              <a:t>Imperfect debugging model</a:t>
            </a:r>
          </a:p>
          <a:p>
            <a:r>
              <a:rPr lang="en-US" sz="2400" dirty="0"/>
              <a:t>m(t) =((</a:t>
            </a:r>
            <a:r>
              <a:rPr lang="en-US" sz="2400" dirty="0" err="1"/>
              <a:t>ab</a:t>
            </a:r>
            <a:r>
              <a:rPr lang="en-US" sz="2400" dirty="0"/>
              <a:t>)/(</a:t>
            </a:r>
            <a:r>
              <a:rPr lang="en-US" sz="2400" dirty="0" err="1"/>
              <a:t>alpha+b</a:t>
            </a:r>
            <a:r>
              <a:rPr lang="en-US" sz="2400" dirty="0"/>
              <a:t>))(exp</a:t>
            </a:r>
            <a:r>
              <a:rPr lang="en-US" sz="2400" baseline="30000" dirty="0"/>
              <a:t>(-alpha t)</a:t>
            </a:r>
            <a:r>
              <a:rPr lang="en-US" sz="2400" dirty="0"/>
              <a:t>-exp</a:t>
            </a:r>
            <a:r>
              <a:rPr lang="en-US" sz="2400" baseline="30000" dirty="0"/>
              <a:t>(-</a:t>
            </a:r>
            <a:r>
              <a:rPr lang="en-US" sz="2400" baseline="30000" dirty="0" err="1"/>
              <a:t>bt</a:t>
            </a:r>
            <a:r>
              <a:rPr lang="en-US" sz="2400" baseline="30000" dirty="0"/>
              <a:t>)</a:t>
            </a:r>
            <a:r>
              <a:rPr lang="en-US" sz="2400" dirty="0"/>
              <a:t>); </a:t>
            </a:r>
            <a:r>
              <a:rPr lang="en-US" sz="2400" dirty="0" err="1"/>
              <a:t>a,b,alpha</a:t>
            </a:r>
            <a:r>
              <a:rPr lang="en-US" sz="2400" dirty="0"/>
              <a:t> &gt;0</a:t>
            </a:r>
          </a:p>
          <a:p>
            <a:r>
              <a:rPr lang="en-US" sz="2400" dirty="0"/>
              <a:t>alpha= constant failure introduction rate.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5. </a:t>
            </a:r>
            <a:r>
              <a:rPr lang="en-US" sz="2400" b="1" dirty="0"/>
              <a:t>Pham and </a:t>
            </a:r>
            <a:r>
              <a:rPr lang="en-US" sz="2400" b="1" dirty="0" err="1"/>
              <a:t>zang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dirty="0"/>
              <a:t>m(t)=(1/(1+betaexp</a:t>
            </a:r>
            <a:r>
              <a:rPr lang="en-US" sz="2400" baseline="30000" dirty="0"/>
              <a:t>(-</a:t>
            </a:r>
            <a:r>
              <a:rPr lang="en-US" sz="2400" baseline="30000" dirty="0" err="1"/>
              <a:t>bt</a:t>
            </a:r>
            <a:r>
              <a:rPr lang="en-US" sz="2400" baseline="30000" dirty="0"/>
              <a:t>)</a:t>
            </a:r>
            <a:r>
              <a:rPr lang="en-US" sz="2400" dirty="0"/>
              <a:t>))((</a:t>
            </a:r>
            <a:r>
              <a:rPr lang="en-US" sz="2400" dirty="0" err="1"/>
              <a:t>a+c</a:t>
            </a:r>
            <a:r>
              <a:rPr lang="en-US" sz="2400" dirty="0"/>
              <a:t>)(1-exp</a:t>
            </a:r>
            <a:r>
              <a:rPr lang="en-US" sz="2400" baseline="30000" dirty="0"/>
              <a:t>(-</a:t>
            </a:r>
            <a:r>
              <a:rPr lang="en-US" sz="2400" baseline="30000" dirty="0" err="1"/>
              <a:t>bt</a:t>
            </a:r>
            <a:r>
              <a:rPr lang="en-US" sz="2400" baseline="30000" dirty="0"/>
              <a:t>)</a:t>
            </a:r>
            <a:r>
              <a:rPr lang="en-US" sz="2400" dirty="0"/>
              <a:t>)-((</a:t>
            </a:r>
            <a:r>
              <a:rPr lang="en-US" sz="2400" dirty="0" err="1"/>
              <a:t>ab</a:t>
            </a:r>
            <a:r>
              <a:rPr lang="en-US" sz="2400" dirty="0"/>
              <a:t>)/(b-alpha))(exp</a:t>
            </a:r>
            <a:r>
              <a:rPr lang="en-US" sz="2400" baseline="30000" dirty="0"/>
              <a:t>(-alpha t)</a:t>
            </a:r>
            <a:r>
              <a:rPr lang="en-US" sz="2400" dirty="0"/>
              <a:t>-exp</a:t>
            </a:r>
            <a:r>
              <a:rPr lang="en-US" sz="2400" baseline="30000" dirty="0"/>
              <a:t>(-</a:t>
            </a:r>
            <a:r>
              <a:rPr lang="en-US" sz="2400" baseline="30000" dirty="0" err="1"/>
              <a:t>bt</a:t>
            </a:r>
            <a:r>
              <a:rPr lang="en-US" sz="2200" baseline="30000" dirty="0"/>
              <a:t>)</a:t>
            </a:r>
            <a:r>
              <a:rPr lang="en-US" sz="2200" dirty="0"/>
              <a:t>));</a:t>
            </a:r>
            <a:r>
              <a:rPr lang="en-US" sz="2400" dirty="0" err="1"/>
              <a:t>a,b,c,alpha,beta</a:t>
            </a:r>
            <a:r>
              <a:rPr lang="en-US" sz="2400" dirty="0"/>
              <a:t>&gt;0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Alpha = constant failure introduction rate.</a:t>
            </a:r>
          </a:p>
          <a:p>
            <a:pPr algn="just"/>
            <a:r>
              <a:rPr lang="en-US" sz="2400" dirty="0"/>
              <a:t>Beta and c are positive constants.</a:t>
            </a:r>
          </a:p>
          <a:p>
            <a:pPr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BY CHIU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influential factors considered for finding errors in software include autonomous errors-detected factor alpha and the learning factor </a:t>
            </a:r>
            <a:r>
              <a:rPr lang="en-US" sz="2200" dirty="0" err="1"/>
              <a:t>neta</a:t>
            </a:r>
            <a:r>
              <a:rPr lang="en-US" sz="2200" dirty="0"/>
              <a:t>.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Interrelationship among factors;</a:t>
            </a:r>
          </a:p>
          <a:p>
            <a:pPr algn="just"/>
            <a:r>
              <a:rPr lang="en-US" sz="2200" dirty="0"/>
              <a:t>f(t) = ( alpha + </a:t>
            </a:r>
            <a:r>
              <a:rPr lang="en-US" sz="2200" dirty="0" err="1"/>
              <a:t>neta</a:t>
            </a:r>
            <a:r>
              <a:rPr lang="en-US" sz="2200" dirty="0"/>
              <a:t>*F(t))(1- F(t)); </a:t>
            </a:r>
            <a:r>
              <a:rPr lang="en-US" sz="2200" dirty="0" err="1"/>
              <a:t>alpha,neta</a:t>
            </a:r>
            <a:r>
              <a:rPr lang="en-US" sz="2200" dirty="0"/>
              <a:t>&gt;0</a:t>
            </a:r>
          </a:p>
          <a:p>
            <a:pPr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f(t) =the intensity function that denotes the fraction of</a:t>
            </a:r>
          </a:p>
          <a:p>
            <a:pPr algn="just">
              <a:buNone/>
            </a:pPr>
            <a:r>
              <a:rPr lang="en-US" sz="2200" dirty="0"/>
              <a:t>    the errors detected at time t</a:t>
            </a:r>
          </a:p>
          <a:p>
            <a:pPr algn="just">
              <a:buNone/>
            </a:pPr>
            <a:r>
              <a:rPr lang="en-US" sz="2200" dirty="0"/>
              <a:t>    F(t) = the cumulative function that denotes the fraction of the errors detected within time(0, t)</a:t>
            </a:r>
          </a:p>
          <a:p>
            <a:pPr algn="just">
              <a:buNone/>
            </a:pPr>
            <a:r>
              <a:rPr lang="en-US" sz="2200" dirty="0"/>
              <a:t>    and 1-F(t) is the fraction of the errors as yet undetected at time 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810</Words>
  <Application>Microsoft Office PowerPoint</Application>
  <PresentationFormat>On-screen Show (4:3)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Algerian</vt:lpstr>
      <vt:lpstr>Arial</vt:lpstr>
      <vt:lpstr>Calibri</vt:lpstr>
      <vt:lpstr>Office Theme</vt:lpstr>
      <vt:lpstr>A study of software reliability growth from the perspective of learning effects</vt:lpstr>
      <vt:lpstr>Introduction</vt:lpstr>
      <vt:lpstr>Software reliability growth models</vt:lpstr>
      <vt:lpstr>Contd.</vt:lpstr>
      <vt:lpstr>PowerPoint Presentation</vt:lpstr>
      <vt:lpstr>S – shaped models</vt:lpstr>
      <vt:lpstr>PowerPoint Presentation</vt:lpstr>
      <vt:lpstr>PowerPoint Presentation</vt:lpstr>
      <vt:lpstr>MODEL BY CHIU</vt:lpstr>
      <vt:lpstr>Contd.</vt:lpstr>
      <vt:lpstr>Failure data of wireless system</vt:lpstr>
      <vt:lpstr>Results and comparisons</vt:lpstr>
      <vt:lpstr>PowerPoint Presentation</vt:lpstr>
      <vt:lpstr>Failure data of tandem software</vt:lpstr>
      <vt:lpstr>Results and comparisons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software reliability growth from the perspective of learning effects</dc:title>
  <dc:creator>Sony</dc:creator>
  <cp:lastModifiedBy>sadaf baba</cp:lastModifiedBy>
  <cp:revision>40</cp:revision>
  <dcterms:created xsi:type="dcterms:W3CDTF">2020-08-18T11:26:25Z</dcterms:created>
  <dcterms:modified xsi:type="dcterms:W3CDTF">2020-10-18T10:15:42Z</dcterms:modified>
</cp:coreProperties>
</file>