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5" r:id="rId6"/>
    <p:sldId id="276" r:id="rId7"/>
    <p:sldId id="270" r:id="rId8"/>
    <p:sldId id="271" r:id="rId9"/>
    <p:sldId id="273" r:id="rId10"/>
    <p:sldId id="274" r:id="rId11"/>
    <p:sldId id="267" r:id="rId12"/>
    <p:sldId id="268" r:id="rId13"/>
    <p:sldId id="277" r:id="rId14"/>
    <p:sldId id="278" r:id="rId15"/>
    <p:sldId id="279" r:id="rId16"/>
    <p:sldId id="280" r:id="rId17"/>
    <p:sldId id="260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0866" y="2319350"/>
            <a:ext cx="8928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>
                <a:solidFill>
                  <a:srgbClr val="A7B788"/>
                </a:solidFill>
                <a:latin typeface="Century Schoolbook"/>
                <a:cs typeface="Century Schoolbook"/>
              </a:rPr>
              <a:t>Risk Game</a:t>
            </a:r>
            <a:endParaRPr sz="7200" dirty="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866" y="3858844"/>
            <a:ext cx="9257665" cy="18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SOEN 6441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– </a:t>
            </a: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Build</a:t>
            </a:r>
            <a:r>
              <a:rPr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 </a:t>
            </a:r>
            <a:r>
              <a:rPr lang="en-US"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2</a:t>
            </a:r>
            <a:endParaRPr sz="4800" dirty="0">
              <a:latin typeface="Century Schoolbook"/>
              <a:cs typeface="Century Schoolbook"/>
            </a:endParaRPr>
          </a:p>
          <a:p>
            <a:pPr marL="885825" marR="5080" indent="7392034">
              <a:lnSpc>
                <a:spcPct val="155900"/>
              </a:lnSpc>
              <a:spcBef>
                <a:spcPts val="270"/>
              </a:spcBef>
            </a:pP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Team</a:t>
            </a:r>
            <a:r>
              <a:rPr sz="2200" spc="-7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7</a:t>
            </a:r>
            <a:r>
              <a:rPr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 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Members: </a:t>
            </a:r>
            <a:r>
              <a:rPr lang="en-US"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Meng Yao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Jaspreet,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Somayeh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Abedi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Ramit Basra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r>
              <a:rPr lang="en-US" dirty="0"/>
              <a:t>Core Classes for Displaying</a:t>
            </a:r>
            <a:br>
              <a:rPr lang="en-US" sz="5400" dirty="0"/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7384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BoardView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():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messagePanel</a:t>
            </a:r>
            <a:r>
              <a:rPr lang="en-US" sz="2000" dirty="0"/>
              <a:t>(): to display cards and turn-ins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 ii)</a:t>
            </a:r>
            <a:r>
              <a:rPr lang="en-US" sz="2000" dirty="0" err="1"/>
              <a:t>actionPanel</a:t>
            </a:r>
            <a:r>
              <a:rPr lang="en-US" sz="2000" dirty="0"/>
              <a:t>(): allows the user to perform actions.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iii)</a:t>
            </a:r>
            <a:r>
              <a:rPr lang="en-US" sz="2000" dirty="0" err="1"/>
              <a:t>countryInfoPanel</a:t>
            </a:r>
            <a:r>
              <a:rPr lang="en-US" sz="2000" dirty="0"/>
              <a:t>(): show info related to countries and continents.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MapEdit_View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 err="1"/>
              <a:t>i</a:t>
            </a:r>
            <a:r>
              <a:rPr lang="en-US" sz="2000" dirty="0"/>
              <a:t>) add and remove countries.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 ii) delete continents.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PlayerCount_View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/>
              <a:t>Player number selection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PlayerSetting_View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/>
              <a:t>takes player name 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72101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029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User Input and manipulation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Cambria"/>
            </a:endParaRP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ActionListener interface</a:t>
            </a:r>
            <a:r>
              <a:rPr lang="en-US" sz="2200" dirty="0"/>
              <a:t>: </a:t>
            </a:r>
            <a:r>
              <a:rPr lang="en-US" sz="2200" dirty="0" err="1"/>
              <a:t>loadmap.addActionListener</a:t>
            </a:r>
            <a:r>
              <a:rPr lang="en-US" sz="2200" dirty="0"/>
              <a:t>(), </a:t>
            </a:r>
            <a:r>
              <a:rPr lang="en-US" sz="2200" dirty="0" err="1"/>
              <a:t>turnInBtn.addActionListener</a:t>
            </a:r>
            <a:r>
              <a:rPr lang="en-US" sz="2200" dirty="0"/>
              <a:t>(), </a:t>
            </a:r>
            <a:r>
              <a:rPr lang="en-US" sz="2200" dirty="0" err="1"/>
              <a:t>btnnewMap.addActionListener</a:t>
            </a:r>
            <a:r>
              <a:rPr lang="en-US" sz="2200" dirty="0"/>
              <a:t>(), </a:t>
            </a:r>
            <a:r>
              <a:rPr lang="en-US" sz="2200" dirty="0" err="1"/>
              <a:t>reinforceBtn.addActionListener</a:t>
            </a:r>
            <a:r>
              <a:rPr lang="en-US" sz="2200" dirty="0"/>
              <a:t>(), </a:t>
            </a:r>
            <a:r>
              <a:rPr lang="en-US" sz="2200" dirty="0" err="1"/>
              <a:t>fortify</a:t>
            </a:r>
            <a:r>
              <a:rPr lang="en-US" sz="2000" dirty="0" err="1"/>
              <a:t>.</a:t>
            </a:r>
            <a:r>
              <a:rPr lang="en-US" sz="2200" dirty="0" err="1"/>
              <a:t>addActionListener</a:t>
            </a:r>
            <a:r>
              <a:rPr lang="en-US" sz="2200" dirty="0"/>
              <a:t>() </a:t>
            </a:r>
            <a:r>
              <a:rPr lang="en-US" sz="2200" dirty="0" err="1"/>
              <a:t>endturn.addActionListener</a:t>
            </a:r>
            <a:r>
              <a:rPr lang="en-US" sz="2200" dirty="0"/>
              <a:t>().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ListSelectionModel</a:t>
            </a: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addListSelectionListener</a:t>
            </a:r>
            <a:r>
              <a:rPr lang="en-US" sz="2400" dirty="0"/>
              <a:t>().</a:t>
            </a: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200" dirty="0"/>
              <a:t>a semantic event which indicates that a component-defined action has occurred.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getActionCommand</a:t>
            </a:r>
            <a:r>
              <a:rPr lang="en-US" sz="2400" dirty="0"/>
              <a:t>(), </a:t>
            </a:r>
            <a:r>
              <a:rPr lang="en-US" sz="2400" dirty="0" err="1"/>
              <a:t>actionEvent.equals</a:t>
            </a:r>
            <a:r>
              <a:rPr lang="en-US" sz="2400" dirty="0"/>
              <a:t>().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4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ListSelectionEvent</a:t>
            </a:r>
            <a:r>
              <a:rPr lang="en-US" sz="2400" u="sng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getValueIsAdjusting</a:t>
            </a:r>
            <a:r>
              <a:rPr lang="en-US" sz="2400" dirty="0">
                <a:latin typeface="Cambria" panose="02040503050406030204" pitchFamily="18" charset="0"/>
              </a:rPr>
              <a:t>().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Java.util.Scanner</a:t>
            </a:r>
            <a:r>
              <a:rPr lang="en-US" sz="2400" dirty="0">
                <a:latin typeface="Cambria" panose="02040503050406030204" pitchFamily="18" charset="0"/>
              </a:rPr>
              <a:t>: take user inputs from </a:t>
            </a:r>
            <a:r>
              <a:rPr lang="en-US" sz="2400" b="1" dirty="0">
                <a:latin typeface="Cambria" panose="02040503050406030204" pitchFamily="18" charset="0"/>
              </a:rPr>
              <a:t>System.in.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ct val="200000"/>
              </a:lnSpc>
            </a:pPr>
            <a:endParaRPr lang="en-US" sz="2400" u="sng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6041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345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Packages</a:t>
            </a:r>
            <a:r>
              <a:rPr lang="en-US" sz="2800" b="1" dirty="0"/>
              <a:t>: </a:t>
            </a:r>
            <a:r>
              <a:rPr lang="en-US" sz="2000" dirty="0"/>
              <a:t>Java package for each self-contained project or group of related functionality. Create and use directories in accord with java package conventions.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Naming: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Name</a:t>
            </a:r>
            <a:r>
              <a:rPr lang="en-US" sz="2400" b="1" dirty="0"/>
              <a:t>: </a:t>
            </a:r>
            <a:r>
              <a:rPr lang="en-US" i="1" dirty="0" err="1"/>
              <a:t>XxxXxxx</a:t>
            </a:r>
            <a:r>
              <a:rPr lang="zh-CN" altLang="en-US" i="1" dirty="0"/>
              <a:t>，</a:t>
            </a:r>
            <a:r>
              <a:rPr lang="zh-CN" altLang="en-US" b="1" dirty="0"/>
              <a:t> </a:t>
            </a:r>
            <a:r>
              <a:rPr lang="en-US" i="1" dirty="0" err="1"/>
              <a:t>Xxx_Xxxx</a:t>
            </a:r>
            <a:r>
              <a:rPr lang="en-US" i="1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Property/method : </a:t>
            </a:r>
            <a:r>
              <a:rPr lang="en-US" i="1" dirty="0" err="1"/>
              <a:t>xxXxxx</a:t>
            </a:r>
            <a:r>
              <a:rPr lang="en-US" i="1" dirty="0"/>
              <a:t>;</a:t>
            </a:r>
          </a:p>
          <a:p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Between Keywords: </a:t>
            </a:r>
            <a:r>
              <a:rPr lang="en-US" i="1" dirty="0" err="1"/>
              <a:t>int</a:t>
            </a:r>
            <a:r>
              <a:rPr lang="en-US" i="1" dirty="0"/>
              <a:t> a = b + c;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Between Paragraph: </a:t>
            </a:r>
            <a:r>
              <a:rPr lang="en-US" dirty="0"/>
              <a:t>Code in method should be split base on logic group:</a:t>
            </a:r>
          </a:p>
          <a:p>
            <a:r>
              <a:rPr lang="en-US" dirty="0"/>
              <a:t>         </a:t>
            </a:r>
            <a:r>
              <a:rPr lang="en-US" i="1" dirty="0"/>
              <a:t>//some code based on logic A</a:t>
            </a:r>
          </a:p>
          <a:p>
            <a:r>
              <a:rPr lang="en-US" i="1" dirty="0"/>
              <a:t>        //some code based on logic A</a:t>
            </a:r>
          </a:p>
          <a:p>
            <a:endParaRPr lang="en-US" i="1" dirty="0"/>
          </a:p>
          <a:p>
            <a:r>
              <a:rPr lang="en-US" i="1" dirty="0"/>
              <a:t>       //some code based on logic B</a:t>
            </a:r>
          </a:p>
          <a:p>
            <a:r>
              <a:rPr lang="en-US" i="1" dirty="0"/>
              <a:t>      //some code based on logic B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35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622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r>
              <a:rPr lang="en-US" sz="2000" dirty="0"/>
              <a:t>3.  Between Parameters: Start a new line when there are so many parameters in a          function.</a:t>
            </a:r>
          </a:p>
          <a:p>
            <a:r>
              <a:rPr lang="en-US" sz="2000" dirty="0"/>
              <a:t>      Returning are based on the logic:</a:t>
            </a:r>
          </a:p>
          <a:p>
            <a:r>
              <a:rPr lang="en-US" sz="2000" dirty="0"/>
              <a:t>           </a:t>
            </a:r>
            <a:r>
              <a:rPr lang="en-US" sz="2000" i="1" dirty="0"/>
              <a:t>grid (</a:t>
            </a:r>
            <a:r>
              <a:rPr lang="en-US" sz="2000" i="1" dirty="0" err="1"/>
              <a:t>int</a:t>
            </a:r>
            <a:r>
              <a:rPr lang="en-US" sz="2000" i="1" dirty="0"/>
              <a:t> width, </a:t>
            </a:r>
            <a:r>
              <a:rPr lang="en-US" sz="2000" i="1" dirty="0" err="1"/>
              <a:t>int</a:t>
            </a:r>
            <a:r>
              <a:rPr lang="en-US" sz="2000" i="1" dirty="0"/>
              <a:t> height,</a:t>
            </a:r>
            <a:endParaRPr lang="en-US" sz="2000" dirty="0"/>
          </a:p>
          <a:p>
            <a:r>
              <a:rPr lang="en-US" sz="2000" dirty="0"/>
              <a:t>           </a:t>
            </a:r>
            <a:r>
              <a:rPr lang="en-US" sz="2000" i="1" dirty="0"/>
              <a:t>String name)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/>
              <a:t>Braces: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 </a:t>
            </a:r>
            <a:r>
              <a:rPr lang="en-US" sz="2000" dirty="0"/>
              <a:t>Position:</a:t>
            </a:r>
            <a:r>
              <a:rPr lang="en-US" b="1" dirty="0"/>
              <a:t>  </a:t>
            </a:r>
            <a:r>
              <a:rPr lang="en-US" i="1" dirty="0" err="1"/>
              <a:t>xxxx</a:t>
            </a:r>
            <a:r>
              <a:rPr lang="en-US" i="1" dirty="0"/>
              <a:t> </a:t>
            </a:r>
            <a:r>
              <a:rPr lang="en-US" i="1" dirty="0" err="1"/>
              <a:t>xxxx</a:t>
            </a:r>
            <a:r>
              <a:rPr lang="en-US" i="1" dirty="0"/>
              <a:t> {</a:t>
            </a:r>
            <a:endParaRPr lang="en-US" sz="1200" dirty="0"/>
          </a:p>
          <a:p>
            <a:r>
              <a:rPr lang="en-US" i="1" dirty="0"/>
              <a:t>                                     </a:t>
            </a:r>
            <a:r>
              <a:rPr lang="en-US" i="1" dirty="0" err="1"/>
              <a:t>xxxx</a:t>
            </a:r>
            <a:endParaRPr lang="en-US" sz="1200" dirty="0"/>
          </a:p>
          <a:p>
            <a:r>
              <a:rPr lang="en-US" dirty="0"/>
              <a:t>                                            </a:t>
            </a:r>
            <a:r>
              <a:rPr lang="en-US" i="1" dirty="0"/>
              <a:t>}</a:t>
            </a:r>
            <a:endParaRPr lang="en-US" sz="1200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2)   </a:t>
            </a:r>
            <a:r>
              <a:rPr lang="en-US" sz="2000" dirty="0"/>
              <a:t> Fully</a:t>
            </a:r>
            <a:r>
              <a:rPr lang="en-US" b="1" dirty="0"/>
              <a:t>:</a:t>
            </a:r>
            <a:endParaRPr lang="en-US" dirty="0"/>
          </a:p>
          <a:p>
            <a:r>
              <a:rPr lang="en-US" i="1" dirty="0"/>
              <a:t>            if (xxx){</a:t>
            </a:r>
            <a:endParaRPr lang="en-US" dirty="0"/>
          </a:p>
          <a:p>
            <a:r>
              <a:rPr lang="en-US" i="1" dirty="0"/>
              <a:t>                        </a:t>
            </a:r>
            <a:r>
              <a:rPr lang="en-US" i="1" dirty="0" err="1"/>
              <a:t>xxxx</a:t>
            </a:r>
            <a:endParaRPr lang="en-US" dirty="0"/>
          </a:p>
          <a:p>
            <a:r>
              <a:rPr lang="en-US" i="1" dirty="0"/>
              <a:t>                       } else if (xxx) {</a:t>
            </a:r>
            <a:endParaRPr lang="en-US" dirty="0"/>
          </a:p>
          <a:p>
            <a:r>
              <a:rPr lang="en-US" i="1" dirty="0"/>
              <a:t>                                             </a:t>
            </a:r>
            <a:r>
              <a:rPr lang="en-US" i="1" dirty="0" err="1"/>
              <a:t>xxxx</a:t>
            </a:r>
            <a:endParaRPr lang="en-US" dirty="0"/>
          </a:p>
          <a:p>
            <a:r>
              <a:rPr lang="en-US" i="1" dirty="0"/>
              <a:t>                                              }else{</a:t>
            </a:r>
            <a:endParaRPr lang="en-US" dirty="0"/>
          </a:p>
          <a:p>
            <a:r>
              <a:rPr lang="en-US" i="1" dirty="0"/>
              <a:t>                                                       </a:t>
            </a:r>
            <a:r>
              <a:rPr lang="en-US" i="1" dirty="0" err="1"/>
              <a:t>xxxx</a:t>
            </a:r>
            <a:r>
              <a:rPr lang="en-US" dirty="0"/>
              <a:t> </a:t>
            </a: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4883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/>
              <a:t>Comments: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Types:</a:t>
            </a:r>
            <a:endParaRPr lang="en-US" sz="2000" dirty="0"/>
          </a:p>
          <a:p>
            <a:r>
              <a:rPr lang="en-US" dirty="0"/>
              <a:t>       Javadoc:</a:t>
            </a:r>
          </a:p>
          <a:p>
            <a:r>
              <a:rPr lang="en-US" i="1" dirty="0"/>
              <a:t>       /**</a:t>
            </a:r>
            <a:endParaRPr lang="en-US" dirty="0"/>
          </a:p>
          <a:p>
            <a:pPr lvl="0"/>
            <a:r>
              <a:rPr lang="en-US" i="1" dirty="0"/>
              <a:t>       Method Description</a:t>
            </a:r>
            <a:endParaRPr lang="en-US" dirty="0"/>
          </a:p>
          <a:p>
            <a:pPr lvl="0"/>
            <a:r>
              <a:rPr lang="en-US" i="1" dirty="0"/>
              <a:t>       @para a </a:t>
            </a:r>
            <a:r>
              <a:rPr lang="en-US" i="1" dirty="0" err="1"/>
              <a:t>a</a:t>
            </a:r>
            <a:endParaRPr lang="en-US" dirty="0"/>
          </a:p>
          <a:p>
            <a:r>
              <a:rPr lang="en-US" i="1" dirty="0"/>
              <a:t>       */</a:t>
            </a:r>
            <a:endParaRPr lang="en-US" dirty="0"/>
          </a:p>
          <a:p>
            <a:r>
              <a:rPr lang="en-US" dirty="0"/>
              <a:t>        Inside Method:</a:t>
            </a:r>
          </a:p>
          <a:p>
            <a:r>
              <a:rPr lang="en-US" i="1" dirty="0"/>
              <a:t>        // this is for </a:t>
            </a:r>
            <a:r>
              <a:rPr lang="en-US" i="1" dirty="0" err="1"/>
              <a:t>xxxx</a:t>
            </a:r>
            <a:endParaRPr lang="en-US" i="1" dirty="0"/>
          </a:p>
          <a:p>
            <a:endParaRPr lang="en-US" i="1" dirty="0"/>
          </a:p>
          <a:p>
            <a:pPr marL="457200" indent="-457200">
              <a:buAutoNum type="arabicPeriod" startAt="2"/>
            </a:pPr>
            <a:r>
              <a:rPr lang="en-US" sz="2000" b="1" dirty="0"/>
              <a:t>Inside Method:</a:t>
            </a:r>
          </a:p>
          <a:p>
            <a:r>
              <a:rPr lang="en-US" sz="2000" b="1" dirty="0"/>
              <a:t>        </a:t>
            </a:r>
            <a:r>
              <a:rPr lang="en-US" sz="2000" dirty="0"/>
              <a:t>Comment should be before the code it explain, and place at least one empty line above the comment:</a:t>
            </a:r>
          </a:p>
          <a:p>
            <a:r>
              <a:rPr lang="en-US" i="1" dirty="0"/>
              <a:t>                 </a:t>
            </a:r>
            <a:r>
              <a:rPr lang="en-US" i="1" dirty="0" err="1"/>
              <a:t>xxxxx.xxxxx</a:t>
            </a:r>
            <a:r>
              <a:rPr lang="en-US" i="1" dirty="0"/>
              <a:t>();</a:t>
            </a:r>
            <a:endParaRPr lang="en-US" sz="2000" b="1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6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2205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/>
              <a:t>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Access Control</a:t>
            </a:r>
            <a:r>
              <a:rPr lang="en-US" sz="2000" dirty="0"/>
              <a:t>: Any functions or properties you want to use but are not listed in the Class Diagram, should be marked as private</a:t>
            </a:r>
            <a:r>
              <a:rPr lang="en-US" dirty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u="sng" dirty="0"/>
              <a:t>Sample Code</a:t>
            </a:r>
            <a:r>
              <a:rPr lang="en-US" sz="2000" dirty="0"/>
              <a:t>: See RiskApp.java</a:t>
            </a:r>
          </a:p>
        </p:txBody>
      </p:sp>
    </p:spTree>
    <p:extLst>
      <p:ext uri="{BB962C8B-B14F-4D97-AF65-F5344CB8AC3E}">
        <p14:creationId xmlns:p14="http://schemas.microsoft.com/office/powerpoint/2010/main" val="44690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4127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Members Division of Work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115546"/>
            <a:ext cx="8610600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  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Map Editor: </a:t>
            </a:r>
            <a:r>
              <a:rPr lang="en-US" sz="2400" dirty="0" err="1">
                <a:latin typeface="Cambria"/>
                <a:cs typeface="Times New Roman"/>
              </a:rPr>
              <a:t>Jaspreet</a:t>
            </a:r>
            <a:r>
              <a:rPr lang="en-US" sz="2400" dirty="0">
                <a:latin typeface="Cambria"/>
                <a:cs typeface="Times New Roman"/>
              </a:rPr>
              <a:t> ,</a:t>
            </a:r>
            <a:r>
              <a:rPr lang="en-US" sz="2400" dirty="0" err="1">
                <a:latin typeface="Cambria"/>
                <a:cs typeface="Times New Roman"/>
              </a:rPr>
              <a:t>Somayeh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Abedi</a:t>
            </a:r>
            <a:r>
              <a:rPr lang="en-US" sz="2400" dirty="0">
                <a:latin typeface="Cambria"/>
                <a:cs typeface="Times New Roman"/>
              </a:rPr>
              <a:t>,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Game Play: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Startup Phase: </a:t>
            </a:r>
            <a:r>
              <a:rPr lang="en-US" sz="2400" dirty="0" err="1">
                <a:latin typeface="Cambria"/>
                <a:cs typeface="Times New Roman"/>
              </a:rPr>
              <a:t>Urbashi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Bhattacharjee</a:t>
            </a:r>
            <a:r>
              <a:rPr lang="en-US" sz="2400" dirty="0">
                <a:latin typeface="Cambria"/>
                <a:cs typeface="Times New Roman"/>
              </a:rPr>
              <a:t>, </a:t>
            </a:r>
            <a:r>
              <a:rPr lang="en-US" sz="2400" dirty="0" err="1">
                <a:latin typeface="Cambria"/>
                <a:cs typeface="Times New Roman"/>
              </a:rPr>
              <a:t>Ramit</a:t>
            </a:r>
            <a:r>
              <a:rPr lang="en-US" sz="2400" dirty="0">
                <a:latin typeface="Cambria"/>
                <a:cs typeface="Times New Roman"/>
              </a:rPr>
              <a:t> Basra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Reinforcement &amp; Fortification Phase: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Architectural Design &amp; API Documentation: </a:t>
            </a:r>
            <a:r>
              <a:rPr lang="en-US" sz="2400" dirty="0" err="1">
                <a:latin typeface="Cambria"/>
                <a:cs typeface="Times New Roman"/>
              </a:rPr>
              <a:t>Urbashi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Bhattacharjee</a:t>
            </a:r>
            <a:r>
              <a:rPr lang="en-US" sz="2400" dirty="0">
                <a:latin typeface="Cambria"/>
                <a:cs typeface="Times New Roman"/>
              </a:rPr>
              <a:t> &amp; </a:t>
            </a:r>
            <a:r>
              <a:rPr lang="en-US" sz="2400" dirty="0" err="1">
                <a:latin typeface="Cambria"/>
                <a:cs typeface="Times New Roman"/>
              </a:rPr>
              <a:t>Ramit</a:t>
            </a:r>
            <a:r>
              <a:rPr lang="en-US" sz="2400" dirty="0">
                <a:latin typeface="Cambria"/>
                <a:cs typeface="Times New Roman"/>
              </a:rPr>
              <a:t> Basra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Unit Testing: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solidFill>
                <a:srgbClr val="415564"/>
              </a:solidFill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595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2193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5" dirty="0">
                <a:solidFill>
                  <a:srgbClr val="415564"/>
                </a:solidFill>
                <a:latin typeface="Cambria"/>
                <a:cs typeface="Cambria"/>
              </a:rPr>
              <a:t>Ag</a:t>
            </a:r>
            <a:r>
              <a:rPr sz="5400" spc="-45" dirty="0">
                <a:solidFill>
                  <a:srgbClr val="415564"/>
                </a:solidFill>
                <a:latin typeface="Cambria"/>
                <a:cs typeface="Cambria"/>
              </a:rPr>
              <a:t>e</a:t>
            </a:r>
            <a:r>
              <a:rPr sz="5400" spc="-50" dirty="0">
                <a:solidFill>
                  <a:srgbClr val="415564"/>
                </a:solidFill>
                <a:latin typeface="Cambria"/>
                <a:cs typeface="Cambria"/>
              </a:rPr>
              <a:t>nd</a:t>
            </a:r>
            <a:r>
              <a:rPr sz="5400" dirty="0">
                <a:solidFill>
                  <a:srgbClr val="415564"/>
                </a:solidFill>
                <a:latin typeface="Cambria"/>
                <a:cs typeface="Cambria"/>
              </a:rPr>
              <a:t>a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2575941"/>
            <a:ext cx="370649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  <a:buFont typeface="Arial"/>
              <a:buChar char="•"/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Demonstration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Members’ </a:t>
            </a: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division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of</a:t>
            </a:r>
            <a:r>
              <a:rPr sz="2400" spc="6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labor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 Design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752600"/>
            <a:ext cx="8305800" cy="23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This Game implements Model-View-Controller for Map Editor &amp; Entire Game Play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We have used observer pattern for deploying MVC design.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11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22335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54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35488"/>
            <a:ext cx="5943600" cy="400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352800" y="5639242"/>
            <a:ext cx="75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Architecture Design for Risk Game</a:t>
            </a:r>
          </a:p>
        </p:txBody>
      </p:sp>
    </p:spTree>
    <p:extLst>
      <p:ext uri="{BB962C8B-B14F-4D97-AF65-F5344CB8AC3E}">
        <p14:creationId xmlns:p14="http://schemas.microsoft.com/office/powerpoint/2010/main" val="3359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B22-0E7D-45B6-AD50-5A4B3C4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4" y="533400"/>
            <a:ext cx="11592556" cy="830997"/>
          </a:xfrm>
        </p:spPr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30D2-476F-4040-8B82-29E07DFE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972800" cy="38164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Observer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Observer pattern is used when there is one-to-many relationship between objects such as if one   object is modified, its dependent objects are to be notified automatically.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Example: adding or losing territories, exchanging cards, etc.</a:t>
            </a: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			</a:t>
            </a:r>
            <a:r>
              <a:rPr lang="en-US" sz="24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D9DEA-830E-4961-802C-822A2B5B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33" y="3124200"/>
            <a:ext cx="5588488" cy="24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B22-0E7D-45B6-AD50-5A4B3C4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4" y="533400"/>
            <a:ext cx="11592556" cy="830997"/>
          </a:xfrm>
        </p:spPr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30D2-476F-4040-8B82-29E07DFE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972800" cy="40934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Singleton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 </a:t>
            </a:r>
            <a:r>
              <a:rPr lang="en-IN" sz="2000" b="1" dirty="0"/>
              <a:t>singleton pattern</a:t>
            </a:r>
            <a:r>
              <a:rPr lang="en-IN" sz="2000" dirty="0"/>
              <a:t> restricts the instantiation of a class to one object. This is useful when exactly one object is needed to coordinate actions across the system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instance is created when the program starts, and can only be accesses through the public </a:t>
            </a:r>
            <a:r>
              <a:rPr lang="en-IN" sz="2000" dirty="0" err="1"/>
              <a:t>getInstance</a:t>
            </a:r>
            <a:r>
              <a:rPr lang="en-IN" sz="2000" dirty="0"/>
              <a:t>() method. </a:t>
            </a:r>
            <a:r>
              <a:rPr lang="en-US" sz="2000" dirty="0"/>
              <a:t>	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			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7566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Entire classes &amp; objects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createNewMap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 ():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     </a:t>
            </a:r>
            <a:r>
              <a:rPr lang="en-US" sz="2400" dirty="0" err="1">
                <a:cs typeface="Times New Roman"/>
              </a:rPr>
              <a:t>i</a:t>
            </a:r>
            <a:r>
              <a:rPr lang="en-US" sz="2400" dirty="0">
                <a:cs typeface="Times New Roman"/>
              </a:rPr>
              <a:t>)user enters country name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 ii) coordinates(x and y) 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iii) adjacent countries.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All this, is handled using try catch block. This also verifies the          correctness of map.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i="1" dirty="0"/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Buffered i/o is used to write and read the data from memory.</a:t>
            </a:r>
          </a:p>
        </p:txBody>
      </p:sp>
    </p:spTree>
    <p:extLst>
      <p:ext uri="{BB962C8B-B14F-4D97-AF65-F5344CB8AC3E}">
        <p14:creationId xmlns:p14="http://schemas.microsoft.com/office/powerpoint/2010/main" val="19084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218408"/>
            <a:ext cx="8305800" cy="5214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Risk_Model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()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i="1" u="sng" dirty="0">
                <a:latin typeface="Cambria" panose="02040503050406030204" pitchFamily="18" charset="0"/>
              </a:rPr>
              <a:t>extends Observable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)loads board (ii) initialize game (iii) random allocation of turns (iv) reinforce and  (v) fortify.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setPlayerCount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and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getPlayerCount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to set and get the value of players.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decrementArmies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incrementArmies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and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turnInCards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(): handles turning into cards and adding armies.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loadBoard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()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loads the board from </a:t>
            </a:r>
            <a:r>
              <a:rPr lang="en-US" sz="2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files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i.e.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file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continent file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adjacency of countries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CountryLabel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 and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RiskListModel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 </a:t>
            </a:r>
            <a:r>
              <a:rPr lang="en-US" sz="2400" dirty="0"/>
              <a:t>: </a:t>
            </a:r>
            <a:r>
              <a:rPr lang="en-US" sz="2200" i="1" u="sng" dirty="0"/>
              <a:t>extends Observer </a:t>
            </a:r>
            <a:r>
              <a:rPr lang="en-US" sz="2200" dirty="0"/>
              <a:t>and update countries, adjacency and occupied countries per player turn.</a:t>
            </a:r>
          </a:p>
        </p:txBody>
      </p:sp>
    </p:spTree>
    <p:extLst>
      <p:ext uri="{BB962C8B-B14F-4D97-AF65-F5344CB8AC3E}">
        <p14:creationId xmlns:p14="http://schemas.microsoft.com/office/powerpoint/2010/main" val="230315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306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Customer View:</a:t>
            </a:r>
            <a:r>
              <a:rPr lang="en-US" sz="2400" dirty="0"/>
              <a:t> </a:t>
            </a:r>
            <a:r>
              <a:rPr lang="en-US" sz="2400" dirty="0" err="1"/>
              <a:t>MapEdit_View</a:t>
            </a:r>
            <a:r>
              <a:rPr lang="en-US" sz="2400" dirty="0"/>
              <a:t> ,</a:t>
            </a:r>
            <a:r>
              <a:rPr lang="en-US" sz="2400" dirty="0" err="1"/>
              <a:t>RiskStart_View</a:t>
            </a:r>
            <a:r>
              <a:rPr lang="en-US" sz="2400" dirty="0"/>
              <a:t>,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err="1"/>
              <a:t>BoardView</a:t>
            </a:r>
            <a:r>
              <a:rPr lang="en-US" sz="2400" dirty="0"/>
              <a:t>, </a:t>
            </a:r>
            <a:r>
              <a:rPr lang="en-US" sz="2400" dirty="0" err="1"/>
              <a:t>PlayerCount_View</a:t>
            </a:r>
            <a:r>
              <a:rPr lang="en-US" sz="2400" dirty="0"/>
              <a:t>, </a:t>
            </a:r>
            <a:r>
              <a:rPr lang="en-US" sz="2400" dirty="0" err="1"/>
              <a:t>PlayerSetting_View</a:t>
            </a:r>
            <a:r>
              <a:rPr lang="en-US" sz="2400" dirty="0"/>
              <a:t>, </a:t>
            </a:r>
            <a:r>
              <a:rPr lang="en-US" sz="2400" dirty="0" err="1"/>
              <a:t>MenuView</a:t>
            </a:r>
            <a:r>
              <a:rPr lang="en-US" sz="2400" dirty="0"/>
              <a:t>, </a:t>
            </a:r>
            <a:r>
              <a:rPr lang="en-US" sz="2400" dirty="0" err="1"/>
              <a:t>LoadMap_View</a:t>
            </a:r>
            <a:r>
              <a:rPr lang="en-US" sz="2400" dirty="0"/>
              <a:t>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rgbClr val="415564"/>
                </a:solidFill>
                <a:latin typeface="Cambria"/>
                <a:cs typeface="Cambria"/>
              </a:rPr>
              <a:t>Awt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: </a:t>
            </a:r>
            <a:r>
              <a:rPr lang="en-US" sz="2400" dirty="0"/>
              <a:t>Dimension, </a:t>
            </a:r>
            <a:r>
              <a:rPr lang="en-US" sz="2400" dirty="0" err="1"/>
              <a:t>GridLayout</a:t>
            </a:r>
            <a:r>
              <a:rPr lang="en-US" sz="2400" dirty="0"/>
              <a:t>, </a:t>
            </a:r>
            <a:r>
              <a:rPr lang="en-US" sz="2400" dirty="0" err="1"/>
              <a:t>BufferedImage</a:t>
            </a:r>
            <a:r>
              <a:rPr lang="en-US" sz="2400" dirty="0"/>
              <a:t>, </a:t>
            </a:r>
            <a:r>
              <a:rPr lang="en-US" sz="2400" dirty="0" err="1"/>
              <a:t>BorderLayout</a:t>
            </a:r>
            <a:r>
              <a:rPr lang="en-US" sz="2400" dirty="0"/>
              <a:t>, </a:t>
            </a:r>
            <a:r>
              <a:rPr lang="en-US" sz="2400" dirty="0" err="1"/>
              <a:t>FlowLayout</a:t>
            </a: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Swing: </a:t>
            </a:r>
            <a:r>
              <a:rPr lang="en-US" sz="2400" dirty="0" err="1"/>
              <a:t>JComponent</a:t>
            </a:r>
            <a:r>
              <a:rPr lang="en-US" sz="2400" dirty="0"/>
              <a:t>, </a:t>
            </a:r>
            <a:r>
              <a:rPr lang="en-US" sz="2400" dirty="0" err="1"/>
              <a:t>JButton</a:t>
            </a:r>
            <a:r>
              <a:rPr lang="en-US" sz="2400" dirty="0"/>
              <a:t>, </a:t>
            </a:r>
            <a:r>
              <a:rPr lang="en-US" sz="2400" dirty="0" err="1"/>
              <a:t>JDialog</a:t>
            </a:r>
            <a:r>
              <a:rPr lang="en-US" sz="2400" dirty="0"/>
              <a:t>, </a:t>
            </a:r>
            <a:r>
              <a:rPr lang="en-US" sz="2400" dirty="0" err="1"/>
              <a:t>JFrame</a:t>
            </a:r>
            <a:r>
              <a:rPr lang="en-US" sz="2400" dirty="0"/>
              <a:t>, </a:t>
            </a:r>
            <a:r>
              <a:rPr lang="en-US" sz="2400" dirty="0" err="1"/>
              <a:t>Jpanel</a:t>
            </a:r>
            <a:r>
              <a:rPr lang="en-US" sz="2400" dirty="0"/>
              <a:t>, </a:t>
            </a:r>
            <a:r>
              <a:rPr lang="en-US" sz="2400" dirty="0" err="1"/>
              <a:t>JComboBox</a:t>
            </a:r>
            <a:r>
              <a:rPr lang="en-US" sz="2400" dirty="0"/>
              <a:t>, </a:t>
            </a:r>
            <a:r>
              <a:rPr lang="en-US" sz="2400" dirty="0" err="1"/>
              <a:t>JTextField</a:t>
            </a:r>
            <a:r>
              <a:rPr lang="en-US" sz="2400" dirty="0"/>
              <a:t>, Box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772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宋体</vt:lpstr>
      <vt:lpstr>Arial</vt:lpstr>
      <vt:lpstr>Calibri</vt:lpstr>
      <vt:lpstr>Cambria</vt:lpstr>
      <vt:lpstr>Century Schoolbook</vt:lpstr>
      <vt:lpstr>Courier New</vt:lpstr>
      <vt:lpstr>Times New Roman</vt:lpstr>
      <vt:lpstr>Wingdings</vt:lpstr>
      <vt:lpstr>Office Theme</vt:lpstr>
      <vt:lpstr>Risk Game</vt:lpstr>
      <vt:lpstr>Agenda</vt:lpstr>
      <vt:lpstr>Architecture Design</vt:lpstr>
      <vt:lpstr>Architecture</vt:lpstr>
      <vt:lpstr>Design Patterns</vt:lpstr>
      <vt:lpstr>Design Patterns</vt:lpstr>
      <vt:lpstr>Model Layer </vt:lpstr>
      <vt:lpstr>Model Layer </vt:lpstr>
      <vt:lpstr>View Layer </vt:lpstr>
      <vt:lpstr>View Layer Core Classes for Displaying </vt:lpstr>
      <vt:lpstr>Controller Layer</vt:lpstr>
      <vt:lpstr>Controller Layer</vt:lpstr>
      <vt:lpstr>Coding Standards</vt:lpstr>
      <vt:lpstr>Coding Standards</vt:lpstr>
      <vt:lpstr>Coding Standards</vt:lpstr>
      <vt:lpstr>Coding Standards</vt:lpstr>
      <vt:lpstr>Members Division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SOEN 6441 – Build 1</dc:title>
  <dc:creator>姚蒙</dc:creator>
  <cp:lastModifiedBy>Ramit Basra</cp:lastModifiedBy>
  <cp:revision>55</cp:revision>
  <dcterms:created xsi:type="dcterms:W3CDTF">2017-10-15T01:27:53Z</dcterms:created>
  <dcterms:modified xsi:type="dcterms:W3CDTF">2017-11-07T22:26:14Z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2017-10-14T00:00:00Z</vt:filetime>
  </property>
</Properties>
</file>