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5" r:id="rId6"/>
    <p:sldId id="276" r:id="rId7"/>
    <p:sldId id="270" r:id="rId8"/>
    <p:sldId id="271" r:id="rId9"/>
    <p:sldId id="273" r:id="rId10"/>
    <p:sldId id="274" r:id="rId11"/>
    <p:sldId id="267" r:id="rId12"/>
    <p:sldId id="277" r:id="rId13"/>
    <p:sldId id="278" r:id="rId14"/>
    <p:sldId id="279" r:id="rId15"/>
    <p:sldId id="280" r:id="rId16"/>
    <p:sldId id="26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18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lang="en-US"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3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7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Meng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Jaspreet,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Ramit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447800"/>
            <a:ext cx="83058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200" dirty="0" err="1"/>
              <a:t>messagePanel</a:t>
            </a:r>
            <a:r>
              <a:rPr lang="en-US" sz="2200" dirty="0"/>
              <a:t>(): to display cards and turn-ins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 ii)</a:t>
            </a:r>
            <a:r>
              <a:rPr lang="en-US" sz="2200" dirty="0" err="1"/>
              <a:t>actionPanel</a:t>
            </a:r>
            <a:r>
              <a:rPr lang="en-US" sz="2200" dirty="0"/>
              <a:t>(): allows the user to perform actions.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iii)</a:t>
            </a:r>
            <a:r>
              <a:rPr lang="en-US" sz="2200" dirty="0" err="1"/>
              <a:t>countryInfoPanel</a:t>
            </a:r>
            <a:r>
              <a:rPr lang="en-US" sz="2200" dirty="0"/>
              <a:t>(): show info related to countries and continents.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MapEdit_View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200" dirty="0" err="1"/>
              <a:t>i</a:t>
            </a:r>
            <a:r>
              <a:rPr lang="en-US" sz="2200" dirty="0"/>
              <a:t>) add and remove countries.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 ii) delete continents.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200" dirty="0"/>
              <a:t>: </a:t>
            </a:r>
            <a:r>
              <a:rPr lang="en-US" sz="2200" dirty="0" err="1"/>
              <a:t>tournamentButton.addActionListener</a:t>
            </a:r>
            <a:r>
              <a:rPr lang="en-US" sz="2200" dirty="0"/>
              <a:t>() </a:t>
            </a:r>
            <a:r>
              <a:rPr lang="en-US" sz="2200" dirty="0" err="1"/>
              <a:t>loadmap.addActionListener</a:t>
            </a:r>
            <a:r>
              <a:rPr lang="en-US" sz="2200" dirty="0"/>
              <a:t>(), </a:t>
            </a:r>
            <a:r>
              <a:rPr lang="en-US" sz="2200" dirty="0" err="1"/>
              <a:t>turnInBtn.addActionListener</a:t>
            </a:r>
            <a:r>
              <a:rPr lang="en-US" sz="2200" dirty="0"/>
              <a:t>(), </a:t>
            </a:r>
            <a:r>
              <a:rPr lang="en-US" sz="2200" dirty="0" err="1"/>
              <a:t>btnnewMap.addActionListener</a:t>
            </a:r>
            <a:r>
              <a:rPr lang="en-US" sz="2200" dirty="0"/>
              <a:t>(), </a:t>
            </a:r>
            <a:r>
              <a:rPr lang="en-US" sz="2200" dirty="0" err="1"/>
              <a:t>reinforceBtn.addActionListener</a:t>
            </a:r>
            <a:r>
              <a:rPr lang="en-US" sz="2200" dirty="0"/>
              <a:t>(), </a:t>
            </a:r>
            <a:r>
              <a:rPr lang="en-US" sz="2200" dirty="0" err="1"/>
              <a:t>fortify</a:t>
            </a:r>
            <a:r>
              <a:rPr lang="en-US" sz="2000" dirty="0" err="1"/>
              <a:t>.</a:t>
            </a:r>
            <a:r>
              <a:rPr lang="en-US" sz="2200" dirty="0" err="1"/>
              <a:t>addActionListener</a:t>
            </a:r>
            <a:r>
              <a:rPr lang="en-US" sz="2200" dirty="0"/>
              <a:t>() </a:t>
            </a:r>
            <a:r>
              <a:rPr lang="en-US" sz="2200" dirty="0" err="1"/>
              <a:t>endturn.addActionListener</a:t>
            </a:r>
            <a:r>
              <a:rPr lang="en-US" sz="22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 err="1"/>
              <a:t>addListSelectionListener</a:t>
            </a:r>
            <a:r>
              <a:rPr lang="en-US" sz="2200" dirty="0"/>
              <a:t>().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 err="1"/>
              <a:t>getActionCommand</a:t>
            </a:r>
            <a:r>
              <a:rPr lang="en-US" sz="2200" dirty="0"/>
              <a:t>(), </a:t>
            </a:r>
            <a:r>
              <a:rPr lang="en-US" sz="2200" dirty="0" err="1"/>
              <a:t>actionEvent.equals</a:t>
            </a:r>
            <a:r>
              <a:rPr lang="en-US" sz="22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Packages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000" dirty="0"/>
              <a:t>Java package for each self-contained project or group of related functionality. Create and use directories in accord with java package conventions.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Naming:</a:t>
            </a: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Name</a:t>
            </a:r>
            <a:r>
              <a:rPr lang="en-US" sz="2400" b="1" dirty="0"/>
              <a:t>: </a:t>
            </a:r>
            <a:r>
              <a:rPr lang="en-US" sz="2000" dirty="0" err="1"/>
              <a:t>Abcd</a:t>
            </a:r>
            <a:r>
              <a:rPr lang="en-US" i="1" dirty="0" err="1"/>
              <a:t>Xyz</a:t>
            </a:r>
            <a:r>
              <a:rPr lang="zh-CN" altLang="en-US" i="1" dirty="0"/>
              <a:t>，</a:t>
            </a:r>
            <a:r>
              <a:rPr lang="zh-CN" altLang="en-US" b="1" dirty="0"/>
              <a:t> </a:t>
            </a:r>
            <a:r>
              <a:rPr lang="en-US" i="1" dirty="0" err="1"/>
              <a:t>Xxx_Xxxx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CountryMap</a:t>
            </a:r>
            <a:r>
              <a:rPr lang="en-US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Property/method : </a:t>
            </a:r>
            <a:r>
              <a:rPr lang="en-US" sz="2000" i="1" dirty="0" err="1"/>
              <a:t>ab</a:t>
            </a:r>
            <a:r>
              <a:rPr lang="en-US" i="1" dirty="0" err="1"/>
              <a:t>Xyz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addCountry</a:t>
            </a:r>
            <a:r>
              <a:rPr lang="en-US" i="1" dirty="0"/>
              <a:t>);</a:t>
            </a:r>
          </a:p>
          <a:p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Spacing: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Between Keywords: </a:t>
            </a:r>
            <a:r>
              <a:rPr lang="en-US" i="1" dirty="0" err="1"/>
              <a:t>int</a:t>
            </a:r>
            <a:r>
              <a:rPr lang="en-US" i="1" dirty="0"/>
              <a:t> a = b + c;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Between Paragraph: </a:t>
            </a:r>
            <a:r>
              <a:rPr lang="en-US" dirty="0"/>
              <a:t>Code in method should be split base on logic group:</a:t>
            </a:r>
          </a:p>
          <a:p>
            <a:r>
              <a:rPr lang="en-US" dirty="0"/>
              <a:t>         </a:t>
            </a:r>
            <a:r>
              <a:rPr lang="en-US" i="1" dirty="0"/>
              <a:t>//some code based on logic A</a:t>
            </a:r>
          </a:p>
          <a:p>
            <a:r>
              <a:rPr lang="en-US" i="1" dirty="0"/>
              <a:t>        //some code based on logic A</a:t>
            </a:r>
          </a:p>
          <a:p>
            <a:endParaRPr lang="en-US" i="1" dirty="0"/>
          </a:p>
          <a:p>
            <a:r>
              <a:rPr lang="en-US" i="1" dirty="0"/>
              <a:t>       //some code based on logic B</a:t>
            </a:r>
          </a:p>
          <a:p>
            <a:r>
              <a:rPr lang="en-US" i="1" dirty="0"/>
              <a:t>      //some code based on logic B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3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r>
              <a:rPr lang="en-US" sz="2000" dirty="0"/>
              <a:t>3.  Between Parameters: Start a new line when there are so many parameters in a          function.</a:t>
            </a:r>
          </a:p>
          <a:p>
            <a:r>
              <a:rPr lang="en-US" sz="2000" dirty="0"/>
              <a:t>      Returning are based on the logic:</a:t>
            </a:r>
          </a:p>
          <a:p>
            <a:r>
              <a:rPr lang="en-US" sz="2000" dirty="0"/>
              <a:t>           </a:t>
            </a:r>
            <a:r>
              <a:rPr lang="en-US" sz="2000" i="1" dirty="0"/>
              <a:t>grid (</a:t>
            </a:r>
            <a:r>
              <a:rPr lang="en-US" sz="2000" i="1" dirty="0" err="1"/>
              <a:t>int</a:t>
            </a:r>
            <a:r>
              <a:rPr lang="en-US" sz="2000" i="1" dirty="0"/>
              <a:t> width, </a:t>
            </a:r>
            <a:r>
              <a:rPr lang="en-US" sz="2000" i="1" dirty="0" err="1"/>
              <a:t>int</a:t>
            </a:r>
            <a:r>
              <a:rPr lang="en-US" sz="2000" i="1" dirty="0"/>
              <a:t> height,</a:t>
            </a:r>
            <a:endParaRPr lang="en-US" sz="2000" dirty="0"/>
          </a:p>
          <a:p>
            <a:r>
              <a:rPr lang="en-US" sz="2000" dirty="0"/>
              <a:t>           </a:t>
            </a:r>
            <a:r>
              <a:rPr lang="en-US" sz="2000" i="1" dirty="0"/>
              <a:t>String name)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Braces: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sz="2000" dirty="0"/>
              <a:t>Position:</a:t>
            </a:r>
            <a:r>
              <a:rPr lang="en-US" b="1" dirty="0"/>
              <a:t>  </a:t>
            </a:r>
            <a:r>
              <a:rPr lang="en-US" dirty="0" err="1"/>
              <a:t>abcd</a:t>
            </a:r>
            <a:r>
              <a:rPr lang="en-US" i="1" dirty="0"/>
              <a:t> </a:t>
            </a:r>
            <a:r>
              <a:rPr lang="en-US" i="1" dirty="0" err="1"/>
              <a:t>xyz</a:t>
            </a:r>
            <a:r>
              <a:rPr lang="en-US" i="1" dirty="0"/>
              <a:t> {</a:t>
            </a:r>
            <a:endParaRPr lang="en-US" sz="1200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sz="1200" dirty="0"/>
          </a:p>
          <a:p>
            <a:r>
              <a:rPr lang="en-US" dirty="0"/>
              <a:t>                                            </a:t>
            </a:r>
            <a:r>
              <a:rPr lang="en-US" i="1" dirty="0"/>
              <a:t>}</a:t>
            </a:r>
            <a:endParaRPr lang="en-US" dirty="0"/>
          </a:p>
          <a:p>
            <a:r>
              <a:rPr lang="en-US" b="1" dirty="0"/>
              <a:t>2)   </a:t>
            </a:r>
            <a:r>
              <a:rPr lang="en-US" sz="2000" dirty="0"/>
              <a:t> Fully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            if (</a:t>
            </a:r>
            <a:r>
              <a:rPr lang="en-US" i="1" dirty="0" err="1"/>
              <a:t>abcd</a:t>
            </a:r>
            <a:r>
              <a:rPr lang="en-US" i="1" dirty="0"/>
              <a:t>){</a:t>
            </a:r>
            <a:endParaRPr lang="en-US" dirty="0"/>
          </a:p>
          <a:p>
            <a:r>
              <a:rPr lang="en-US" i="1" dirty="0"/>
              <a:t>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} else if (</a:t>
            </a:r>
            <a:r>
              <a:rPr lang="en-US" i="1" dirty="0" err="1"/>
              <a:t>xyz</a:t>
            </a:r>
            <a:r>
              <a:rPr lang="en-US" i="1" dirty="0"/>
              <a:t>) {</a:t>
            </a:r>
            <a:endParaRPr lang="en-US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                       }else{</a:t>
            </a:r>
            <a:endParaRPr lang="en-US" dirty="0"/>
          </a:p>
          <a:p>
            <a:r>
              <a:rPr lang="en-US" i="1" dirty="0"/>
              <a:t>                                                       </a:t>
            </a:r>
            <a:r>
              <a:rPr lang="en-US" i="1" dirty="0" err="1"/>
              <a:t>xxxx</a:t>
            </a:r>
            <a:r>
              <a:rPr lang="en-US" dirty="0"/>
              <a:t> </a:t>
            </a: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Comments: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Types:</a:t>
            </a:r>
            <a:endParaRPr lang="en-US" sz="2000" dirty="0"/>
          </a:p>
          <a:p>
            <a:r>
              <a:rPr lang="en-US" dirty="0"/>
              <a:t>       Javadoc:</a:t>
            </a:r>
          </a:p>
          <a:p>
            <a:r>
              <a:rPr lang="en-US" i="1" dirty="0"/>
              <a:t>       /**</a:t>
            </a:r>
            <a:endParaRPr lang="en-US" dirty="0"/>
          </a:p>
          <a:p>
            <a:pPr lvl="0"/>
            <a:r>
              <a:rPr lang="en-US" i="1" dirty="0"/>
              <a:t>       Method Description</a:t>
            </a:r>
            <a:endParaRPr lang="en-US" dirty="0"/>
          </a:p>
          <a:p>
            <a:pPr lvl="0"/>
            <a:r>
              <a:rPr lang="en-US" i="1" dirty="0"/>
              <a:t>       @para a </a:t>
            </a:r>
            <a:r>
              <a:rPr lang="en-US" i="1" dirty="0" err="1"/>
              <a:t>a</a:t>
            </a:r>
            <a:endParaRPr lang="en-US" dirty="0"/>
          </a:p>
          <a:p>
            <a:r>
              <a:rPr lang="en-US" i="1" dirty="0"/>
              <a:t>       */</a:t>
            </a:r>
            <a:endParaRPr lang="en-US" dirty="0"/>
          </a:p>
          <a:p>
            <a:r>
              <a:rPr lang="en-US" dirty="0"/>
              <a:t>        Inside Method:</a:t>
            </a:r>
          </a:p>
          <a:p>
            <a:r>
              <a:rPr lang="en-US" i="1" dirty="0"/>
              <a:t>        // this is for </a:t>
            </a:r>
            <a:r>
              <a:rPr lang="en-US" i="1" dirty="0" err="1"/>
              <a:t>xxxx</a:t>
            </a:r>
            <a:endParaRPr lang="en-US" i="1" dirty="0"/>
          </a:p>
          <a:p>
            <a:endParaRPr lang="en-US" i="1" dirty="0"/>
          </a:p>
          <a:p>
            <a:pPr marL="457200" indent="-457200">
              <a:buAutoNum type="arabicPeriod" startAt="2"/>
            </a:pPr>
            <a:r>
              <a:rPr lang="en-US" sz="2000" b="1" dirty="0"/>
              <a:t>Inside Method:</a:t>
            </a:r>
          </a:p>
          <a:p>
            <a:r>
              <a:rPr lang="en-US" sz="2000" b="1" dirty="0"/>
              <a:t>        </a:t>
            </a:r>
            <a:r>
              <a:rPr lang="en-US" sz="2000" dirty="0"/>
              <a:t>Comment should be before the code it explain, and place at least one empty line above the comment:</a:t>
            </a:r>
          </a:p>
          <a:p>
            <a:r>
              <a:rPr lang="en-US" i="1" dirty="0"/>
              <a:t>                 </a:t>
            </a:r>
            <a:r>
              <a:rPr lang="en-US" i="1" dirty="0" err="1"/>
              <a:t>abcd.xyz</a:t>
            </a:r>
            <a:r>
              <a:rPr lang="en-US" i="1" dirty="0"/>
              <a:t>();</a:t>
            </a:r>
            <a:endParaRPr lang="en-US" sz="20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6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2328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/>
              <a:t>Access Control</a:t>
            </a:r>
            <a:r>
              <a:rPr lang="en-US" sz="2200" dirty="0"/>
              <a:t>: Any functions or properties you want to use but are not listed in the Class Diagram, should be marked as private.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u="sng" dirty="0"/>
              <a:t>Sample Code</a:t>
            </a:r>
            <a:r>
              <a:rPr lang="en-US" sz="2200" dirty="0"/>
              <a:t>: See RiskApp.java</a:t>
            </a:r>
          </a:p>
        </p:txBody>
      </p:sp>
    </p:spTree>
    <p:extLst>
      <p:ext uri="{BB962C8B-B14F-4D97-AF65-F5344CB8AC3E}">
        <p14:creationId xmlns:p14="http://schemas.microsoft.com/office/powerpoint/2010/main" val="44690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>
                <a:latin typeface="Cambria"/>
                <a:cs typeface="Times New Roman"/>
              </a:rPr>
              <a:t>Jaspreet</a:t>
            </a:r>
            <a:r>
              <a:rPr lang="en-US" sz="2400" dirty="0">
                <a:latin typeface="Cambria"/>
                <a:cs typeface="Times New Roman"/>
              </a:rPr>
              <a:t> ,</a:t>
            </a:r>
            <a:r>
              <a:rPr lang="en-US" sz="2400" dirty="0" err="1">
                <a:latin typeface="Cambria"/>
                <a:cs typeface="Times New Roman"/>
              </a:rPr>
              <a:t>Somayeh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Abedi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Startup Phase: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Strategies: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Unit Testing: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6250B-5962-4B8F-9319-B7B85EF7D8F2}"/>
              </a:ext>
            </a:extLst>
          </p:cNvPr>
          <p:cNvSpPr/>
          <p:nvPr/>
        </p:nvSpPr>
        <p:spPr>
          <a:xfrm>
            <a:off x="0" y="1828800"/>
            <a:ext cx="3200400" cy="9144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04456A-C9F3-453D-907F-904A4440579A}"/>
              </a:ext>
            </a:extLst>
          </p:cNvPr>
          <p:cNvSpPr/>
          <p:nvPr/>
        </p:nvSpPr>
        <p:spPr>
          <a:xfrm>
            <a:off x="-6287" y="5029200"/>
            <a:ext cx="3200400" cy="9144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Member’s work division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45192B-A742-4C9C-BC88-391D101E6A83}"/>
              </a:ext>
            </a:extLst>
          </p:cNvPr>
          <p:cNvSpPr/>
          <p:nvPr/>
        </p:nvSpPr>
        <p:spPr>
          <a:xfrm>
            <a:off x="0" y="3356074"/>
            <a:ext cx="3200400" cy="9144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66156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186687" y="5591844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591800" cy="3908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Observer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Observer pattern is used when there is one-to-many relationship between objects such as if one   object is modified, its dependent objects are to be notified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Example: adding or losing territories, exchanging cards, etc.</a:t>
            </a: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DEA-830E-4961-802C-822A2B5B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33" y="3124200"/>
            <a:ext cx="5588488" cy="2482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E1CCE-5364-46E5-B259-14D6C9F6D625}"/>
              </a:ext>
            </a:extLst>
          </p:cNvPr>
          <p:cNvSpPr txBox="1"/>
          <p:nvPr/>
        </p:nvSpPr>
        <p:spPr>
          <a:xfrm>
            <a:off x="4648200" y="5955268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Observer Pattern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4020D32-DB0F-46F8-978B-1AD33AC5440A}"/>
              </a:ext>
            </a:extLst>
          </p:cNvPr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683240" cy="3754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Singleton: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 </a:t>
            </a:r>
            <a:r>
              <a:rPr lang="en-IN" sz="2200" b="1" dirty="0"/>
              <a:t>singleton pattern</a:t>
            </a:r>
            <a:r>
              <a:rPr lang="en-IN" sz="2200" dirty="0"/>
              <a:t> restricts the instantiation of a class to one object. This is useful when exactly one object is needed to coordinate actions across the system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This instance is created when the program starts, and can only be accesses through the public </a:t>
            </a:r>
            <a:r>
              <a:rPr lang="en-IN" sz="2200" dirty="0" err="1"/>
              <a:t>getInstance</a:t>
            </a:r>
            <a:r>
              <a:rPr lang="en-IN" sz="2200" dirty="0"/>
              <a:t>() method.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Strategy Pattern: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 Strategy pattern is used to choose the needed algorithm to be use at runtime.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this project, </a:t>
            </a:r>
            <a:r>
              <a:rPr lang="en-US" sz="2200" dirty="0" err="1"/>
              <a:t>IStrategy</a:t>
            </a:r>
            <a:r>
              <a:rPr lang="en-US" sz="2200" dirty="0"/>
              <a:t> interface is created and all the different player modes are implementing this pattern.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Different Player modes implemented are</a:t>
            </a:r>
            <a:r>
              <a:rPr lang="en-US" sz="2200" i="1" dirty="0"/>
              <a:t>: aggressive, benevolent, random </a:t>
            </a:r>
            <a:r>
              <a:rPr lang="en-US" sz="2200" dirty="0"/>
              <a:t>and </a:t>
            </a:r>
            <a:r>
              <a:rPr lang="en-US" sz="2200" i="1" dirty="0"/>
              <a:t>cheater.</a:t>
            </a:r>
            <a:endParaRPr lang="en-US" sz="22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A70B8E-7AA8-4399-B520-205255DBFE6C}"/>
              </a:ext>
            </a:extLst>
          </p:cNvPr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66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createNewMap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 user enters country name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coordinates(x and y)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adjacent countries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iv) connectivity between countries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All this, is handled using try catch block. This also verifies the          correctness of map.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i="1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Buffered i/o is used to write and read the data from memory.</a:t>
            </a: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i="1" u="sng" dirty="0">
                <a:latin typeface="Cambria" panose="02040503050406030204" pitchFamily="18" charset="0"/>
              </a:rPr>
              <a:t>extends Observable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)loads board (ii) initialize game (iii) random allocation of turns (iv) skipping turns (v) get list of cards and countries (vi) reinforce and  (vii) fortify.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Player():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getOwnedCountries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turnInCards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addRiskCard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().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setstrategy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cheaterBotTurn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benevolentBotTurn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aggressiveBotTurn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().</a:t>
            </a:r>
            <a:endParaRPr lang="en-US" sz="2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the board from </a:t>
            </a:r>
            <a:r>
              <a:rPr lang="en-US" sz="2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files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i.e.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continent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of countries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  <a:cs typeface="Cambria"/>
              </a:rPr>
              <a:t>Customer View: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/>
              <a:t>MapEdit_View</a:t>
            </a:r>
            <a:r>
              <a:rPr lang="en-US" sz="2400" dirty="0"/>
              <a:t> ,</a:t>
            </a:r>
            <a:r>
              <a:rPr lang="en-US" sz="2400" dirty="0" err="1"/>
              <a:t>RiskStart_View</a:t>
            </a:r>
            <a:r>
              <a:rPr lang="en-US" sz="2400" dirty="0"/>
              <a:t>,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LoadMap_View</a:t>
            </a:r>
            <a:r>
              <a:rPr lang="en-US" sz="2400" dirty="0"/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Swing: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6476</TotalTime>
  <Words>727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Arial</vt:lpstr>
      <vt:lpstr>Calibri</vt:lpstr>
      <vt:lpstr>Cambria</vt:lpstr>
      <vt:lpstr>Century Schoolbook</vt:lpstr>
      <vt:lpstr>Courier New</vt:lpstr>
      <vt:lpstr>Times New Roman</vt:lpstr>
      <vt:lpstr>Wingdings</vt:lpstr>
      <vt:lpstr>Office Theme</vt:lpstr>
      <vt:lpstr>Risk Game</vt:lpstr>
      <vt:lpstr>Agenda</vt:lpstr>
      <vt:lpstr>Architecture Design</vt:lpstr>
      <vt:lpstr>Architecture</vt:lpstr>
      <vt:lpstr>Design Patterns</vt:lpstr>
      <vt:lpstr>Design Patterns</vt:lpstr>
      <vt:lpstr>Model Layer </vt:lpstr>
      <vt:lpstr>Model Layer </vt:lpstr>
      <vt:lpstr>View Layer </vt:lpstr>
      <vt:lpstr>View Layer Core Classes for Displaying </vt:lpstr>
      <vt:lpstr>Controller Layer</vt:lpstr>
      <vt:lpstr>Coding Standards</vt:lpstr>
      <vt:lpstr>Coding Standards</vt:lpstr>
      <vt:lpstr>Coding Standards</vt:lpstr>
      <vt:lpstr>Coding Standards</vt:lpstr>
      <vt:lpstr>Members Division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Ramit Basra</cp:lastModifiedBy>
  <cp:revision>71</cp:revision>
  <dcterms:created xsi:type="dcterms:W3CDTF">2017-10-15T01:27:53Z</dcterms:created>
  <dcterms:modified xsi:type="dcterms:W3CDTF">2017-11-30T05:03:55Z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