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4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FFFF00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313" autoAdjust="0"/>
  </p:normalViewPr>
  <p:slideViewPr>
    <p:cSldViewPr>
      <p:cViewPr varScale="1">
        <p:scale>
          <a:sx n="41" d="100"/>
          <a:sy n="41" d="100"/>
        </p:scale>
        <p:origin x="34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AE7A-F393-4E4D-8C02-8A58DC8FA637}" type="datetimeFigureOut">
              <a:rPr lang="id-ID" smtClean="0"/>
              <a:t>30/08/2021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E288F-D6CE-4F6C-B40F-D05F97F3F0C8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Citra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berwarna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biasa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dinamakan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citra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RGB,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jenis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citra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menyajikan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warna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merah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G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hijau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warna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 bit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nilainya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berkisar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antara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sampai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255).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demikian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kemungkinan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warna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bisa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disajikan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mencapai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255 x 255 x 255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16.581.375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warna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288F-D6CE-4F6C-B40F-D05F97F3F0C8}" type="slidenum">
              <a:rPr lang="id-ID" smtClean="0"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2.4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terlihat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bahwa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warna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merah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mempunyai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R=255, G=0,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B=0.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komposisi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R=254, G=1, B=1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juga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berwarna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merah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&gt;&gt; Kota 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imread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('C:\Image\innsbruckcity.png');</a:t>
            </a:r>
            <a:endParaRPr lang="id-ID" sz="1200" dirty="0">
              <a:latin typeface="Consolas" pitchFamily="49" charset="0"/>
              <a:cs typeface="Consolas" pitchFamily="49" charset="0"/>
            </a:endParaRPr>
          </a:p>
          <a:p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&gt;&gt;size(Kota)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288F-D6CE-4F6C-B40F-D05F97F3F0C8}" type="slidenum">
              <a:rPr lang="id-ID" smtClean="0"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Hasilnya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menunjukkan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bahwaKotaberupa</a:t>
            </a:r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larik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berdimensi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tiga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ketiga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berisi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tiga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buah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nilai.Hal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inilah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membedakan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citra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berskala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keabuan.Secara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larik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pembacaan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citra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berwarna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digambarkan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berikut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ketiga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menyatakan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R, G, B.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pertama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menyatakan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kedua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menyatakan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ketiga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menyatakan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B.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Berikut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R, G,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larik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Kota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 R = Kota(:,:,1);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 G = Kota(:,:,2);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 B = Kota(:,:,3);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&gt;&gt;figure(1);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imshow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(Kota);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288F-D6CE-4F6C-B40F-D05F97F3F0C8}" type="slidenum">
              <a:rPr lang="id-ID" smtClean="0"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imread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('c:\Image\daun_bin.png');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imshow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 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288F-D6CE-4F6C-B40F-D05F97F3F0C8}" type="slidenum">
              <a:rPr lang="id-ID" smtClean="0"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imread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('C:\Image\innsbruckcity.png');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 Abu=uint8(0.2989 * double(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(:,:,1)) + ...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0.5870*double(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(:,:,2)) + ...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0.1141 * double(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(:,:,3)));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imshow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(Abu);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dipakai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konversi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 bit (uint8)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(yang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memungkinkan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pemrosesan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berpresisi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ganda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uint8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berguna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mengonversi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uint8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 bit).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288F-D6CE-4F6C-B40F-D05F97F3F0C8}" type="slidenum">
              <a:rPr lang="id-ID" smtClean="0"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 = imread('c:\Image\daun_gray.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png</a:t>
            </a:r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');</a:t>
            </a:r>
          </a:p>
          <a:p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[tinggi, lebar] =  size(Img);</a:t>
            </a:r>
          </a:p>
          <a:p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ambang = 210; % Nilai ini bisa diubah-ubah</a:t>
            </a:r>
          </a:p>
          <a:p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 = zeros(tinggi, lebar);</a:t>
            </a:r>
          </a:p>
          <a:p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baris=1 : tinggi</a:t>
            </a:r>
          </a:p>
          <a:p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 kolom=1 : lebar</a:t>
            </a:r>
          </a:p>
          <a:p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Img(baris, kolom) &gt;= ambang</a:t>
            </a:r>
          </a:p>
          <a:p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Biner(baris, kolom) = 0;</a:t>
            </a:r>
          </a:p>
          <a:p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else</a:t>
            </a:r>
          </a:p>
          <a:p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Biner(baris, kolom) = 1;</a:t>
            </a:r>
          </a:p>
          <a:p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  </a:t>
            </a:r>
          </a:p>
          <a:p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</a:t>
            </a:r>
          </a:p>
          <a:p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</a:p>
          <a:p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imshow(Biner);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288F-D6CE-4F6C-B40F-D05F97F3F0C8}" type="slidenum">
              <a:rPr lang="id-ID" smtClean="0"/>
              <a:t>9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imread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('C:\Image\daun_gray.png');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r>
              <a:rPr lang="id-ID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		&gt;&gt;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imwrite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nama_file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 BW = im2bw(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0.6);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imshow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(BW);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/>
            </a:endParaRPr>
          </a:p>
          <a:p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 RGB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imread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('C:\Image\innsbruckcity.png');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 Abu = rgb2gray(RGB);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imshow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(Abu);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imread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('C:\Image\daun_gray.png');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&gt;&gt;X = 255 –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imwrite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’negatif_daun.png’);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</a:t>
            </a:r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288F-D6CE-4F6C-B40F-D05F97F3F0C8}" type="slidenum">
              <a:rPr lang="id-ID" smtClean="0"/>
              <a:t>10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F69-0F76-4244-94C8-3154E500FDC5}" type="datetimeFigureOut">
              <a:rPr lang="id-ID" smtClean="0"/>
              <a:t>30/08/2021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0554-C90B-452F-A94B-9AC98CC343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F69-0F76-4244-94C8-3154E500FDC5}" type="datetimeFigureOut">
              <a:rPr lang="id-ID" smtClean="0"/>
              <a:t>30/08/2021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0554-C90B-452F-A94B-9AC98CC343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F69-0F76-4244-94C8-3154E500FDC5}" type="datetimeFigureOut">
              <a:rPr lang="id-ID" smtClean="0"/>
              <a:t>30/08/2021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0554-C90B-452F-A94B-9AC98CC343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F69-0F76-4244-94C8-3154E500FDC5}" type="datetimeFigureOut">
              <a:rPr lang="id-ID" smtClean="0"/>
              <a:t>30/08/2021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0554-C90B-452F-A94B-9AC98CC343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F69-0F76-4244-94C8-3154E500FDC5}" type="datetimeFigureOut">
              <a:rPr lang="id-ID" smtClean="0"/>
              <a:t>30/08/2021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0554-C90B-452F-A94B-9AC98CC343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F69-0F76-4244-94C8-3154E500FDC5}" type="datetimeFigureOut">
              <a:rPr lang="id-ID" smtClean="0"/>
              <a:t>30/08/2021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0554-C90B-452F-A94B-9AC98CC343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F69-0F76-4244-94C8-3154E500FDC5}" type="datetimeFigureOut">
              <a:rPr lang="id-ID" smtClean="0"/>
              <a:t>30/08/2021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0554-C90B-452F-A94B-9AC98CC343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F69-0F76-4244-94C8-3154E500FDC5}" type="datetimeFigureOut">
              <a:rPr lang="id-ID" smtClean="0"/>
              <a:t>30/08/2021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0554-C90B-452F-A94B-9AC98CC343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F69-0F76-4244-94C8-3154E500FDC5}" type="datetimeFigureOut">
              <a:rPr lang="id-ID" smtClean="0"/>
              <a:t>30/08/2021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0554-C90B-452F-A94B-9AC98CC343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F69-0F76-4244-94C8-3154E500FDC5}" type="datetimeFigureOut">
              <a:rPr lang="id-ID" smtClean="0"/>
              <a:t>30/08/2021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0554-C90B-452F-A94B-9AC98CC343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F69-0F76-4244-94C8-3154E500FDC5}" type="datetimeFigureOut">
              <a:rPr lang="id-ID" smtClean="0"/>
              <a:t>30/08/2021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0554-C90B-452F-A94B-9AC98CC343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5BF69-0F76-4244-94C8-3154E500FDC5}" type="datetimeFigureOut">
              <a:rPr lang="id-ID" smtClean="0"/>
              <a:t>30/08/2021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C0554-C90B-452F-A94B-9AC98CC343DE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Jenis Citra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Konversi Citra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582350"/>
            <a:ext cx="3739294" cy="49049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B33B-1DBF-4481-8B3D-EBE03A50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7A99-ECA7-4458-B79B-4237640F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BEEDD-A4DA-47BC-87C2-7EE64905EE8F}"/>
              </a:ext>
            </a:extLst>
          </p:cNvPr>
          <p:cNvSpPr/>
          <p:nvPr/>
        </p:nvSpPr>
        <p:spPr>
          <a:xfrm>
            <a:off x="457200" y="1028343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Img = imread('c:\Image\daun_gray.</a:t>
            </a:r>
            <a:r>
              <a:rPr lang="en-US" dirty="0" err="1"/>
              <a:t>png</a:t>
            </a:r>
            <a:r>
              <a:rPr lang="id-ID" dirty="0"/>
              <a:t>');</a:t>
            </a:r>
          </a:p>
          <a:p>
            <a:r>
              <a:rPr lang="id-ID" dirty="0"/>
              <a:t>[tinggi, lebar] =  size(Img);</a:t>
            </a:r>
          </a:p>
          <a:p>
            <a:r>
              <a:rPr lang="id-ID" dirty="0"/>
              <a:t> </a:t>
            </a:r>
          </a:p>
          <a:p>
            <a:r>
              <a:rPr lang="id-ID" dirty="0"/>
              <a:t>ambang = 210; % Nilai ini bisa diubah-ubah</a:t>
            </a:r>
          </a:p>
          <a:p>
            <a:r>
              <a:rPr lang="id-ID" dirty="0"/>
              <a:t>biner = zeros(tinggi, lebar);</a:t>
            </a:r>
          </a:p>
          <a:p>
            <a:r>
              <a:rPr lang="id-ID" dirty="0"/>
              <a:t>for baris=1 : tinggi</a:t>
            </a:r>
          </a:p>
          <a:p>
            <a:r>
              <a:rPr lang="id-ID" dirty="0"/>
              <a:t>    for kolom=1 : lebar</a:t>
            </a:r>
          </a:p>
          <a:p>
            <a:r>
              <a:rPr lang="id-ID" dirty="0"/>
              <a:t>        if Img(baris, kolom) &gt;= ambang</a:t>
            </a:r>
          </a:p>
          <a:p>
            <a:r>
              <a:rPr lang="id-ID" dirty="0"/>
              <a:t>           Biner(baris, kolom) = 0;</a:t>
            </a:r>
          </a:p>
          <a:p>
            <a:r>
              <a:rPr lang="id-ID" dirty="0"/>
              <a:t>        else</a:t>
            </a:r>
          </a:p>
          <a:p>
            <a:r>
              <a:rPr lang="id-ID" dirty="0"/>
              <a:t>           Biner(baris, kolom) = 1;</a:t>
            </a:r>
          </a:p>
          <a:p>
            <a:r>
              <a:rPr lang="id-ID" dirty="0"/>
              <a:t>        end   </a:t>
            </a:r>
          </a:p>
          <a:p>
            <a:r>
              <a:rPr lang="id-ID" dirty="0"/>
              <a:t>    end</a:t>
            </a:r>
          </a:p>
          <a:p>
            <a:r>
              <a:rPr lang="id-ID" dirty="0"/>
              <a:t>end</a:t>
            </a:r>
          </a:p>
          <a:p>
            <a:r>
              <a:rPr lang="id-ID" dirty="0"/>
              <a:t> </a:t>
            </a:r>
          </a:p>
          <a:p>
            <a:r>
              <a:rPr lang="id-ID" dirty="0"/>
              <a:t>imshow(Biner);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896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000" dirty="0" err="1"/>
              <a:t>Jelaskan</a:t>
            </a:r>
            <a:r>
              <a:rPr lang="en-US" sz="2000" dirty="0"/>
              <a:t> </a:t>
            </a:r>
            <a:r>
              <a:rPr lang="en-US" sz="2000" dirty="0" err="1"/>
              <a:t>mekanisme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</a:t>
            </a:r>
            <a:r>
              <a:rPr lang="en-US" sz="2000" dirty="0" err="1"/>
              <a:t>berwarna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</a:t>
            </a:r>
            <a:r>
              <a:rPr lang="en-US" sz="2000" dirty="0" err="1"/>
              <a:t>berskala</a:t>
            </a:r>
            <a:r>
              <a:rPr lang="en-US" sz="2000" dirty="0"/>
              <a:t> </a:t>
            </a:r>
            <a:r>
              <a:rPr lang="en-US" sz="2000" dirty="0" err="1"/>
              <a:t>keabuan</a:t>
            </a:r>
            <a:r>
              <a:rPr lang="en-US" sz="2000" dirty="0"/>
              <a:t>.</a:t>
            </a:r>
            <a:endParaRPr lang="id-ID" sz="2000" dirty="0"/>
          </a:p>
          <a:p>
            <a:pPr lvl="0"/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</a:t>
            </a:r>
            <a:r>
              <a:rPr lang="en-US" sz="2000" dirty="0" err="1"/>
              <a:t>berskala</a:t>
            </a:r>
            <a:r>
              <a:rPr lang="en-US" sz="2000" dirty="0"/>
              <a:t> </a:t>
            </a:r>
            <a:r>
              <a:rPr lang="en-US" sz="2000" dirty="0" err="1"/>
              <a:t>keabuan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</a:t>
            </a:r>
            <a:r>
              <a:rPr lang="en-US" sz="2000" dirty="0" err="1"/>
              <a:t>biner</a:t>
            </a:r>
            <a:r>
              <a:rPr lang="en-US" sz="2000" dirty="0"/>
              <a:t>?</a:t>
            </a:r>
            <a:endParaRPr lang="id-ID" sz="2000" dirty="0"/>
          </a:p>
          <a:p>
            <a:pPr lvl="0"/>
            <a:r>
              <a:rPr lang="en-US" sz="2000" dirty="0" err="1"/>
              <a:t>Ubahlah</a:t>
            </a:r>
            <a:r>
              <a:rPr lang="en-US" sz="2000" dirty="0"/>
              <a:t> </a:t>
            </a:r>
            <a:r>
              <a:rPr lang="id-ID" sz="2000" dirty="0"/>
              <a:t>kota</a:t>
            </a:r>
            <a:r>
              <a:rPr lang="en-US" sz="2000" dirty="0"/>
              <a:t>.</a:t>
            </a:r>
            <a:r>
              <a:rPr lang="en-US" sz="2000" dirty="0" err="1"/>
              <a:t>png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</a:t>
            </a:r>
            <a:r>
              <a:rPr lang="en-US" sz="2000" dirty="0" err="1"/>
              <a:t>berskala</a:t>
            </a:r>
            <a:r>
              <a:rPr lang="en-US" sz="2000" dirty="0"/>
              <a:t> </a:t>
            </a:r>
            <a:r>
              <a:rPr lang="en-US" sz="2000" dirty="0" err="1"/>
              <a:t>keabuan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simpan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id-ID" sz="2000" dirty="0"/>
              <a:t> kota</a:t>
            </a:r>
            <a:r>
              <a:rPr lang="en-US" sz="2000" dirty="0"/>
              <a:t>_gray.png.</a:t>
            </a:r>
            <a:endParaRPr lang="id-ID" sz="2000" dirty="0"/>
          </a:p>
          <a:p>
            <a:pPr lvl="0"/>
            <a:r>
              <a:rPr lang="en-US" sz="2000" dirty="0" err="1"/>
              <a:t>Buatlah</a:t>
            </a:r>
            <a:r>
              <a:rPr lang="en-US" sz="2000" dirty="0"/>
              <a:t> program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memproses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daun_gray.png agar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.</a:t>
            </a:r>
            <a:endParaRPr lang="id-ID" sz="2000" dirty="0"/>
          </a:p>
          <a:p>
            <a:pPr lvl="0">
              <a:buNone/>
            </a:pPr>
            <a:endParaRPr lang="id-ID" sz="2000" dirty="0"/>
          </a:p>
          <a:p>
            <a:pPr lvl="0">
              <a:buNone/>
            </a:pPr>
            <a:endParaRPr lang="id-ID" sz="2000" dirty="0"/>
          </a:p>
          <a:p>
            <a:pPr lvl="0">
              <a:buNone/>
            </a:pPr>
            <a:endParaRPr lang="id-ID" sz="2000" dirty="0"/>
          </a:p>
          <a:p>
            <a:pPr lvl="0">
              <a:buNone/>
            </a:pPr>
            <a:endParaRPr lang="id-ID" sz="2000" dirty="0"/>
          </a:p>
          <a:p>
            <a:pPr lvl="0"/>
            <a:r>
              <a:rPr lang="en-US" sz="2100" dirty="0" err="1"/>
              <a:t>Gunakanlah</a:t>
            </a:r>
            <a:r>
              <a:rPr lang="en-US" sz="2100" dirty="0"/>
              <a:t> </a:t>
            </a:r>
            <a:r>
              <a:rPr lang="en-US" sz="2100" dirty="0" err="1"/>
              <a:t>fungsi</a:t>
            </a:r>
            <a:r>
              <a:rPr lang="en-US" sz="2100" dirty="0"/>
              <a:t> im2bw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mengonversikan</a:t>
            </a:r>
            <a:r>
              <a:rPr lang="en-US" sz="2100" dirty="0"/>
              <a:t> </a:t>
            </a:r>
            <a:r>
              <a:rPr lang="en-US" sz="2100" dirty="0" err="1"/>
              <a:t>citra</a:t>
            </a:r>
            <a:r>
              <a:rPr lang="en-US" sz="2100" dirty="0"/>
              <a:t> </a:t>
            </a:r>
            <a:r>
              <a:rPr lang="id-ID" sz="2100" dirty="0"/>
              <a:t> kota</a:t>
            </a:r>
            <a:r>
              <a:rPr lang="en-US" sz="2100" dirty="0"/>
              <a:t>.</a:t>
            </a:r>
            <a:r>
              <a:rPr lang="en-US" sz="2100" dirty="0" err="1"/>
              <a:t>png</a:t>
            </a:r>
            <a:r>
              <a:rPr lang="en-US" sz="2100" dirty="0"/>
              <a:t> </a:t>
            </a:r>
            <a:r>
              <a:rPr lang="en-US" sz="2100" dirty="0" err="1"/>
              <a:t>ke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bentuk</a:t>
            </a:r>
            <a:r>
              <a:rPr lang="en-US" sz="2100" dirty="0"/>
              <a:t> </a:t>
            </a:r>
            <a:r>
              <a:rPr lang="en-US" sz="2100" dirty="0" err="1"/>
              <a:t>citra</a:t>
            </a:r>
            <a:r>
              <a:rPr lang="en-US" sz="2100" dirty="0"/>
              <a:t> </a:t>
            </a:r>
            <a:r>
              <a:rPr lang="en-US" sz="2100" dirty="0" err="1"/>
              <a:t>biner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menggunakan</a:t>
            </a:r>
            <a:r>
              <a:rPr lang="en-US" sz="2100" dirty="0"/>
              <a:t> level </a:t>
            </a:r>
            <a:r>
              <a:rPr lang="en-US" sz="2100" dirty="0" err="1"/>
              <a:t>sebesar</a:t>
            </a:r>
            <a:r>
              <a:rPr lang="en-US" sz="2100" dirty="0"/>
              <a:t> 0,7, 0,5, </a:t>
            </a:r>
            <a:r>
              <a:rPr lang="en-US" sz="2100" dirty="0" err="1"/>
              <a:t>dan</a:t>
            </a:r>
            <a:r>
              <a:rPr lang="en-US" sz="2100" dirty="0"/>
              <a:t> 0,3.Bagaimana </a:t>
            </a:r>
            <a:r>
              <a:rPr lang="en-US" sz="2100" dirty="0" err="1"/>
              <a:t>kesan</a:t>
            </a:r>
            <a:r>
              <a:rPr lang="en-US" sz="2100" dirty="0"/>
              <a:t> </a:t>
            </a:r>
            <a:r>
              <a:rPr lang="en-US" sz="2100" dirty="0" err="1"/>
              <a:t>Anda</a:t>
            </a:r>
            <a:r>
              <a:rPr lang="en-US" sz="2100" dirty="0"/>
              <a:t> </a:t>
            </a:r>
            <a:r>
              <a:rPr lang="en-US" sz="2100" dirty="0" err="1"/>
              <a:t>mengenai</a:t>
            </a:r>
            <a:r>
              <a:rPr lang="en-US" sz="2100" dirty="0"/>
              <a:t> </a:t>
            </a:r>
            <a:r>
              <a:rPr lang="en-US" sz="2100" dirty="0" err="1"/>
              <a:t>hasil-hasil</a:t>
            </a:r>
            <a:r>
              <a:rPr lang="en-US" sz="2100" dirty="0"/>
              <a:t> yang </a:t>
            </a:r>
            <a:r>
              <a:rPr lang="en-US" sz="2100" dirty="0" err="1"/>
              <a:t>diperoleh</a:t>
            </a:r>
            <a:r>
              <a:rPr lang="en-US" sz="2100" dirty="0"/>
              <a:t>?</a:t>
            </a:r>
            <a:endParaRPr lang="id-ID" sz="2100" dirty="0"/>
          </a:p>
          <a:p>
            <a:endParaRPr lang="id-ID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3429000"/>
            <a:ext cx="78581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Citra </a:t>
            </a:r>
            <a:r>
              <a:rPr lang="en-US" dirty="0" err="1"/>
              <a:t>Berwarna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050" y="2132856"/>
            <a:ext cx="3966964" cy="3716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55" y="2852936"/>
            <a:ext cx="4752528" cy="27109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B/W</a:t>
            </a:r>
          </a:p>
          <a:p>
            <a:r>
              <a:rPr lang="en-US" dirty="0"/>
              <a:t>Grayscale</a:t>
            </a:r>
          </a:p>
          <a:p>
            <a:r>
              <a:rPr lang="en-US" dirty="0"/>
              <a:t>RGB</a:t>
            </a:r>
          </a:p>
          <a:p>
            <a:r>
              <a:rPr lang="en-US" dirty="0" err="1"/>
              <a:t>CyanMYK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07704" y="2132856"/>
            <a:ext cx="2232248" cy="19442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35896" y="1988840"/>
            <a:ext cx="2232248" cy="2088232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99792" y="3356992"/>
            <a:ext cx="2448272" cy="2088232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47864" y="2276872"/>
            <a:ext cx="792088" cy="12241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796589">
            <a:off x="2688956" y="3159208"/>
            <a:ext cx="864096" cy="125273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662554">
            <a:off x="3959932" y="3349332"/>
            <a:ext cx="1080120" cy="576064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8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"/>
          <a:stretch/>
        </p:blipFill>
        <p:spPr bwMode="auto">
          <a:xfrm>
            <a:off x="2105025" y="1714500"/>
            <a:ext cx="4915248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Citra Berwarna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id-ID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Citra Berwarna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E7A605-461D-40F5-A8B7-F3DECD62159C}"/>
              </a:ext>
            </a:extLst>
          </p:cNvPr>
          <p:cNvSpPr/>
          <p:nvPr/>
        </p:nvSpPr>
        <p:spPr>
          <a:xfrm>
            <a:off x="899592" y="5296432"/>
            <a:ext cx="200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&gt;&gt; R = Kota(:,:,1);</a:t>
            </a:r>
            <a:r>
              <a:rPr lang="en-US" dirty="0">
                <a:sym typeface="Wingdings"/>
              </a:rPr>
              <a:t>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C6590-2147-45D4-BEAE-8F496CB34315}"/>
              </a:ext>
            </a:extLst>
          </p:cNvPr>
          <p:cNvSpPr/>
          <p:nvPr/>
        </p:nvSpPr>
        <p:spPr>
          <a:xfrm>
            <a:off x="894478" y="55721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 G = Kota(:,:,2);</a:t>
            </a:r>
            <a:r>
              <a:rPr lang="en-US" dirty="0">
                <a:sym typeface="Wingdings"/>
              </a:rPr>
              <a:t></a:t>
            </a:r>
            <a:endParaRPr lang="id-ID" dirty="0"/>
          </a:p>
          <a:p>
            <a:r>
              <a:rPr lang="en-US" dirty="0"/>
              <a:t>&gt;&gt; B = Kota(:,:,3);</a:t>
            </a:r>
            <a:r>
              <a:rPr lang="en-US" dirty="0">
                <a:sym typeface="Wingdings"/>
              </a:rPr>
              <a:t>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620" y="2060849"/>
            <a:ext cx="5576453" cy="36049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Citra </a:t>
            </a:r>
            <a:r>
              <a:rPr lang="en-US" dirty="0" err="1"/>
              <a:t>Berskala</a:t>
            </a:r>
            <a:r>
              <a:rPr lang="en-US" dirty="0"/>
              <a:t> </a:t>
            </a:r>
            <a:r>
              <a:rPr lang="en-US" dirty="0" err="1"/>
              <a:t>Keabuan</a:t>
            </a:r>
            <a:r>
              <a:rPr lang="id-ID" dirty="0"/>
              <a:t> dan Biner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02" y="1727937"/>
            <a:ext cx="5658396" cy="42704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Konversi Citra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sz="2400" dirty="0"/>
              <a:t>Konversi citra warna -&gt; keabuan</a:t>
            </a:r>
          </a:p>
          <a:p>
            <a:pPr>
              <a:buNone/>
            </a:pPr>
            <a:endParaRPr lang="id-ID" sz="2400" dirty="0"/>
          </a:p>
          <a:p>
            <a:endParaRPr lang="id-ID" sz="2400" dirty="0"/>
          </a:p>
          <a:p>
            <a:r>
              <a:rPr lang="en-US" sz="2400" dirty="0" err="1"/>
              <a:t>Misalnya</a:t>
            </a:r>
            <a:r>
              <a:rPr lang="en-US" sz="2400" dirty="0"/>
              <a:t>,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piksel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R, G,B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  <a:endParaRPr lang="id-ID" sz="2400" dirty="0"/>
          </a:p>
          <a:p>
            <a:r>
              <a:rPr lang="en-US" sz="2400" dirty="0"/>
              <a:t>R = 50</a:t>
            </a:r>
            <a:endParaRPr lang="id-ID" sz="2400" dirty="0"/>
          </a:p>
          <a:p>
            <a:r>
              <a:rPr lang="en-US" sz="2400" dirty="0"/>
              <a:t>G = 70</a:t>
            </a:r>
            <a:endParaRPr lang="id-ID" sz="2400" dirty="0"/>
          </a:p>
          <a:p>
            <a:r>
              <a:rPr lang="en-US" sz="2400" dirty="0"/>
              <a:t>B = 61</a:t>
            </a:r>
            <a:endParaRPr lang="id-ID" sz="2400" dirty="0"/>
          </a:p>
          <a:p>
            <a:r>
              <a:rPr lang="en-US" sz="2400" dirty="0" err="1"/>
              <a:t>Jika</a:t>
            </a:r>
            <a:r>
              <a:rPr lang="en-US" sz="2400" dirty="0"/>
              <a:t> a, b, dan c pada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  <a:endParaRPr lang="id-ID" sz="2400" dirty="0"/>
          </a:p>
          <a:p>
            <a:pPr>
              <a:buNone/>
            </a:pPr>
            <a:r>
              <a:rPr lang="en-US" sz="2400" dirty="0"/>
              <a:t>	I = (50 + 70 + 60) / 3 = 60</a:t>
            </a:r>
            <a:endParaRPr lang="id-ID" sz="2400" dirty="0"/>
          </a:p>
          <a:p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 yang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skala</a:t>
            </a:r>
            <a:r>
              <a:rPr lang="en-US" sz="2400" dirty="0"/>
              <a:t> </a:t>
            </a:r>
            <a:r>
              <a:rPr lang="en-US" sz="2400" dirty="0" err="1"/>
              <a:t>keabuan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:</a:t>
            </a:r>
            <a:endParaRPr lang="id-ID" sz="2400" dirty="0"/>
          </a:p>
          <a:p>
            <a:pPr>
              <a:buNone/>
            </a:pPr>
            <a:r>
              <a:rPr lang="en-US" dirty="0"/>
              <a:t>	</a:t>
            </a:r>
            <a:endParaRPr lang="id-ID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2071678"/>
            <a:ext cx="4786346" cy="376070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643578"/>
            <a:ext cx="4714907" cy="3589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44F3-AA6C-45CE-A19C-23C61D3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EFF2-B1DA-48A8-B75D-F711D6489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3717B-44B9-401A-84EF-F67D1A16EBAD}"/>
              </a:ext>
            </a:extLst>
          </p:cNvPr>
          <p:cNvSpPr/>
          <p:nvPr/>
        </p:nvSpPr>
        <p:spPr>
          <a:xfrm>
            <a:off x="539552" y="2413338"/>
            <a:ext cx="71287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&gt;&gt;</a:t>
            </a:r>
            <a:r>
              <a:rPr lang="en-US" sz="2800" dirty="0" err="1"/>
              <a:t>Img</a:t>
            </a:r>
            <a:r>
              <a:rPr lang="en-US" sz="2800" dirty="0"/>
              <a:t> = </a:t>
            </a:r>
            <a:r>
              <a:rPr lang="en-US" sz="2800" dirty="0" err="1"/>
              <a:t>imread</a:t>
            </a:r>
            <a:r>
              <a:rPr lang="en-US" sz="2800" dirty="0"/>
              <a:t>('C:\Image\innsbruckcity.png');</a:t>
            </a:r>
            <a:r>
              <a:rPr lang="en-US" sz="2800" dirty="0">
                <a:sym typeface="Wingdings"/>
              </a:rPr>
              <a:t></a:t>
            </a:r>
            <a:endParaRPr lang="id-ID" sz="2800" dirty="0"/>
          </a:p>
          <a:p>
            <a:r>
              <a:rPr lang="en-US" sz="2800" dirty="0"/>
              <a:t>&gt;&gt; Abu=uint8(0.2989 * double(</a:t>
            </a:r>
            <a:r>
              <a:rPr lang="en-US" sz="2800" dirty="0" err="1"/>
              <a:t>Img</a:t>
            </a:r>
            <a:r>
              <a:rPr lang="en-US" sz="2800" dirty="0"/>
              <a:t>(:,:,1)) + ...</a:t>
            </a:r>
            <a:r>
              <a:rPr lang="en-US" sz="2800" dirty="0">
                <a:sym typeface="Wingdings"/>
              </a:rPr>
              <a:t></a:t>
            </a:r>
            <a:endParaRPr lang="id-ID" sz="2800" dirty="0"/>
          </a:p>
          <a:p>
            <a:r>
              <a:rPr lang="en-US" sz="2800" dirty="0"/>
              <a:t>0.5870*double(</a:t>
            </a:r>
            <a:r>
              <a:rPr lang="en-US" sz="2800" dirty="0" err="1"/>
              <a:t>Img</a:t>
            </a:r>
            <a:r>
              <a:rPr lang="en-US" sz="2800" dirty="0"/>
              <a:t>(:,:,2)) + ...</a:t>
            </a:r>
            <a:r>
              <a:rPr lang="en-US" sz="2800" dirty="0">
                <a:sym typeface="Wingdings"/>
              </a:rPr>
              <a:t></a:t>
            </a:r>
            <a:endParaRPr lang="id-ID" sz="2800" dirty="0"/>
          </a:p>
          <a:p>
            <a:r>
              <a:rPr lang="en-US" sz="2800" dirty="0"/>
              <a:t>0.1141 * double(</a:t>
            </a:r>
            <a:r>
              <a:rPr lang="en-US" sz="2800" dirty="0" err="1"/>
              <a:t>Img</a:t>
            </a:r>
            <a:r>
              <a:rPr lang="en-US" sz="2800" dirty="0"/>
              <a:t>(:,:,3)));</a:t>
            </a:r>
            <a:r>
              <a:rPr lang="en-US" sz="2800" dirty="0">
                <a:sym typeface="Wingdings"/>
              </a:rPr>
              <a:t></a:t>
            </a:r>
            <a:endParaRPr lang="id-ID" sz="2800" dirty="0"/>
          </a:p>
          <a:p>
            <a:r>
              <a:rPr lang="en-US" sz="2800" dirty="0"/>
              <a:t>&gt;&gt;</a:t>
            </a:r>
            <a:r>
              <a:rPr lang="en-US" sz="2800" dirty="0" err="1"/>
              <a:t>imshow</a:t>
            </a:r>
            <a:r>
              <a:rPr lang="en-US" sz="2800" dirty="0"/>
              <a:t>(Abu);</a:t>
            </a:r>
            <a:r>
              <a:rPr lang="en-US" sz="2800" dirty="0">
                <a:sym typeface="Wingdings"/>
              </a:rPr>
              <a:t></a:t>
            </a:r>
            <a:endParaRPr lang="id-ID" sz="28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39457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Konversi Citra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Konversi citra keabuan -&gt; biner</a:t>
            </a:r>
          </a:p>
          <a:p>
            <a:r>
              <a:rPr lang="en-US" dirty="0" err="1"/>
              <a:t>Strategi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ambang</a:t>
            </a:r>
            <a:r>
              <a:rPr lang="en-US" dirty="0"/>
              <a:t> (</a:t>
            </a:r>
            <a:r>
              <a:rPr lang="en-US" i="1" dirty="0"/>
              <a:t>threshold</a:t>
            </a:r>
            <a:r>
              <a:rPr lang="en-US" dirty="0"/>
              <a:t>).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dikonversikan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0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1. </a:t>
            </a:r>
            <a:endParaRPr lang="id-ID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 l="34375" t="40833" r="55729" b="53334"/>
          <a:stretch>
            <a:fillRect/>
          </a:stretch>
        </p:blipFill>
        <p:spPr bwMode="auto">
          <a:xfrm>
            <a:off x="1857356" y="5143512"/>
            <a:ext cx="2143140" cy="78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976</Words>
  <Application>Microsoft Office PowerPoint</Application>
  <PresentationFormat>On-screen Show (4:3)</PresentationFormat>
  <Paragraphs>122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Jenis Citra</vt:lpstr>
      <vt:lpstr>Citra Berwarna</vt:lpstr>
      <vt:lpstr>PowerPoint Presentation</vt:lpstr>
      <vt:lpstr>PowerPoint Presentation</vt:lpstr>
      <vt:lpstr>PowerPoint Presentation</vt:lpstr>
      <vt:lpstr>Citra Berskala Keabuan dan Biner</vt:lpstr>
      <vt:lpstr>Konversi Citra</vt:lpstr>
      <vt:lpstr>PowerPoint Presentation</vt:lpstr>
      <vt:lpstr>Konversi Citra</vt:lpstr>
      <vt:lpstr>Konversi Citra</vt:lpstr>
      <vt:lpstr>PowerPoint Presentation</vt:lpstr>
      <vt:lpstr>Tugas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Jenis Citra</dc:title>
  <dc:creator>Office 2007</dc:creator>
  <cp:lastModifiedBy>Yuslena</cp:lastModifiedBy>
  <cp:revision>43</cp:revision>
  <dcterms:created xsi:type="dcterms:W3CDTF">2014-10-21T05:09:40Z</dcterms:created>
  <dcterms:modified xsi:type="dcterms:W3CDTF">2021-08-30T00:27:22Z</dcterms:modified>
</cp:coreProperties>
</file>