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9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41FE-50FD-49CF-8F24-6C09A47D1A13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7E4A-A9FF-4E84-BDA8-01ACFF7A4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Operasi Ketetanggaan Piksel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Hj. Yuslena Sari, M.Kom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Filter </a:t>
            </a:r>
            <a:r>
              <a:rPr lang="en-US" b="1" dirty="0" err="1"/>
              <a:t>Pererataan</a:t>
            </a:r>
            <a:br>
              <a:rPr lang="id-ID" b="1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Filter </a:t>
            </a:r>
            <a:r>
              <a:rPr lang="en-US" dirty="0" err="1"/>
              <a:t>pererataan</a:t>
            </a:r>
            <a:r>
              <a:rPr lang="en-US" dirty="0"/>
              <a:t> (Costa </a:t>
            </a:r>
            <a:r>
              <a:rPr lang="en-US" dirty="0" err="1"/>
              <a:t>dan</a:t>
            </a:r>
            <a:r>
              <a:rPr lang="en-US" dirty="0"/>
              <a:t> Cesar, 2001)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:</a:t>
            </a:r>
            <a:endParaRPr lang="id-ID" dirty="0"/>
          </a:p>
          <a:p>
            <a:endParaRPr lang="id-ID" dirty="0"/>
          </a:p>
          <a:p>
            <a:pPr>
              <a:buNone/>
            </a:pPr>
            <a:r>
              <a:rPr lang="en-US" dirty="0"/>
              <a:t> </a:t>
            </a: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en-US" dirty="0"/>
              <a:t> </a:t>
            </a:r>
            <a:endParaRPr lang="id-ID" dirty="0"/>
          </a:p>
          <a:p>
            <a:pPr>
              <a:buNone/>
            </a:pPr>
            <a:r>
              <a:rPr lang="en-US" dirty="0"/>
              <a:t>	g(y, x) = 1/9 x (65+50+55+76+68+60+60+60+62) = 61,7778</a:t>
            </a:r>
            <a:endParaRPr lang="id-ID" dirty="0"/>
          </a:p>
          <a:p>
            <a:pPr>
              <a:buNone/>
            </a:pPr>
            <a:r>
              <a:rPr lang="id-ID" dirty="0"/>
              <a:t>	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68 </a:t>
            </a:r>
            <a:r>
              <a:rPr lang="en-US" dirty="0" err="1"/>
              <a:t>pada</a:t>
            </a:r>
            <a:r>
              <a:rPr lang="en-US" dirty="0"/>
              <a:t> f(</a:t>
            </a:r>
            <a:r>
              <a:rPr lang="en-US" dirty="0" err="1"/>
              <a:t>y,x</a:t>
            </a:r>
            <a:r>
              <a:rPr lang="en-US" dirty="0"/>
              <a:t>)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62 </a:t>
            </a:r>
            <a:r>
              <a:rPr lang="en-US" dirty="0" err="1"/>
              <a:t>pada</a:t>
            </a:r>
            <a:r>
              <a:rPr lang="en-US" dirty="0"/>
              <a:t> g(y, x).</a:t>
            </a:r>
            <a:endParaRPr lang="id-ID" dirty="0"/>
          </a:p>
          <a:p>
            <a:endParaRPr lang="id-ID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32222" t="50667" r="40556" b="40444"/>
          <a:stretch>
            <a:fillRect/>
          </a:stretch>
        </p:blipFill>
        <p:spPr bwMode="auto">
          <a:xfrm>
            <a:off x="2286000" y="19050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9400"/>
            <a:ext cx="20574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  : </a:t>
            </a:r>
            <a:r>
              <a:rPr lang="en-US" b="1" dirty="0" err="1"/>
              <a:t>pemerataan.m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 F = </a:t>
            </a:r>
            <a:r>
              <a:rPr lang="en-US" dirty="0" err="1"/>
              <a:t>imread</a:t>
            </a:r>
            <a:r>
              <a:rPr lang="en-US" dirty="0"/>
              <a:t>('C:\Image\mobil.png');</a:t>
            </a:r>
            <a:endParaRPr lang="id-ID" dirty="0"/>
          </a:p>
          <a:p>
            <a:r>
              <a:rPr lang="en-US" dirty="0"/>
              <a:t>[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lebar</a:t>
            </a:r>
            <a:r>
              <a:rPr lang="en-US" dirty="0"/>
              <a:t>] = size(F);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F2 = double(F);</a:t>
            </a:r>
            <a:endParaRPr lang="id-ID" dirty="0"/>
          </a:p>
          <a:p>
            <a:r>
              <a:rPr lang="en-US" dirty="0"/>
              <a:t>for </a:t>
            </a:r>
            <a:r>
              <a:rPr lang="en-US" dirty="0" err="1"/>
              <a:t>baris</a:t>
            </a:r>
            <a:r>
              <a:rPr lang="en-US" dirty="0"/>
              <a:t>=2 : tinggi-1</a:t>
            </a:r>
            <a:endParaRPr lang="id-ID" dirty="0"/>
          </a:p>
          <a:p>
            <a:pPr marL="536575" indent="-536575"/>
            <a:r>
              <a:rPr lang="en-US" dirty="0"/>
              <a:t>for </a:t>
            </a:r>
            <a:r>
              <a:rPr lang="en-US" dirty="0" err="1"/>
              <a:t>kolom</a:t>
            </a:r>
            <a:r>
              <a:rPr lang="en-US" dirty="0"/>
              <a:t>=2 : lebar-1</a:t>
            </a:r>
            <a:endParaRPr lang="id-ID" dirty="0"/>
          </a:p>
          <a:p>
            <a:pPr marL="719138" indent="-719138"/>
            <a:r>
              <a:rPr lang="en-US" dirty="0" err="1"/>
              <a:t>jum</a:t>
            </a:r>
            <a:r>
              <a:rPr lang="en-US" dirty="0"/>
              <a:t> = F2(baris-1, kolom-1)+F2(baris-1, </a:t>
            </a:r>
            <a:r>
              <a:rPr lang="en-US" dirty="0" err="1"/>
              <a:t>kolom</a:t>
            </a:r>
            <a:r>
              <a:rPr lang="en-US" dirty="0"/>
              <a:t>) + F2(baris-1, kolom-1) + ...</a:t>
            </a:r>
            <a:endParaRPr lang="id-ID" dirty="0"/>
          </a:p>
          <a:p>
            <a:pPr marL="719138" indent="-719138"/>
            <a:r>
              <a:rPr lang="en-US" dirty="0"/>
              <a:t>F2(</a:t>
            </a:r>
            <a:r>
              <a:rPr lang="en-US" dirty="0" err="1"/>
              <a:t>baris</a:t>
            </a:r>
            <a:r>
              <a:rPr lang="en-US" dirty="0"/>
              <a:t>, kolom-1) + F2(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+ F2(</a:t>
            </a:r>
            <a:r>
              <a:rPr lang="en-US" dirty="0" err="1"/>
              <a:t>baris</a:t>
            </a:r>
            <a:r>
              <a:rPr lang="en-US" dirty="0"/>
              <a:t>, kolom+1) + ...</a:t>
            </a:r>
            <a:endParaRPr lang="id-ID" dirty="0"/>
          </a:p>
          <a:p>
            <a:pPr marL="719138" indent="-719138"/>
            <a:r>
              <a:rPr lang="en-US" dirty="0"/>
              <a:t>F2(baris+1, kolom-1) + F2(baris+1, </a:t>
            </a:r>
            <a:r>
              <a:rPr lang="en-US" dirty="0" err="1"/>
              <a:t>kolom</a:t>
            </a:r>
            <a:r>
              <a:rPr lang="en-US" dirty="0"/>
              <a:t>) + F2(baris+1, kolom+1);</a:t>
            </a:r>
            <a:endParaRPr lang="id-ID" dirty="0"/>
          </a:p>
          <a:p>
            <a:pPr marL="719138" indent="-719138"/>
            <a:r>
              <a:rPr lang="en-US" dirty="0"/>
              <a:t> </a:t>
            </a:r>
            <a:endParaRPr lang="id-ID" dirty="0"/>
          </a:p>
          <a:p>
            <a:pPr marL="719138" indent="-719138"/>
            <a:r>
              <a:rPr lang="en-US" dirty="0"/>
              <a:t>G(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= uint8(1/9 * </a:t>
            </a:r>
            <a:r>
              <a:rPr lang="en-US" dirty="0" err="1"/>
              <a:t>jum</a:t>
            </a:r>
            <a:r>
              <a:rPr lang="en-US" dirty="0"/>
              <a:t>);</a:t>
            </a:r>
            <a:endParaRPr lang="id-ID" dirty="0"/>
          </a:p>
          <a:p>
            <a:pPr marL="536575" indent="-536575"/>
            <a:r>
              <a:rPr lang="en-US" dirty="0"/>
              <a:t>end</a:t>
            </a:r>
            <a:endParaRPr lang="id-ID" dirty="0"/>
          </a:p>
          <a:p>
            <a:r>
              <a:rPr lang="en-US" dirty="0"/>
              <a:t>end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figure(1); </a:t>
            </a:r>
            <a:r>
              <a:rPr lang="en-US" dirty="0" err="1"/>
              <a:t>imshow</a:t>
            </a:r>
            <a:r>
              <a:rPr lang="en-US" dirty="0"/>
              <a:t>(G);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clear;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Filter Median</a:t>
            </a:r>
            <a:br>
              <a:rPr lang="id-ID" b="1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median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citra.Filter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derau</a:t>
            </a:r>
            <a:r>
              <a:rPr lang="en-US" dirty="0"/>
              <a:t> </a:t>
            </a:r>
            <a:r>
              <a:rPr lang="en-US" dirty="0" err="1"/>
              <a:t>bintik-bintik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median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kedelapan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8-ketetanggaan.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matematis,filter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dinotasikan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 l="37778" t="28444" r="33333" b="24445"/>
          <a:stretch>
            <a:fillRect/>
          </a:stretch>
        </p:blipFill>
        <p:spPr bwMode="auto">
          <a:xfrm>
            <a:off x="4114800" y="2825262"/>
            <a:ext cx="3505200" cy="35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Median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 l="32222" t="51556" r="39444" b="32444"/>
          <a:stretch>
            <a:fillRect/>
          </a:stretch>
        </p:blipFill>
        <p:spPr bwMode="auto">
          <a:xfrm>
            <a:off x="1066800" y="1676400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filmedian.m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  <a:endParaRPr lang="id-ID" dirty="0"/>
          </a:p>
          <a:p>
            <a:r>
              <a:rPr lang="id-ID" dirty="0"/>
              <a:t>% FILMEDIAN Melakukan operasi dengan filter median</a:t>
            </a:r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F = </a:t>
            </a:r>
            <a:r>
              <a:rPr lang="en-US" dirty="0" err="1"/>
              <a:t>imread</a:t>
            </a:r>
            <a:r>
              <a:rPr lang="en-US" dirty="0"/>
              <a:t>('C:\Image\mobil.png');</a:t>
            </a:r>
            <a:endParaRPr lang="id-ID" dirty="0"/>
          </a:p>
          <a:p>
            <a:r>
              <a:rPr lang="en-US" dirty="0"/>
              <a:t>[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lebar</a:t>
            </a:r>
            <a:r>
              <a:rPr lang="en-US" dirty="0"/>
              <a:t>] = size(F);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for </a:t>
            </a:r>
            <a:r>
              <a:rPr lang="en-US" dirty="0" err="1"/>
              <a:t>baris</a:t>
            </a:r>
            <a:r>
              <a:rPr lang="en-US" dirty="0"/>
              <a:t>=2 : tinggi-1</a:t>
            </a:r>
            <a:endParaRPr lang="id-ID" dirty="0"/>
          </a:p>
          <a:p>
            <a:r>
              <a:rPr lang="en-US" dirty="0"/>
              <a:t>for </a:t>
            </a:r>
            <a:r>
              <a:rPr lang="en-US" dirty="0" err="1"/>
              <a:t>kolom</a:t>
            </a:r>
            <a:r>
              <a:rPr lang="en-US" dirty="0"/>
              <a:t>=2 : lebar-1</a:t>
            </a:r>
            <a:endParaRPr lang="id-ID" dirty="0"/>
          </a:p>
          <a:p>
            <a:pPr marL="622300" indent="-622300"/>
            <a:r>
              <a:rPr lang="en-US" dirty="0"/>
              <a:t>data = [F(baris-1, kolom-1) F(baris-1, </a:t>
            </a:r>
            <a:r>
              <a:rPr lang="en-US" dirty="0" err="1"/>
              <a:t>kolom</a:t>
            </a:r>
            <a:r>
              <a:rPr lang="en-US" dirty="0"/>
              <a:t>)  ...</a:t>
            </a:r>
            <a:endParaRPr lang="id-ID" dirty="0"/>
          </a:p>
          <a:p>
            <a:pPr marL="622300" indent="-622300"/>
            <a:r>
              <a:rPr lang="en-US" dirty="0"/>
              <a:t>F(baris-1, kolom+1)  F(</a:t>
            </a:r>
            <a:r>
              <a:rPr lang="en-US" dirty="0" err="1"/>
              <a:t>baris</a:t>
            </a:r>
            <a:r>
              <a:rPr lang="en-US" dirty="0"/>
              <a:t>, kolom-1)  ...</a:t>
            </a:r>
            <a:endParaRPr lang="id-ID" dirty="0"/>
          </a:p>
          <a:p>
            <a:pPr marL="622300" indent="-622300"/>
            <a:r>
              <a:rPr lang="en-US" dirty="0"/>
              <a:t>F(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 F(</a:t>
            </a:r>
            <a:r>
              <a:rPr lang="en-US" dirty="0" err="1"/>
              <a:t>baris</a:t>
            </a:r>
            <a:r>
              <a:rPr lang="en-US" dirty="0"/>
              <a:t>, kolom+1)  ...</a:t>
            </a:r>
            <a:endParaRPr lang="id-ID" dirty="0"/>
          </a:p>
          <a:p>
            <a:pPr marL="622300" indent="-622300"/>
            <a:r>
              <a:rPr lang="en-US" dirty="0"/>
              <a:t>F(baris+1, kolom-1)  F(baris+1, </a:t>
            </a:r>
            <a:r>
              <a:rPr lang="en-US" dirty="0" err="1"/>
              <a:t>kolom</a:t>
            </a:r>
            <a:r>
              <a:rPr lang="en-US" dirty="0"/>
              <a:t>)  ...</a:t>
            </a:r>
            <a:endParaRPr lang="id-ID" dirty="0"/>
          </a:p>
          <a:p>
            <a:pPr marL="622300" indent="-622300"/>
            <a:r>
              <a:rPr lang="en-US" dirty="0"/>
              <a:t>F(baris+1, kolom+1)];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filmedian.m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% </a:t>
            </a:r>
            <a:r>
              <a:rPr lang="en-US" dirty="0" err="1"/>
              <a:t>Urutkan</a:t>
            </a:r>
            <a:endParaRPr lang="id-ID" dirty="0"/>
          </a:p>
          <a:p>
            <a:pPr marL="536575" indent="-536575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: 8</a:t>
            </a:r>
            <a:endParaRPr lang="id-ID" dirty="0"/>
          </a:p>
          <a:p>
            <a:pPr marL="719138" indent="-719138"/>
            <a:r>
              <a:rPr lang="en-US" dirty="0"/>
              <a:t>for j=i+1 : 9</a:t>
            </a:r>
            <a:endParaRPr lang="id-ID" dirty="0"/>
          </a:p>
          <a:p>
            <a:pPr marL="901700" indent="-901700"/>
            <a:r>
              <a:rPr lang="en-US" dirty="0"/>
              <a:t>if data(</a:t>
            </a:r>
            <a:r>
              <a:rPr lang="en-US" dirty="0" err="1"/>
              <a:t>i</a:t>
            </a:r>
            <a:r>
              <a:rPr lang="en-US" dirty="0"/>
              <a:t>) &gt; data(j)</a:t>
            </a:r>
            <a:endParaRPr lang="id-ID" dirty="0"/>
          </a:p>
          <a:p>
            <a:pPr marL="1073150" indent="-1073150"/>
            <a:r>
              <a:rPr lang="en-US" dirty="0" err="1"/>
              <a:t>tmp</a:t>
            </a:r>
            <a:r>
              <a:rPr lang="en-US" dirty="0"/>
              <a:t> = data(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id-ID" dirty="0"/>
          </a:p>
          <a:p>
            <a:pPr marL="1074738" indent="-1074738"/>
            <a:r>
              <a:rPr lang="en-US" dirty="0"/>
              <a:t>data(</a:t>
            </a:r>
            <a:r>
              <a:rPr lang="en-US" dirty="0" err="1"/>
              <a:t>i</a:t>
            </a:r>
            <a:r>
              <a:rPr lang="en-US" dirty="0"/>
              <a:t>) = data(j);</a:t>
            </a:r>
            <a:endParaRPr lang="id-ID" dirty="0"/>
          </a:p>
          <a:p>
            <a:pPr marL="1073150" indent="-1073150"/>
            <a:r>
              <a:rPr lang="en-US" dirty="0"/>
              <a:t>data(j) = </a:t>
            </a:r>
            <a:r>
              <a:rPr lang="en-US" dirty="0" err="1"/>
              <a:t>tmp</a:t>
            </a:r>
            <a:r>
              <a:rPr lang="en-US" dirty="0"/>
              <a:t>;</a:t>
            </a:r>
            <a:endParaRPr lang="id-ID" dirty="0"/>
          </a:p>
          <a:p>
            <a:pPr marL="901700" indent="-901700"/>
            <a:r>
              <a:rPr lang="en-US" dirty="0"/>
              <a:t>end</a:t>
            </a:r>
            <a:endParaRPr lang="id-ID" dirty="0"/>
          </a:p>
          <a:p>
            <a:pPr marL="719138" indent="-719138"/>
            <a:r>
              <a:rPr lang="id-ID" dirty="0"/>
              <a:t>e</a:t>
            </a:r>
            <a:r>
              <a:rPr lang="en-US" dirty="0" err="1"/>
              <a:t>nd</a:t>
            </a:r>
            <a:endParaRPr lang="id-ID" dirty="0"/>
          </a:p>
          <a:p>
            <a:pPr marL="536575" indent="-536575"/>
            <a:r>
              <a:rPr lang="id-ID" dirty="0"/>
              <a:t>e</a:t>
            </a:r>
            <a:r>
              <a:rPr lang="en-US" dirty="0" err="1"/>
              <a:t>nd</a:t>
            </a:r>
            <a:endParaRPr lang="id-ID" dirty="0"/>
          </a:p>
          <a:p>
            <a:pPr marL="536575" indent="-536575">
              <a:buNone/>
            </a:pPr>
            <a:r>
              <a:rPr lang="en-US" dirty="0"/>
              <a:t>%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median</a:t>
            </a:r>
            <a:endParaRPr lang="id-ID" dirty="0"/>
          </a:p>
          <a:p>
            <a:pPr marL="536575" indent="-536575"/>
            <a:r>
              <a:rPr lang="en-US" dirty="0"/>
              <a:t>G(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= data(5);</a:t>
            </a:r>
            <a:endParaRPr lang="id-ID" dirty="0"/>
          </a:p>
          <a:p>
            <a:pPr marL="536575" indent="-536575"/>
            <a:r>
              <a:rPr lang="en-US" dirty="0"/>
              <a:t>end</a:t>
            </a:r>
            <a:endParaRPr lang="id-ID" dirty="0"/>
          </a:p>
          <a:p>
            <a:r>
              <a:rPr lang="en-US" dirty="0"/>
              <a:t>end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figure(1); </a:t>
            </a:r>
            <a:r>
              <a:rPr lang="en-US" dirty="0" err="1"/>
              <a:t>imshow</a:t>
            </a:r>
            <a:r>
              <a:rPr lang="en-US" dirty="0"/>
              <a:t>(G);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clear;</a:t>
            </a: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Median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32222" t="22222" r="28333" b="7556"/>
          <a:stretch>
            <a:fillRect/>
          </a:stretch>
        </p:blipFill>
        <p:spPr bwMode="auto">
          <a:xfrm>
            <a:off x="2133600" y="1600200"/>
            <a:ext cx="44514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Operasi ketetanggaan piksel adalah operasi pengolahan citra untuk mendapatkan nilai suatu piksel yang melibatkan nilai piksel-piksel tetangganya.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526" t="12500" r="19180" b="13542"/>
          <a:stretch>
            <a:fillRect/>
          </a:stretch>
        </p:blipFill>
        <p:spPr bwMode="auto">
          <a:xfrm>
            <a:off x="3581400" y="3470868"/>
            <a:ext cx="3657600" cy="285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Ketetanggaan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Pada</a:t>
            </a:r>
            <a:r>
              <a:rPr lang="en-US" dirty="0"/>
              <a:t> 4-ketetanggaan</a:t>
            </a:r>
            <a:endParaRPr lang="id-ID" dirty="0"/>
          </a:p>
          <a:p>
            <a:pPr lvl="0"/>
            <a:r>
              <a:rPr lang="en-US" dirty="0"/>
              <a:t> </a:t>
            </a:r>
            <a:endParaRPr lang="id-ID" dirty="0"/>
          </a:p>
          <a:p>
            <a:pPr lvl="0"/>
            <a:r>
              <a:rPr lang="en-US" dirty="0" err="1"/>
              <a:t>Pada</a:t>
            </a:r>
            <a:r>
              <a:rPr lang="en-US" dirty="0"/>
              <a:t> 8-ketetanggaan</a:t>
            </a:r>
            <a:endParaRPr lang="id-ID" dirty="0"/>
          </a:p>
          <a:p>
            <a:r>
              <a:rPr lang="en-US" dirty="0"/>
              <a:t> 2)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282" t="35417" r="25037" b="23958"/>
          <a:stretch>
            <a:fillRect/>
          </a:stretch>
        </p:blipFill>
        <p:spPr bwMode="auto">
          <a:xfrm>
            <a:off x="4343400" y="3352800"/>
            <a:ext cx="4800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2778" t="64000" r="33333" b="28000"/>
          <a:stretch>
            <a:fillRect/>
          </a:stretch>
        </p:blipFill>
        <p:spPr bwMode="auto">
          <a:xfrm>
            <a:off x="914400" y="2133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1111" t="75778" r="42778" b="7333"/>
          <a:stretch>
            <a:fillRect/>
          </a:stretch>
        </p:blipFill>
        <p:spPr bwMode="auto">
          <a:xfrm>
            <a:off x="762000" y="3352800"/>
            <a:ext cx="3581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Batas</a:t>
            </a:r>
            <a:endParaRPr lang="id-ID" dirty="0"/>
          </a:p>
          <a:p>
            <a:r>
              <a:rPr lang="en-US" dirty="0"/>
              <a:t>Filter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filter yang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Davies (1990). </a:t>
            </a:r>
            <a:r>
              <a:rPr lang="en-US" dirty="0" err="1"/>
              <a:t>Idenya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intensitasnya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piksel-piksel</a:t>
            </a:r>
            <a:r>
              <a:rPr lang="en-US" dirty="0"/>
              <a:t> </a:t>
            </a:r>
            <a:r>
              <a:rPr lang="en-US" dirty="0" err="1"/>
              <a:t>tetangga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9825" y="1905001"/>
          <a:ext cx="4324350" cy="4271644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6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b="1" kern="50" dirty="0">
                          <a:latin typeface="Times New Roman"/>
                          <a:ea typeface="Arial Unicode MS"/>
                        </a:rPr>
                        <a:t>ALGORITMA </a:t>
                      </a:r>
                      <a:r>
                        <a:rPr lang="id-ID" sz="1200" b="1" kern="50" baseline="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b="1" kern="50" dirty="0" err="1">
                          <a:latin typeface="Times New Roman"/>
                          <a:ea typeface="Arial Unicode MS"/>
                        </a:rPr>
                        <a:t>Menghitung</a:t>
                      </a:r>
                      <a:r>
                        <a:rPr lang="en-US" sz="1200" b="1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b="1" kern="50" dirty="0" err="1">
                          <a:latin typeface="Times New Roman"/>
                          <a:ea typeface="Arial Unicode MS"/>
                        </a:rPr>
                        <a:t>piksel</a:t>
                      </a:r>
                      <a:r>
                        <a:rPr lang="en-US" sz="1200" b="1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b="1" kern="50" dirty="0" err="1">
                          <a:latin typeface="Times New Roman"/>
                          <a:ea typeface="Arial Unicode MS"/>
                        </a:rPr>
                        <a:t>dengan</a:t>
                      </a:r>
                      <a:r>
                        <a:rPr lang="en-US" sz="1200" b="1" kern="50" dirty="0">
                          <a:latin typeface="Times New Roman"/>
                          <a:ea typeface="Arial Unicode MS"/>
                        </a:rPr>
                        <a:t> filter </a:t>
                      </a:r>
                      <a:r>
                        <a:rPr lang="en-US" sz="1200" b="1" kern="50" dirty="0" err="1">
                          <a:latin typeface="Times New Roman"/>
                          <a:ea typeface="Arial Unicode MS"/>
                        </a:rPr>
                        <a:t>batas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Masukan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: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f(y, x) :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Piksel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posisi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(y, x)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Keluaran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: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g(y, x) :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Nilai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intensitas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untuk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piksel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citra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g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posisi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(y, x)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510" algn="l"/>
                        </a:tabLst>
                      </a:pP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Carilah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nilai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intensitas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terkecil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tetangga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f(y, x)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dengan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menggunakan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8-ketetanggan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dan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simpan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minInt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.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510" algn="l"/>
                        </a:tabLst>
                      </a:pP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Carilah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nilai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intensitas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terbesar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tetangga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f(y, x)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dengan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menggunakan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8-ketetanggan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dan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simpan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pada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maksInt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.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IF f(y, x) &lt;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minInt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   g(y, x) 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  <a:sym typeface="Symbol"/>
                        </a:rPr>
                        <a:t>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minInt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ELSE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   IF f(y. x) &gt;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maksInt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      g(y, x) 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  <a:sym typeface="Symbol"/>
                        </a:rPr>
                        <a:t></a:t>
                      </a:r>
                      <a:r>
                        <a:rPr lang="en-US" sz="1200" kern="50" dirty="0" err="1">
                          <a:latin typeface="Times New Roman"/>
                          <a:ea typeface="Arial Unicode MS"/>
                        </a:rPr>
                        <a:t>maksInt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   ELSE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      g(y, x) 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  <a:sym typeface="Symbol"/>
                        </a:rPr>
                        <a:t></a:t>
                      </a: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f(y, x)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   END-IF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50" dirty="0">
                          <a:latin typeface="Times New Roman"/>
                          <a:ea typeface="Arial Unicode MS"/>
                        </a:rPr>
                        <a:t>END-IF</a:t>
                      </a:r>
                      <a:endParaRPr lang="id-ID" sz="1200" kern="50" dirty="0">
                        <a:latin typeface="Times New Roman"/>
                        <a:ea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id-ID" sz="4000" dirty="0"/>
              <a:t>Algoritma </a:t>
            </a:r>
            <a:r>
              <a:rPr lang="en-US" sz="4000" dirty="0"/>
              <a:t>Filter Batas</a:t>
            </a:r>
            <a:endParaRPr lang="id-ID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40555" t="32000" r="35556" b="29778"/>
          <a:stretch>
            <a:fillRect/>
          </a:stretch>
        </p:blipFill>
        <p:spPr bwMode="auto">
          <a:xfrm>
            <a:off x="4038600" y="3810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Filter Batas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minInt</a:t>
            </a:r>
            <a:r>
              <a:rPr lang="en-US" sz="2400" dirty="0"/>
              <a:t> = minimum(5, 7, 7, 5, 4, 6, 7, 8) = 4;</a:t>
            </a:r>
            <a:endParaRPr lang="id-ID" sz="2400" dirty="0"/>
          </a:p>
          <a:p>
            <a:pPr lvl="0"/>
            <a:r>
              <a:rPr lang="en-US" sz="2400" dirty="0" err="1"/>
              <a:t>maksInt</a:t>
            </a:r>
            <a:r>
              <a:rPr lang="en-US" sz="2400" dirty="0"/>
              <a:t> = </a:t>
            </a:r>
            <a:r>
              <a:rPr lang="en-US" sz="2400" dirty="0" err="1"/>
              <a:t>maksimum</a:t>
            </a:r>
            <a:r>
              <a:rPr lang="en-US" sz="2400" dirty="0"/>
              <a:t>(5, 7, 7, 5, 4, 6, 7, 8) = 8;</a:t>
            </a:r>
            <a:endParaRPr lang="id-ID" sz="2400" dirty="0"/>
          </a:p>
          <a:p>
            <a:pPr lvl="0"/>
            <a:r>
              <a:rPr lang="en-US" sz="2400" dirty="0" err="1"/>
              <a:t>mengingat</a:t>
            </a:r>
            <a:r>
              <a:rPr lang="en-US" sz="2400" dirty="0"/>
              <a:t> f(y, x) </a:t>
            </a:r>
            <a:r>
              <a:rPr lang="en-US" sz="2400" dirty="0" err="1"/>
              <a:t>bernilai</a:t>
            </a:r>
            <a:r>
              <a:rPr lang="en-US" sz="2400" dirty="0"/>
              <a:t> 9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8 (</a:t>
            </a:r>
            <a:r>
              <a:rPr lang="en-US" sz="2400" dirty="0" err="1"/>
              <a:t>maksInt</a:t>
            </a:r>
            <a:r>
              <a:rPr lang="en-US" sz="2400" dirty="0"/>
              <a:t>) </a:t>
            </a:r>
            <a:r>
              <a:rPr lang="en-US" sz="2400" dirty="0" err="1"/>
              <a:t>maka</a:t>
            </a:r>
            <a:r>
              <a:rPr lang="en-US" sz="2400" dirty="0"/>
              <a:t> g(y, x) </a:t>
            </a:r>
            <a:r>
              <a:rPr lang="en-US" sz="2400" dirty="0" err="1"/>
              <a:t>bernilai</a:t>
            </a:r>
            <a:r>
              <a:rPr lang="en-US" sz="2400" dirty="0"/>
              <a:t> 8;</a:t>
            </a:r>
            <a:endParaRPr lang="id-ID" sz="2400" dirty="0"/>
          </a:p>
          <a:p>
            <a:pPr lvl="0"/>
            <a:r>
              <a:rPr lang="en-US" sz="2400" dirty="0" err="1"/>
              <a:t>seandainya</a:t>
            </a:r>
            <a:r>
              <a:rPr lang="en-US" sz="2400" dirty="0"/>
              <a:t> f(y, x) </a:t>
            </a:r>
            <a:r>
              <a:rPr lang="en-US" sz="2400" dirty="0" err="1"/>
              <a:t>pada</a:t>
            </a:r>
            <a:r>
              <a:rPr lang="en-US" sz="2400" dirty="0"/>
              <a:t>  </a:t>
            </a:r>
            <a:r>
              <a:rPr lang="en-US" sz="2400" dirty="0" err="1"/>
              <a:t>bernilai</a:t>
            </a:r>
            <a:r>
              <a:rPr lang="en-US" sz="2400" dirty="0"/>
              <a:t> 2 (</a:t>
            </a:r>
            <a:r>
              <a:rPr lang="en-US" sz="2400" dirty="0" err="1"/>
              <a:t>bukan</a:t>
            </a:r>
            <a:r>
              <a:rPr lang="en-US" sz="2400" dirty="0"/>
              <a:t> 9),g(</a:t>
            </a:r>
            <a:r>
              <a:rPr lang="en-US" sz="2400" dirty="0" err="1"/>
              <a:t>y,x</a:t>
            </a:r>
            <a:r>
              <a:rPr lang="en-US" sz="2400" dirty="0"/>
              <a:t>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4.</a:t>
            </a:r>
            <a:endParaRPr lang="id-ID" sz="2400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 filterbatas.m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 = </a:t>
            </a:r>
            <a:r>
              <a:rPr lang="en-US" dirty="0" err="1"/>
              <a:t>imread</a:t>
            </a:r>
            <a:r>
              <a:rPr lang="en-US" dirty="0"/>
              <a:t>('c:\Image\mobil.png');</a:t>
            </a:r>
            <a:endParaRPr lang="id-ID" dirty="0"/>
          </a:p>
          <a:p>
            <a:r>
              <a:rPr lang="en-US" dirty="0" err="1"/>
              <a:t>Ukuran</a:t>
            </a:r>
            <a:r>
              <a:rPr lang="en-US" dirty="0"/>
              <a:t> = size(F);</a:t>
            </a:r>
            <a:endParaRPr lang="id-ID" dirty="0"/>
          </a:p>
          <a:p>
            <a:r>
              <a:rPr lang="en-US" dirty="0" err="1"/>
              <a:t>tinggi</a:t>
            </a:r>
            <a:r>
              <a:rPr lang="en-US" dirty="0"/>
              <a:t> = </a:t>
            </a:r>
            <a:r>
              <a:rPr lang="en-US" dirty="0" err="1"/>
              <a:t>Ukuran</a:t>
            </a:r>
            <a:r>
              <a:rPr lang="en-US" dirty="0"/>
              <a:t>(1);</a:t>
            </a:r>
            <a:endParaRPr lang="id-ID" dirty="0"/>
          </a:p>
          <a:p>
            <a:r>
              <a:rPr lang="en-US" dirty="0" err="1"/>
              <a:t>lebar</a:t>
            </a:r>
            <a:r>
              <a:rPr lang="en-US" dirty="0"/>
              <a:t> = </a:t>
            </a:r>
            <a:r>
              <a:rPr lang="en-US" dirty="0" err="1"/>
              <a:t>Ukuran</a:t>
            </a:r>
            <a:r>
              <a:rPr lang="en-US" dirty="0"/>
              <a:t>(2);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G = F;</a:t>
            </a:r>
            <a:endParaRPr lang="id-ID" dirty="0"/>
          </a:p>
          <a:p>
            <a:r>
              <a:rPr lang="en-US" dirty="0"/>
              <a:t>for </a:t>
            </a:r>
            <a:r>
              <a:rPr lang="en-US" dirty="0" err="1"/>
              <a:t>baris</a:t>
            </a:r>
            <a:r>
              <a:rPr lang="en-US" dirty="0"/>
              <a:t>=2 : tinggi-1</a:t>
            </a:r>
            <a:endParaRPr lang="id-ID" dirty="0"/>
          </a:p>
          <a:p>
            <a:pPr marL="623888" indent="-623888"/>
            <a:r>
              <a:rPr lang="en-US" dirty="0"/>
              <a:t>for </a:t>
            </a:r>
            <a:r>
              <a:rPr lang="en-US" dirty="0" err="1"/>
              <a:t>kolom</a:t>
            </a:r>
            <a:r>
              <a:rPr lang="en-US" dirty="0"/>
              <a:t>=2 : lebar-1</a:t>
            </a:r>
            <a:endParaRPr lang="id-ID" dirty="0"/>
          </a:p>
          <a:p>
            <a:pPr marL="623888" indent="-623888"/>
            <a:r>
              <a:rPr lang="en-US" dirty="0" err="1"/>
              <a:t>minPiksel</a:t>
            </a:r>
            <a:r>
              <a:rPr lang="en-US" dirty="0"/>
              <a:t> = min([F(baris-1, kolom-1)       ...</a:t>
            </a:r>
            <a:endParaRPr lang="id-ID" dirty="0"/>
          </a:p>
          <a:p>
            <a:pPr marL="623888" indent="-623888"/>
            <a:r>
              <a:rPr lang="en-US" dirty="0"/>
              <a:t>F(baris-1, </a:t>
            </a:r>
            <a:r>
              <a:rPr lang="en-US" dirty="0" err="1"/>
              <a:t>kolom</a:t>
            </a:r>
            <a:r>
              <a:rPr lang="en-US" dirty="0"/>
              <a:t>) F(</a:t>
            </a:r>
            <a:r>
              <a:rPr lang="en-US" dirty="0" err="1"/>
              <a:t>baris</a:t>
            </a:r>
            <a:r>
              <a:rPr lang="en-US" dirty="0"/>
              <a:t>, kolom+1)    ...</a:t>
            </a:r>
            <a:endParaRPr lang="id-ID" dirty="0"/>
          </a:p>
          <a:p>
            <a:pPr marL="623888" indent="-623888"/>
            <a:r>
              <a:rPr lang="en-US" dirty="0"/>
              <a:t>F(</a:t>
            </a:r>
            <a:r>
              <a:rPr lang="en-US" dirty="0" err="1"/>
              <a:t>baris</a:t>
            </a:r>
            <a:r>
              <a:rPr lang="en-US" dirty="0"/>
              <a:t>, kolom-1)                      ...</a:t>
            </a:r>
            <a:endParaRPr lang="id-ID" dirty="0"/>
          </a:p>
          <a:p>
            <a:pPr marL="623888" indent="-623888"/>
            <a:r>
              <a:rPr lang="en-US" dirty="0"/>
              <a:t>F(</a:t>
            </a:r>
            <a:r>
              <a:rPr lang="en-US" dirty="0" err="1"/>
              <a:t>baris</a:t>
            </a:r>
            <a:r>
              <a:rPr lang="en-US" dirty="0"/>
              <a:t>, kolom+1) F(baris+1, kolom-1)  ...</a:t>
            </a:r>
            <a:endParaRPr lang="id-ID" dirty="0"/>
          </a:p>
          <a:p>
            <a:pPr marL="623888" indent="-623888"/>
            <a:r>
              <a:rPr lang="en-US" dirty="0"/>
              <a:t>F(baris+1, </a:t>
            </a:r>
            <a:r>
              <a:rPr lang="en-US" dirty="0" err="1"/>
              <a:t>kolom</a:t>
            </a:r>
            <a:r>
              <a:rPr lang="en-US" dirty="0"/>
              <a:t>) F(baris+1, kolom+1)]);</a:t>
            </a:r>
            <a:endParaRPr lang="id-ID" dirty="0"/>
          </a:p>
          <a:p>
            <a:pPr marL="623888" indent="-623888"/>
            <a:r>
              <a:rPr lang="en-US" dirty="0" err="1"/>
              <a:t>maksPiksel</a:t>
            </a:r>
            <a:r>
              <a:rPr lang="en-US" dirty="0"/>
              <a:t> = min([F(baris-1, kolom-1)       ...</a:t>
            </a:r>
            <a:endParaRPr lang="id-ID" dirty="0"/>
          </a:p>
          <a:p>
            <a:pPr marL="623888" indent="-623888"/>
            <a:r>
              <a:rPr lang="en-US" dirty="0"/>
              <a:t>F(baris-1, </a:t>
            </a:r>
            <a:r>
              <a:rPr lang="en-US" dirty="0" err="1"/>
              <a:t>kolom</a:t>
            </a:r>
            <a:r>
              <a:rPr lang="en-US" dirty="0"/>
              <a:t>) F(</a:t>
            </a:r>
            <a:r>
              <a:rPr lang="en-US" dirty="0" err="1"/>
              <a:t>baris</a:t>
            </a:r>
            <a:r>
              <a:rPr lang="en-US" dirty="0"/>
              <a:t>, kolom+1)    ...</a:t>
            </a:r>
            <a:endParaRPr lang="id-ID" dirty="0"/>
          </a:p>
          <a:p>
            <a:pPr marL="623888" indent="-623888"/>
            <a:r>
              <a:rPr lang="en-US" dirty="0"/>
              <a:t>F(</a:t>
            </a:r>
            <a:r>
              <a:rPr lang="en-US" dirty="0" err="1"/>
              <a:t>baris</a:t>
            </a:r>
            <a:r>
              <a:rPr lang="en-US" dirty="0"/>
              <a:t>, kolom-1)                      ...</a:t>
            </a:r>
            <a:endParaRPr lang="id-ID" dirty="0"/>
          </a:p>
          <a:p>
            <a:pPr marL="623888" indent="-623888"/>
            <a:r>
              <a:rPr lang="en-US" dirty="0"/>
              <a:t>F(</a:t>
            </a:r>
            <a:r>
              <a:rPr lang="en-US" dirty="0" err="1"/>
              <a:t>baris</a:t>
            </a:r>
            <a:r>
              <a:rPr lang="en-US" dirty="0"/>
              <a:t>, kolom+1) F(baris+1, kolom-1)  ...</a:t>
            </a:r>
            <a:endParaRPr lang="id-ID" dirty="0"/>
          </a:p>
          <a:p>
            <a:pPr marL="623888" indent="-623888"/>
            <a:r>
              <a:rPr lang="en-US" dirty="0"/>
              <a:t>F(baris+1, </a:t>
            </a:r>
            <a:r>
              <a:rPr lang="en-US" dirty="0" err="1"/>
              <a:t>kolom</a:t>
            </a:r>
            <a:r>
              <a:rPr lang="en-US" dirty="0"/>
              <a:t>) F(baris+1, kolom+1)]); 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720725" indent="-720725"/>
            <a:r>
              <a:rPr lang="en-US" dirty="0"/>
              <a:t>if F(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&lt; </a:t>
            </a:r>
            <a:r>
              <a:rPr lang="en-US" dirty="0" err="1"/>
              <a:t>minPiksel</a:t>
            </a:r>
            <a:endParaRPr lang="id-ID" dirty="0"/>
          </a:p>
          <a:p>
            <a:pPr marL="903288" indent="-903288"/>
            <a:r>
              <a:rPr lang="en-US" dirty="0"/>
              <a:t>G(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= </a:t>
            </a:r>
            <a:r>
              <a:rPr lang="en-US" dirty="0" err="1"/>
              <a:t>minPiksel</a:t>
            </a:r>
            <a:r>
              <a:rPr lang="en-US" dirty="0"/>
              <a:t>;</a:t>
            </a:r>
            <a:endParaRPr lang="id-ID" dirty="0"/>
          </a:p>
          <a:p>
            <a:pPr marL="719138" indent="-719138"/>
            <a:r>
              <a:rPr lang="en-US" sz="3300" dirty="0"/>
              <a:t>else</a:t>
            </a:r>
            <a:endParaRPr lang="id-ID" sz="3300" dirty="0"/>
          </a:p>
          <a:p>
            <a:pPr marL="719138" indent="-719138"/>
            <a:r>
              <a:rPr lang="en-US" dirty="0"/>
              <a:t>if F(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&gt; </a:t>
            </a:r>
            <a:r>
              <a:rPr lang="en-US" dirty="0" err="1"/>
              <a:t>maksPiksel</a:t>
            </a:r>
            <a:endParaRPr lang="id-ID" dirty="0"/>
          </a:p>
          <a:p>
            <a:pPr marL="901700" indent="-901700"/>
            <a:r>
              <a:rPr lang="en-US" dirty="0"/>
              <a:t>G(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= </a:t>
            </a:r>
            <a:r>
              <a:rPr lang="en-US" dirty="0" err="1"/>
              <a:t>maksPiksel</a:t>
            </a:r>
            <a:r>
              <a:rPr lang="en-US" dirty="0"/>
              <a:t>;</a:t>
            </a:r>
            <a:endParaRPr lang="id-ID" dirty="0"/>
          </a:p>
          <a:p>
            <a:pPr marL="719138" indent="-719138"/>
            <a:r>
              <a:rPr lang="en-US" dirty="0"/>
              <a:t>else</a:t>
            </a:r>
            <a:endParaRPr lang="id-ID" dirty="0"/>
          </a:p>
          <a:p>
            <a:pPr marL="987425" indent="-987425"/>
            <a:r>
              <a:rPr lang="en-US" dirty="0"/>
              <a:t>G(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 = F(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);</a:t>
            </a:r>
            <a:endParaRPr lang="id-ID" dirty="0"/>
          </a:p>
          <a:p>
            <a:pPr marL="719138" indent="-719138"/>
            <a:r>
              <a:rPr lang="en-US" dirty="0"/>
              <a:t>end</a:t>
            </a:r>
            <a:endParaRPr lang="id-ID" dirty="0"/>
          </a:p>
          <a:p>
            <a:pPr marL="719138" indent="-719138"/>
            <a:r>
              <a:rPr lang="en-US" dirty="0"/>
              <a:t>end</a:t>
            </a:r>
            <a:endParaRPr lang="id-ID" dirty="0"/>
          </a:p>
          <a:p>
            <a:pPr marL="719138" indent="-719138"/>
            <a:r>
              <a:rPr lang="en-US" dirty="0"/>
              <a:t>end</a:t>
            </a:r>
            <a:endParaRPr lang="id-ID" dirty="0"/>
          </a:p>
          <a:p>
            <a:r>
              <a:rPr lang="en-US" dirty="0"/>
              <a:t>end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figure(1);</a:t>
            </a:r>
            <a:endParaRPr lang="id-ID" dirty="0"/>
          </a:p>
          <a:p>
            <a:r>
              <a:rPr lang="en-US" dirty="0" err="1"/>
              <a:t>imshow</a:t>
            </a:r>
            <a:r>
              <a:rPr lang="en-US" dirty="0"/>
              <a:t>(G);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/>
              <a:t>clear;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Filter Batas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33333" t="23111" r="30556" b="16444"/>
          <a:stretch>
            <a:fillRect/>
          </a:stretch>
        </p:blipFill>
        <p:spPr bwMode="auto">
          <a:xfrm>
            <a:off x="2590800" y="1676400"/>
            <a:ext cx="495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1036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Office Theme</vt:lpstr>
      <vt:lpstr>Operasi Ketetanggaan Piksel</vt:lpstr>
      <vt:lpstr>Pengertian</vt:lpstr>
      <vt:lpstr>Ketetanggaan</vt:lpstr>
      <vt:lpstr>Aplikasi Ketetanggaan Piksel pada Filter</vt:lpstr>
      <vt:lpstr>PowerPoint Presentation</vt:lpstr>
      <vt:lpstr>Contoh Filter Batas</vt:lpstr>
      <vt:lpstr>Program filterbatas.m</vt:lpstr>
      <vt:lpstr>PowerPoint Presentation</vt:lpstr>
      <vt:lpstr>Hasil Filter Batas</vt:lpstr>
      <vt:lpstr>Filter Pererataan </vt:lpstr>
      <vt:lpstr>Program  : pemerataan.m </vt:lpstr>
      <vt:lpstr>Filter Median </vt:lpstr>
      <vt:lpstr>Filter Median</vt:lpstr>
      <vt:lpstr>filmedian.m</vt:lpstr>
      <vt:lpstr>filmedian.m</vt:lpstr>
      <vt:lpstr>Filter Median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Ketetanggaan Piksel</dc:title>
  <dc:creator>Acer</dc:creator>
  <cp:lastModifiedBy>Yuslena</cp:lastModifiedBy>
  <cp:revision>12</cp:revision>
  <dcterms:created xsi:type="dcterms:W3CDTF">2014-11-04T14:07:10Z</dcterms:created>
  <dcterms:modified xsi:type="dcterms:W3CDTF">2021-09-13T01:24:04Z</dcterms:modified>
</cp:coreProperties>
</file>