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4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CDDC-FA5F-4367-AE77-BEEAB6BC9B4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99B5-936C-44D9-A04E-909FBE7C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OPERASI PIKSEL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Hj. Yuslena Sari., 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Histogram Warna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= </a:t>
            </a:r>
            <a:r>
              <a:rPr lang="en-US" dirty="0" err="1"/>
              <a:t>imread</a:t>
            </a:r>
            <a:r>
              <a:rPr lang="en-US" dirty="0"/>
              <a:t>(‘kupu.bmp’)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 err="1"/>
              <a:t>merah</a:t>
            </a:r>
            <a:r>
              <a:rPr lang="en-US" dirty="0"/>
              <a:t> = a(:,:,1);		%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</a:t>
            </a:r>
            <a:endParaRPr lang="id-ID" dirty="0"/>
          </a:p>
          <a:p>
            <a:r>
              <a:rPr lang="en-US" dirty="0" err="1"/>
              <a:t>figure,imhist</a:t>
            </a:r>
            <a:r>
              <a:rPr lang="en-US" dirty="0"/>
              <a:t>(</a:t>
            </a:r>
            <a:r>
              <a:rPr lang="en-US" dirty="0" err="1"/>
              <a:t>merah</a:t>
            </a:r>
            <a:r>
              <a:rPr lang="en-US" dirty="0"/>
              <a:t>),title('Histogram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')         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 err="1"/>
              <a:t>hijau</a:t>
            </a:r>
            <a:r>
              <a:rPr lang="en-US" dirty="0"/>
              <a:t> = a(:,:,2);		%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</a:t>
            </a:r>
            <a:endParaRPr lang="id-ID" dirty="0"/>
          </a:p>
          <a:p>
            <a:r>
              <a:rPr lang="en-US" dirty="0" err="1"/>
              <a:t>figure,imhist</a:t>
            </a:r>
            <a:r>
              <a:rPr lang="en-US" dirty="0"/>
              <a:t>(</a:t>
            </a:r>
            <a:r>
              <a:rPr lang="en-US" dirty="0" err="1"/>
              <a:t>hijau</a:t>
            </a:r>
            <a:r>
              <a:rPr lang="en-US" dirty="0"/>
              <a:t>),title('Histogram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')</a:t>
            </a:r>
            <a:endParaRPr lang="id-ID" dirty="0"/>
          </a:p>
          <a:p>
            <a:r>
              <a:rPr lang="en-US" dirty="0"/>
              <a:t> </a:t>
            </a:r>
            <a:endParaRPr lang="id-ID" dirty="0"/>
          </a:p>
          <a:p>
            <a:r>
              <a:rPr lang="en-US" dirty="0" err="1"/>
              <a:t>biru</a:t>
            </a:r>
            <a:r>
              <a:rPr lang="en-US" dirty="0"/>
              <a:t> = a(:,:,3);		%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</a:t>
            </a:r>
            <a:endParaRPr lang="id-ID" dirty="0"/>
          </a:p>
          <a:p>
            <a:r>
              <a:rPr lang="en-US" dirty="0" err="1"/>
              <a:t>figure,imhist</a:t>
            </a:r>
            <a:r>
              <a:rPr lang="en-US" dirty="0"/>
              <a:t>(</a:t>
            </a:r>
            <a:r>
              <a:rPr lang="en-US" dirty="0" err="1"/>
              <a:t>biru</a:t>
            </a:r>
            <a:r>
              <a:rPr lang="en-US" dirty="0"/>
              <a:t>),title('Histogram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')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Operasi ini diperlukan dengan tujuan untuk membuat gambar menjadi lebih terang.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57292" r="54319" b="31250"/>
          <a:stretch>
            <a:fillRect/>
          </a:stretch>
        </p:blipFill>
        <p:spPr bwMode="auto">
          <a:xfrm>
            <a:off x="914400" y="27432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22841" t="31250" r="16837" b="18750"/>
          <a:stretch>
            <a:fillRect/>
          </a:stretch>
        </p:blipFill>
        <p:spPr bwMode="auto">
          <a:xfrm>
            <a:off x="1981200" y="3657600"/>
            <a:ext cx="5257800" cy="245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5183" t="11458" r="19180" b="6250"/>
          <a:stretch>
            <a:fillRect/>
          </a:stretch>
        </p:blipFill>
        <p:spPr bwMode="auto">
          <a:xfrm>
            <a:off x="990600" y="457200"/>
            <a:ext cx="7239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Kontras dalam suatu citra menyatakan distribusi warna terang dan warna gelap. </a:t>
            </a:r>
          </a:p>
          <a:p>
            <a:r>
              <a:rPr lang="en-US" dirty="0"/>
              <a:t>Suatu citra berskala keabuan dikatakan memiliki kontras rendah apabila distribusi warna cenderung pada jangkauan aras keabuan yang sempit.</a:t>
            </a:r>
          </a:p>
          <a:p>
            <a:r>
              <a:rPr lang="en-US" dirty="0"/>
              <a:t>Citra mempunyai kontras tinggi apabila jangkauan aras keabuan lebih terdistribusi secara melebar.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Kontras akan naik kalau </a:t>
            </a:r>
            <a:r>
              <a:rPr lang="el-GR" dirty="0"/>
              <a:t>α &gt; 1 </a:t>
            </a:r>
            <a:r>
              <a:rPr lang="en-US" dirty="0"/>
              <a:t>dan kontras akan turun kalau </a:t>
            </a:r>
            <a:r>
              <a:rPr lang="el-GR" dirty="0"/>
              <a:t>α &lt;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5183" t="42708" r="55490" b="44792"/>
          <a:stretch>
            <a:fillRect/>
          </a:stretch>
        </p:blipFill>
        <p:spPr bwMode="auto">
          <a:xfrm>
            <a:off x="914400" y="13716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1889" t="38542" r="16618" b="5208"/>
          <a:stretch>
            <a:fillRect/>
          </a:stretch>
        </p:blipFill>
        <p:spPr bwMode="auto">
          <a:xfrm>
            <a:off x="1066800" y="3200400"/>
            <a:ext cx="607483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α </a:t>
            </a:r>
            <a:r>
              <a:rPr lang="en-US" b="1" dirty="0"/>
              <a:t>= 2,5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2840" t="37500" r="16252" b="15625"/>
          <a:stretch>
            <a:fillRect/>
          </a:stretch>
        </p:blipFill>
        <p:spPr bwMode="auto">
          <a:xfrm>
            <a:off x="381000" y="2590800"/>
            <a:ext cx="792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Kombinasi Kecerahan dan Kontras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5183" t="30208" r="51977" b="57292"/>
          <a:stretch>
            <a:fillRect/>
          </a:stretch>
        </p:blipFill>
        <p:spPr bwMode="auto">
          <a:xfrm>
            <a:off x="838200" y="152400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21669" t="39583" r="16252" b="11458"/>
          <a:stretch>
            <a:fillRect/>
          </a:stretch>
        </p:blipFill>
        <p:spPr bwMode="auto">
          <a:xfrm>
            <a:off x="381000" y="2514600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Membalik 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 bit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24817" t="42708" r="51757" b="45834"/>
          <a:stretch>
            <a:fillRect/>
          </a:stretch>
        </p:blipFill>
        <p:spPr bwMode="auto">
          <a:xfrm>
            <a:off x="685800" y="1524000"/>
            <a:ext cx="304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 l="25988" t="78125" r="52928" b="10417"/>
          <a:stretch>
            <a:fillRect/>
          </a:stretch>
        </p:blipFill>
        <p:spPr bwMode="auto">
          <a:xfrm>
            <a:off x="625642" y="2690019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 l="24817" t="28125" r="21303" b="18750"/>
          <a:stretch>
            <a:fillRect/>
          </a:stretch>
        </p:blipFill>
        <p:spPr bwMode="auto">
          <a:xfrm>
            <a:off x="3352800" y="3200400"/>
            <a:ext cx="4648200" cy="25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3886200"/>
            <a:ext cx="2344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Img</a:t>
            </a:r>
            <a:r>
              <a:rPr lang="en-US" dirty="0"/>
              <a:t>= </a:t>
            </a:r>
            <a:r>
              <a:rPr lang="en-US" dirty="0" err="1"/>
              <a:t>imread</a:t>
            </a:r>
            <a:r>
              <a:rPr lang="en-US" dirty="0"/>
              <a:t> (‘C:….’)</a:t>
            </a:r>
          </a:p>
          <a:p>
            <a:r>
              <a:rPr lang="en-US" dirty="0"/>
              <a:t>&gt;&gt; negative = 255-Img</a:t>
            </a:r>
          </a:p>
          <a:p>
            <a:r>
              <a:rPr lang="en-US" dirty="0"/>
              <a:t>&gt;&gt;</a:t>
            </a:r>
            <a:r>
              <a:rPr lang="en-US" dirty="0" err="1"/>
              <a:t>imshow</a:t>
            </a:r>
            <a:r>
              <a:rPr lang="en-US" dirty="0"/>
              <a:t> (negative)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Efek pemotongan (</a:t>
            </a:r>
            <a:r>
              <a:rPr lang="en-US" i="1" dirty="0"/>
              <a:t>clipping) diperoleh bila dilakukan operasi seperti berikut: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26354" t="16667" r="44363" b="64583"/>
          <a:stretch>
            <a:fillRect/>
          </a:stretch>
        </p:blipFill>
        <p:spPr bwMode="auto">
          <a:xfrm>
            <a:off x="1905000" y="2971800"/>
            <a:ext cx="381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722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 [Hasil] = potong(berkas, f1, f2)</a:t>
            </a:r>
          </a:p>
          <a:p>
            <a:r>
              <a:rPr lang="en-US" dirty="0"/>
              <a:t>Img = imread(berkas);</a:t>
            </a:r>
          </a:p>
          <a:p>
            <a:r>
              <a:rPr lang="en-US" dirty="0"/>
              <a:t>[tinggi, lebar] = size(Img);</a:t>
            </a:r>
          </a:p>
          <a:p>
            <a:r>
              <a:rPr lang="en-US" dirty="0"/>
              <a:t>Hasil = Img;</a:t>
            </a:r>
          </a:p>
          <a:p>
            <a:r>
              <a:rPr lang="en-US" dirty="0"/>
              <a:t>for baris=1 : tinggi</a:t>
            </a:r>
          </a:p>
          <a:p>
            <a:pPr lvl="1">
              <a:buNone/>
            </a:pPr>
            <a:r>
              <a:rPr lang="en-US" dirty="0"/>
              <a:t>for kolom=1 : lebar</a:t>
            </a:r>
          </a:p>
          <a:p>
            <a:pPr lvl="1">
              <a:buNone/>
            </a:pPr>
            <a:r>
              <a:rPr lang="en-US" dirty="0"/>
              <a:t>	if Hasil(baris, kolom) &lt;= f1</a:t>
            </a:r>
          </a:p>
          <a:p>
            <a:pPr>
              <a:buNone/>
            </a:pPr>
            <a:r>
              <a:rPr lang="en-US" dirty="0"/>
              <a:t>		Hasil(baris, kolom) = 0;</a:t>
            </a:r>
          </a:p>
          <a:p>
            <a:pPr lvl="1">
              <a:buNone/>
            </a:pPr>
            <a:r>
              <a:rPr lang="en-US" dirty="0"/>
              <a:t>	end</a:t>
            </a:r>
          </a:p>
          <a:p>
            <a:pPr lvl="1">
              <a:buNone/>
            </a:pPr>
            <a:r>
              <a:rPr lang="en-US" dirty="0"/>
              <a:t>	if Hasil(baris, kolom) &gt;= f2</a:t>
            </a:r>
          </a:p>
          <a:p>
            <a:pPr>
              <a:buNone/>
            </a:pPr>
            <a:r>
              <a:rPr lang="en-US" dirty="0"/>
              <a:t>		Hasil(baris, kolom) = 255;</a:t>
            </a:r>
          </a:p>
          <a:p>
            <a:pPr lvl="1">
              <a:buNone/>
            </a:pPr>
            <a:r>
              <a:rPr lang="en-US" dirty="0"/>
              <a:t>	end</a:t>
            </a:r>
          </a:p>
          <a:p>
            <a:pPr lvl="1">
              <a:buNone/>
            </a:pPr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&gt;&gt; H = potong('C:\Image\daun.png', 30, 170); </a:t>
            </a:r>
          </a:p>
          <a:p>
            <a:r>
              <a:rPr lang="en-US" dirty="0"/>
              <a:t>&gt;&gt; imshow(H); </a:t>
            </a:r>
          </a:p>
        </p:txBody>
      </p:sp>
    </p:spTree>
    <p:extLst>
      <p:ext uri="{BB962C8B-B14F-4D97-AF65-F5344CB8AC3E}">
        <p14:creationId xmlns:p14="http://schemas.microsoft.com/office/powerpoint/2010/main" val="31545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Operasi Piksel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Operasi piksel adalah operasi pengolahan citra yang memetakan hubungan setiap piksel yang bergantung pada piksel itu sendiri. </a:t>
            </a:r>
          </a:p>
          <a:p>
            <a:endParaRPr lang="en-US" dirty="0"/>
          </a:p>
          <a:p>
            <a:r>
              <a:rPr lang="en-US" dirty="0"/>
              <a:t>f(y, x): nilai sebuah piksel pada citra f </a:t>
            </a:r>
          </a:p>
          <a:p>
            <a:r>
              <a:rPr lang="en-US" dirty="0"/>
              <a:t>g(y, x): piksel hasil pengolahan dari f(y, x)</a:t>
            </a:r>
          </a:p>
          <a:p>
            <a:r>
              <a:rPr lang="en-US" dirty="0"/>
              <a:t>T: fungsi atau macam operasi yang dikenakan terhadap piksel f(y, x)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8331" t="38542" r="51757" b="53125"/>
          <a:stretch>
            <a:fillRect/>
          </a:stretch>
        </p:blipFill>
        <p:spPr bwMode="auto">
          <a:xfrm>
            <a:off x="2667000" y="31242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25769" t="23958" r="20937" b="8333"/>
          <a:stretch>
            <a:fillRect/>
          </a:stretch>
        </p:blipFill>
        <p:spPr bwMode="auto">
          <a:xfrm>
            <a:off x="990600" y="1676400"/>
            <a:ext cx="6934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citra merupakan diagram yang menggambarkan frekuensi setiap nilai intensitas yang muncul di seluruh piksel citra.</a:t>
            </a:r>
          </a:p>
          <a:p>
            <a:r>
              <a:rPr lang="en-US" dirty="0"/>
              <a:t> Nilai yang besar menyatakan bahwa piksel-piksel yang mempunyai intensitas tersebut sangat banyak.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Manfaat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Berguna untuk mengamati penyebaran intensitas warna dan dapat dipakai untuk pengambilan keputusan misalnya dalam peningkatan kecerahan atau peregangan kontras serta sebaran warna.</a:t>
            </a:r>
          </a:p>
          <a:p>
            <a:r>
              <a:rPr lang="en-US" dirty="0"/>
              <a:t>Berguna untuk penentuan batas-batas dalam pemisahan objek dari latar belakangnya.</a:t>
            </a:r>
          </a:p>
          <a:p>
            <a:r>
              <a:rPr lang="en-US" dirty="0"/>
              <a:t>Memberikan persentase komposisi warna dan tekstur intensitas untuk kepentingan identifikasi citra.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Masukan:</a:t>
            </a:r>
          </a:p>
          <a:p>
            <a:pPr>
              <a:buNone/>
            </a:pPr>
            <a:r>
              <a:rPr lang="en-US" dirty="0"/>
              <a:t>	f(M, N) : citra berukuran M baris dan N kolom</a:t>
            </a:r>
          </a:p>
          <a:p>
            <a:pPr>
              <a:buNone/>
            </a:pPr>
            <a:r>
              <a:rPr lang="en-US" dirty="0"/>
              <a:t>	L : jumlah aras keabuan</a:t>
            </a:r>
          </a:p>
          <a:p>
            <a:r>
              <a:rPr lang="en-US" dirty="0"/>
              <a:t>Buatlah larik hist sebanyak 2L elemen dan isi dengan nol.</a:t>
            </a:r>
          </a:p>
          <a:p>
            <a:r>
              <a:rPr lang="en-US" dirty="0"/>
              <a:t>FOR i &lt;- 1 TO M</a:t>
            </a:r>
          </a:p>
          <a:p>
            <a:pPr>
              <a:buNone/>
            </a:pPr>
            <a:r>
              <a:rPr lang="en-US" dirty="0"/>
              <a:t>	FOR j &lt;- 1 TO N</a:t>
            </a:r>
          </a:p>
          <a:p>
            <a:pPr>
              <a:buNone/>
            </a:pPr>
            <a:r>
              <a:rPr lang="en-US" dirty="0"/>
              <a:t>	Operasi Piksel dan Histogram 45</a:t>
            </a:r>
          </a:p>
          <a:p>
            <a:pPr>
              <a:buNone/>
            </a:pPr>
            <a:r>
              <a:rPr lang="en-US" dirty="0"/>
              <a:t>	hist(f(M, N)+1) &lt;- hist(f(M, N)+1) + 1</a:t>
            </a:r>
          </a:p>
          <a:p>
            <a:pPr>
              <a:buNone/>
            </a:pPr>
            <a:r>
              <a:rPr lang="en-US" dirty="0"/>
              <a:t>	END-FOR</a:t>
            </a:r>
          </a:p>
          <a:p>
            <a:pPr>
              <a:buNone/>
            </a:pPr>
            <a:r>
              <a:rPr lang="en-US" dirty="0"/>
              <a:t>	END-FOR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Pembuatan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function histo(Img)</a:t>
            </a:r>
          </a:p>
          <a:p>
            <a:r>
              <a:rPr lang="en-US" dirty="0"/>
              <a:t>[jum_baris, jum_kolom] = size(Img);</a:t>
            </a:r>
          </a:p>
          <a:p>
            <a:r>
              <a:rPr lang="en-US" dirty="0"/>
              <a:t>Img = double(Img);</a:t>
            </a:r>
          </a:p>
          <a:p>
            <a:r>
              <a:rPr lang="en-US" dirty="0"/>
              <a:t>Histog = zeros(256, 1);</a:t>
            </a:r>
          </a:p>
          <a:p>
            <a:r>
              <a:rPr lang="en-US" dirty="0"/>
              <a:t>for baris=1 : jum_baris</a:t>
            </a:r>
          </a:p>
          <a:p>
            <a:pPr lvl="1">
              <a:buNone/>
            </a:pPr>
            <a:r>
              <a:rPr lang="en-US" dirty="0"/>
              <a:t>for kolom=1 : jum_kolom</a:t>
            </a:r>
          </a:p>
          <a:p>
            <a:pPr>
              <a:buNone/>
            </a:pPr>
            <a:r>
              <a:rPr lang="en-US" dirty="0"/>
              <a:t>		Histog(Img(baris, kolom)+1) = </a:t>
            </a:r>
            <a:r>
              <a:rPr lang="en-US" dirty="0" err="1"/>
              <a:t>Histog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(</a:t>
            </a:r>
            <a:r>
              <a:rPr lang="en-US" dirty="0" err="1"/>
              <a:t>baris</a:t>
            </a:r>
            <a:r>
              <a:rPr lang="en-US" dirty="0"/>
              <a:t>, kolom)+1) + 1;</a:t>
            </a:r>
          </a:p>
          <a:p>
            <a:pPr lvl="1">
              <a:buNone/>
            </a:pPr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Horis = (0:255)';</a:t>
            </a:r>
          </a:p>
          <a:p>
            <a:r>
              <a:rPr lang="en-US" dirty="0"/>
              <a:t>bar(Horis, Histog);</a:t>
            </a:r>
          </a:p>
          <a:p>
            <a:pPr>
              <a:buNone/>
            </a:pPr>
            <a:r>
              <a:rPr lang="en-US" dirty="0"/>
              <a:t>&gt;&gt;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(‘C:\gambar\lena.tif’);</a:t>
            </a:r>
          </a:p>
          <a:p>
            <a:pPr>
              <a:buNone/>
            </a:pPr>
            <a:r>
              <a:rPr lang="en-US" dirty="0"/>
              <a:t>&gt;&gt; histo(Img);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8768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752600"/>
            <a:ext cx="29622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 imhist(Img);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5362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1676400"/>
            <a:ext cx="6200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674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OPERASI PIKSEL</vt:lpstr>
      <vt:lpstr>Operasi Piksel</vt:lpstr>
      <vt:lpstr>Histogram</vt:lpstr>
      <vt:lpstr>Manfaat Histogram</vt:lpstr>
      <vt:lpstr>Algoritma Histogram</vt:lpstr>
      <vt:lpstr>Contoh Pembuatan Histogram</vt:lpstr>
      <vt:lpstr>PowerPoint Presentation</vt:lpstr>
      <vt:lpstr>PowerPoint Presentation</vt:lpstr>
      <vt:lpstr>PowerPoint Presentation</vt:lpstr>
      <vt:lpstr>Histogram Warna</vt:lpstr>
      <vt:lpstr>Brightness</vt:lpstr>
      <vt:lpstr>PowerPoint Presentation</vt:lpstr>
      <vt:lpstr>Kontras</vt:lpstr>
      <vt:lpstr>Kontras</vt:lpstr>
      <vt:lpstr>Kontras</vt:lpstr>
      <vt:lpstr>Kombinasi Kecerahan dan Kontras</vt:lpstr>
      <vt:lpstr>Membalik Citra</vt:lpstr>
      <vt:lpstr>Clipping</vt:lpstr>
      <vt:lpstr>Clipping</vt:lpstr>
      <vt:lpstr>Clipping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PIKSEL</dc:title>
  <dc:creator>Acer</dc:creator>
  <cp:lastModifiedBy>Yuslena</cp:lastModifiedBy>
  <cp:revision>32</cp:revision>
  <dcterms:created xsi:type="dcterms:W3CDTF">2014-10-29T02:32:57Z</dcterms:created>
  <dcterms:modified xsi:type="dcterms:W3CDTF">2021-09-06T01:08:13Z</dcterms:modified>
</cp:coreProperties>
</file>