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57" r:id="rId4"/>
    <p:sldId id="262" r:id="rId5"/>
    <p:sldId id="263" r:id="rId6"/>
    <p:sldId id="277" r:id="rId7"/>
    <p:sldId id="264" r:id="rId8"/>
    <p:sldId id="260" r:id="rId9"/>
    <p:sldId id="261" r:id="rId10"/>
    <p:sldId id="278" r:id="rId11"/>
    <p:sldId id="265" r:id="rId12"/>
    <p:sldId id="267" r:id="rId13"/>
    <p:sldId id="271" r:id="rId14"/>
    <p:sldId id="279" r:id="rId15"/>
    <p:sldId id="266" r:id="rId16"/>
    <p:sldId id="283" r:id="rId17"/>
    <p:sldId id="268" r:id="rId18"/>
    <p:sldId id="269" r:id="rId19"/>
    <p:sldId id="270" r:id="rId20"/>
    <p:sldId id="272" r:id="rId21"/>
    <p:sldId id="273" r:id="rId22"/>
    <p:sldId id="282" r:id="rId23"/>
    <p:sldId id="281" r:id="rId24"/>
    <p:sldId id="27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0000"/>
    <a:srgbClr val="092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82061" autoAdjust="0"/>
  </p:normalViewPr>
  <p:slideViewPr>
    <p:cSldViewPr snapToGrid="0">
      <p:cViewPr varScale="1">
        <p:scale>
          <a:sx n="90" d="100"/>
          <a:sy n="90" d="100"/>
        </p:scale>
        <p:origin x="12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fld id="{1FD60EB0-7038-442D-A904-E5A4FF0EE756}" type="datetimeFigureOut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fld id="{1595631F-CD38-4A46-A319-FA1A51534A7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90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학교안심 지우개OTF R" panose="02020603020101020101" pitchFamily="18" charset="-127"/>
        <a:ea typeface="학교안심 지우개OTF R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학교안심 지우개OTF R" panose="02020603020101020101" pitchFamily="18" charset="-127"/>
        <a:ea typeface="학교안심 지우개OTF R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학교안심 지우개OTF R" panose="02020603020101020101" pitchFamily="18" charset="-127"/>
        <a:ea typeface="학교안심 지우개OTF R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학교안심 지우개OTF R" panose="02020603020101020101" pitchFamily="18" charset="-127"/>
        <a:ea typeface="학교안심 지우개OTF R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학교안심 지우개OTF R" panose="02020603020101020101" pitchFamily="18" charset="-127"/>
        <a:ea typeface="학교안심 지우개OTF R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인사 후</a:t>
            </a:r>
            <a:r>
              <a:rPr lang="en-US" altLang="ko-KR" dirty="0"/>
              <a:t>, </a:t>
            </a:r>
            <a:r>
              <a:rPr lang="ko-KR" altLang="en-US" dirty="0"/>
              <a:t>프로젝트 간략소개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본 프로젝트는 문학작품을 인공지능 모델을 활용해 분석해 작품의 특징을 알아보고자 진행되었습니다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구체적으로 셰익스피어와 크리스토퍼의 작품을 비교분석해 두 작가의 유사성을 확인하는 프로젝트입니다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947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먼저 </a:t>
            </a:r>
            <a:r>
              <a:rPr lang="ko-KR" altLang="en-US" dirty="0" err="1"/>
              <a:t>셰익피어</a:t>
            </a:r>
            <a:r>
              <a:rPr lang="ko-KR" altLang="en-US" dirty="0"/>
              <a:t> 작품 분석 결과를 알아보겠습니다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879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해당 누적그래프는 셰익스피어 작품의 장르 별 감정 </a:t>
            </a:r>
            <a:r>
              <a:rPr lang="ko-KR" altLang="en-US" dirty="0" err="1"/>
              <a:t>통계치입니다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통계치로는 모든 장르에서 긍정의 대사가 부정의 대사보다 많거나 비슷한 </a:t>
            </a:r>
            <a:r>
              <a:rPr lang="ko-KR" altLang="en-US" dirty="0" err="1"/>
              <a:t>통계값을</a:t>
            </a:r>
            <a:r>
              <a:rPr lang="ko-KR" altLang="en-US" dirty="0"/>
              <a:t> 보입니다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772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하지만 각 장르의 감정 서사 구조를 그래프로 나타냈을 때 각 작품의 특징이 비교적 뚜렷하게 나타납니다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그림은 장르별 작품의 길이를 동일하게 정규화해 그 서사 구조를 알아보는 그래프입니다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파란색이 희극 </a:t>
            </a:r>
            <a:r>
              <a:rPr lang="en-US" altLang="ko-KR" dirty="0"/>
              <a:t>/ </a:t>
            </a:r>
            <a:r>
              <a:rPr lang="ko-KR" altLang="en-US" dirty="0"/>
              <a:t>주황색이 역사극</a:t>
            </a:r>
            <a:r>
              <a:rPr lang="en-US" altLang="ko-KR" dirty="0"/>
              <a:t> / </a:t>
            </a:r>
            <a:r>
              <a:rPr lang="ko-KR" altLang="en-US" dirty="0"/>
              <a:t>초록색이 비극에 대한 결과입니다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먼저 </a:t>
            </a:r>
            <a:r>
              <a:rPr lang="en-US" altLang="ko-KR" dirty="0"/>
              <a:t>1</a:t>
            </a:r>
            <a:r>
              <a:rPr lang="ko-KR" altLang="en-US" dirty="0"/>
              <a:t>번의 빨간 네모 박스를 볼 때</a:t>
            </a:r>
            <a:r>
              <a:rPr lang="en-US" altLang="ko-KR" dirty="0"/>
              <a:t>, </a:t>
            </a:r>
            <a:r>
              <a:rPr lang="ko-KR" altLang="en-US" dirty="0"/>
              <a:t>희극과 비극이 그 감정 서사가 굉장히 유사하게 진행</a:t>
            </a:r>
            <a:r>
              <a:rPr lang="en-US" altLang="ko-KR" dirty="0"/>
              <a:t> </a:t>
            </a:r>
            <a:r>
              <a:rPr lang="ko-KR" altLang="en-US" dirty="0"/>
              <a:t>되는 것을 확인 할 수 있습니다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역사극 역시 진행 구조는 다르지만 감정이 급격히 변화하는 지점이 유사하게 나타납니다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 다음</a:t>
            </a:r>
            <a:r>
              <a:rPr lang="en-US" altLang="ko-KR" dirty="0"/>
              <a:t>, </a:t>
            </a:r>
            <a:r>
              <a:rPr lang="ko-KR" altLang="en-US" dirty="0"/>
              <a:t>아래쪽 </a:t>
            </a:r>
            <a:r>
              <a:rPr lang="en-US" altLang="ko-KR" dirty="0"/>
              <a:t>2</a:t>
            </a:r>
            <a:r>
              <a:rPr lang="ko-KR" altLang="en-US" dirty="0"/>
              <a:t>번 원을 보면 비극과 역사극이 감정 변화 지점이 유사하게 나타나며</a:t>
            </a:r>
            <a:br>
              <a:rPr lang="en-US" altLang="ko-KR" dirty="0"/>
            </a:br>
            <a:r>
              <a:rPr lang="ko-KR" altLang="en-US" dirty="0"/>
              <a:t>위 쪽 </a:t>
            </a:r>
            <a:r>
              <a:rPr lang="en-US" altLang="ko-KR" dirty="0"/>
              <a:t>2</a:t>
            </a:r>
            <a:r>
              <a:rPr lang="ko-KR" altLang="en-US" dirty="0"/>
              <a:t>번의에서는 희극과 역사극이 그 지점이 유사하게 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마지막으로 </a:t>
            </a:r>
            <a:r>
              <a:rPr lang="en-US" altLang="ko-KR" dirty="0"/>
              <a:t>3</a:t>
            </a:r>
            <a:r>
              <a:rPr lang="ko-KR" altLang="en-US" dirty="0"/>
              <a:t>번의 네모 박스는 작품의 결말 부분에 해당하는데 희극의 경우 </a:t>
            </a:r>
            <a:r>
              <a:rPr lang="ko-KR" altLang="en-US" dirty="0" err="1"/>
              <a:t>우상향</a:t>
            </a:r>
            <a:r>
              <a:rPr lang="en-US" altLang="ko-KR" dirty="0"/>
              <a:t>(</a:t>
            </a:r>
            <a:r>
              <a:rPr lang="ko-KR" altLang="en-US" dirty="0"/>
              <a:t>긍정의 감정</a:t>
            </a:r>
            <a:r>
              <a:rPr lang="en-US" altLang="ko-KR" dirty="0"/>
              <a:t>), </a:t>
            </a:r>
            <a:r>
              <a:rPr lang="ko-KR" altLang="en-US" dirty="0"/>
              <a:t>비극은 </a:t>
            </a:r>
            <a:r>
              <a:rPr lang="ko-KR" altLang="en-US" dirty="0" err="1"/>
              <a:t>우하향</a:t>
            </a:r>
            <a:r>
              <a:rPr lang="en-US" altLang="ko-KR" dirty="0"/>
              <a:t>(</a:t>
            </a:r>
            <a:r>
              <a:rPr lang="ko-KR" altLang="en-US" dirty="0"/>
              <a:t>부정의 감정</a:t>
            </a:r>
            <a:r>
              <a:rPr lang="en-US" altLang="ko-KR" dirty="0"/>
              <a:t>)</a:t>
            </a:r>
            <a:r>
              <a:rPr lang="ko-KR" altLang="en-US" dirty="0"/>
              <a:t>하는 진행을 보이며 마무리됩니다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각 장르의 특징이 뚜렷하게 나타나는 지점이라고 할 수 있습니다</a:t>
            </a:r>
            <a:r>
              <a:rPr lang="en-US" altLang="ko-KR" dirty="0"/>
              <a:t>. (</a:t>
            </a:r>
            <a:r>
              <a:rPr lang="ko-KR" altLang="en-US" dirty="0"/>
              <a:t>역사극 역시 </a:t>
            </a:r>
            <a:r>
              <a:rPr lang="ko-KR" altLang="en-US" dirty="0" err="1"/>
              <a:t>우하향이지만</a:t>
            </a:r>
            <a:r>
              <a:rPr lang="ko-KR" altLang="en-US" dirty="0"/>
              <a:t> 그 감정 폭이 비교적 짧음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87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주제어 분석은 각 장르 별로 사우이 </a:t>
            </a:r>
            <a:r>
              <a:rPr lang="en-US" altLang="ko-KR" dirty="0"/>
              <a:t>5</a:t>
            </a:r>
            <a:r>
              <a:rPr lang="ko-KR" altLang="en-US" dirty="0"/>
              <a:t>개의 주제어를 추출하였습니다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먼저 희극에서는 주요한 주제어로는 </a:t>
            </a:r>
            <a:r>
              <a:rPr lang="en-US" altLang="ko-KR" dirty="0"/>
              <a:t>‘good’ ‘love’</a:t>
            </a:r>
            <a:r>
              <a:rPr lang="ko-KR" altLang="en-US" dirty="0"/>
              <a:t>와 같은 긍정적인 감정이 추출되었고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역사극에서는 </a:t>
            </a:r>
            <a:r>
              <a:rPr lang="en-US" altLang="ko-KR" dirty="0"/>
              <a:t>‘lord’, ‘king’,</a:t>
            </a:r>
            <a:r>
              <a:rPr lang="ko-KR" altLang="en-US" dirty="0"/>
              <a:t> </a:t>
            </a:r>
            <a:r>
              <a:rPr lang="en-US" altLang="ko-KR" dirty="0"/>
              <a:t>‘noble’ ‘royal’ </a:t>
            </a:r>
            <a:r>
              <a:rPr lang="ko-KR" altLang="en-US" dirty="0"/>
              <a:t>등의 왕과 관련된 주제어가 추출되었습니다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비극에서는 </a:t>
            </a:r>
            <a:r>
              <a:rPr lang="en-US" altLang="ko-KR" dirty="0"/>
              <a:t>‘tears’(</a:t>
            </a:r>
            <a:r>
              <a:rPr lang="ko-KR" altLang="en-US" dirty="0"/>
              <a:t>눈물</a:t>
            </a:r>
            <a:r>
              <a:rPr lang="en-US" altLang="ko-KR" dirty="0"/>
              <a:t>)</a:t>
            </a:r>
            <a:r>
              <a:rPr lang="ko-KR" altLang="en-US" dirty="0"/>
              <a:t>와  </a:t>
            </a:r>
            <a:r>
              <a:rPr lang="en-US" altLang="ko-KR" dirty="0"/>
              <a:t>‘poor’(</a:t>
            </a:r>
            <a:r>
              <a:rPr lang="ko-KR" altLang="en-US" dirty="0"/>
              <a:t>불쌍함</a:t>
            </a:r>
            <a:r>
              <a:rPr lang="en-US" altLang="ko-KR" dirty="0"/>
              <a:t>) </a:t>
            </a:r>
            <a:r>
              <a:rPr lang="ko-KR" altLang="en-US" dirty="0"/>
              <a:t>등의 부정적인 주제어를 확인할 수 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주제어 분석으로도 각 장르의 특징을 알아볼 수 있었습니다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불용어를 제외하고도 주제 추출에 연관성이 낮은 단어들이 포함되었다는 단점이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67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다은 두 작가의 비교 분석입니다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29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먼저 특정 작품 쌍에 대해 긍정과 부정 감정의 통계치를 비교한 그래프입니다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두 작가 모두 부정의 감정 대사가 긍정의 대사보다 확실히 많음을 확인할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다른 작품 쌍도 동일하게 부정의 감정 통계치가 더 높게 나타났습니다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61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5C9BF-8440-61BC-C2F1-812A603A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F03ADE-BD20-89CF-BF3B-43CF7D757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FCD20A-5CAA-8DCE-5531-269912868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분석 방식은 셰익스피어 분석과 동일하게 각 작품의 길이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대해 정규화를 진행해 그래프를 만들었습니다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또한 감정점수 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의 변화를 시각화 하기위해 </a:t>
            </a:r>
            <a:r>
              <a:rPr lang="ko-KR" altLang="en-US" dirty="0" err="1"/>
              <a:t>스무딩</a:t>
            </a:r>
            <a:r>
              <a:rPr lang="ko-KR" altLang="en-US" dirty="0"/>
              <a:t> 기법을 활용해 서사 구조를 그래프화 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노란색 괄호로 표시는 감정 변화 추이가 유사한 지점을 표현합니다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E18CFE-8B92-B7CB-4261-C2EB6A73A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61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분석 방식은 셰익스피어 분석과 동일하게 각 작품의 길이</a:t>
            </a:r>
            <a:r>
              <a:rPr lang="en-US" altLang="ko-KR" dirty="0"/>
              <a:t>(x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에 대해 정규화를 진행해 그래프를 만들었습니다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또한 감정점수 </a:t>
            </a:r>
            <a:r>
              <a:rPr lang="en-US" altLang="ko-KR" dirty="0"/>
              <a:t>(y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r>
              <a:rPr lang="ko-KR" altLang="en-US" dirty="0"/>
              <a:t>의 변화를 시각화 하기위해 </a:t>
            </a:r>
            <a:r>
              <a:rPr lang="ko-KR" altLang="en-US" dirty="0" err="1"/>
              <a:t>스무딩</a:t>
            </a:r>
            <a:r>
              <a:rPr lang="ko-KR" altLang="en-US" dirty="0"/>
              <a:t> 기법을 활용해 서사 구조를 그래프화 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음영으로 표시된 부분이 원래의 감정 점수이고</a:t>
            </a:r>
            <a:r>
              <a:rPr lang="en-US" altLang="ko-KR" dirty="0"/>
              <a:t>, </a:t>
            </a:r>
            <a:r>
              <a:rPr lang="ko-KR" altLang="en-US" dirty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파란색 선이 </a:t>
            </a:r>
            <a:r>
              <a:rPr lang="ko-KR" altLang="en-US" dirty="0" err="1"/>
              <a:t>스무딩</a:t>
            </a:r>
            <a:r>
              <a:rPr lang="ko-KR" altLang="en-US" dirty="0"/>
              <a:t> 후 서사 구조 그래프입니다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먼저 </a:t>
            </a:r>
            <a:r>
              <a:rPr lang="en-US" altLang="ko-KR" dirty="0"/>
              <a:t>a</a:t>
            </a:r>
            <a:r>
              <a:rPr lang="ko-KR" altLang="en-US" dirty="0"/>
              <a:t>쌍인 몰타의 유대인과 베니스의 상인의 비교입니다</a:t>
            </a:r>
            <a:r>
              <a:rPr lang="en-US" altLang="ko-KR" dirty="0"/>
              <a:t>. </a:t>
            </a:r>
            <a:r>
              <a:rPr lang="ko-KR" altLang="en-US" dirty="0"/>
              <a:t>각각 빨간색과 파란색 그래프이며</a:t>
            </a:r>
            <a:r>
              <a:rPr lang="en-US" altLang="ko-KR" dirty="0"/>
              <a:t>, </a:t>
            </a:r>
            <a:r>
              <a:rPr lang="ko-KR" altLang="en-US" dirty="0"/>
              <a:t>점선은 막과 장이 구분되는 지점입니다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노란색 괄호로 표시는 감정 변화 추이가 유사한 지점을 표현합니다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한눈에 보기에 감정의 점수는 다르지만</a:t>
            </a:r>
            <a:r>
              <a:rPr lang="en-US" altLang="ko-KR" dirty="0"/>
              <a:t>, </a:t>
            </a:r>
            <a:r>
              <a:rPr lang="ko-KR" altLang="en-US" dirty="0"/>
              <a:t>감정이 변화하는 진행 양상이 유사한 부분입니다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작품 쌍의 그래프는 감정의 깊이는 다르지만</a:t>
            </a:r>
            <a:r>
              <a:rPr lang="en-US" altLang="ko-KR" dirty="0"/>
              <a:t>, </a:t>
            </a:r>
            <a:r>
              <a:rPr lang="ko-KR" altLang="en-US" dirty="0"/>
              <a:t>그 변화 진행 양상이 유사한 부분이 많다고 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20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다음 작품 쌍은 </a:t>
            </a:r>
            <a:r>
              <a:rPr lang="ko-KR" altLang="en-US" dirty="0" err="1"/>
              <a:t>탬벌레인</a:t>
            </a:r>
            <a:r>
              <a:rPr lang="ko-KR" altLang="en-US" dirty="0"/>
              <a:t> 대왕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</a:t>
            </a:r>
            <a:r>
              <a:rPr lang="ko-KR" altLang="en-US" dirty="0"/>
              <a:t>과 맥베스</a:t>
            </a:r>
            <a:r>
              <a:rPr lang="en-US" altLang="ko-KR" dirty="0"/>
              <a:t>(</a:t>
            </a:r>
            <a:r>
              <a:rPr lang="ko-KR" altLang="en-US" dirty="0"/>
              <a:t>셰익스피어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노란 괄호 부분은 감정 서사 진행과 변화 지점이 유사함을 확인할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그 외 부분에서는 감정이 변화하는 지점의 차이가 많이 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36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해당 작품 쌍은 </a:t>
            </a:r>
            <a:r>
              <a:rPr lang="ko-KR" altLang="en-US" dirty="0" err="1"/>
              <a:t>파우스투스</a:t>
            </a:r>
            <a:r>
              <a:rPr lang="ko-KR" altLang="en-US" dirty="0"/>
              <a:t> 박사의 비극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</a:t>
            </a:r>
            <a:r>
              <a:rPr lang="ko-KR" altLang="en-US" dirty="0"/>
              <a:t>과 리처드 </a:t>
            </a:r>
            <a:r>
              <a:rPr lang="en-US" altLang="ko-KR" dirty="0"/>
              <a:t>3</a:t>
            </a:r>
            <a:r>
              <a:rPr lang="ko-KR" altLang="en-US" dirty="0"/>
              <a:t>세</a:t>
            </a:r>
            <a:r>
              <a:rPr lang="en-US" altLang="ko-KR" dirty="0"/>
              <a:t>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dirty="0" err="1"/>
              <a:t>비교쌍입니다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0.0 ~ 0.4 </a:t>
            </a:r>
            <a:r>
              <a:rPr lang="ko-KR" altLang="en-US" dirty="0"/>
              <a:t>의 초반부에서 빨간 그래프에 비해 파란 그래프가 훨씬 변화 양상이 크고 뚜렷하며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변화 양상이 비슷한 지점이 존재 하지만</a:t>
            </a:r>
            <a:r>
              <a:rPr lang="en-US" altLang="ko-KR" dirty="0"/>
              <a:t>, </a:t>
            </a:r>
            <a:r>
              <a:rPr lang="ko-KR" altLang="en-US" dirty="0"/>
              <a:t>그 폭이 매우 작아 유사성을 확인하기 힘듭니다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하지만 </a:t>
            </a:r>
            <a:r>
              <a:rPr lang="en-US" altLang="ko-KR" dirty="0"/>
              <a:t>0.4 </a:t>
            </a:r>
            <a:r>
              <a:rPr lang="ko-KR" altLang="en-US" dirty="0"/>
              <a:t>이후 첫번째 노란색 괄호에서 감정 변화 폭이 매우 크게 나타나는 지점이 유사함을 알 수 있으며</a:t>
            </a:r>
            <a:br>
              <a:rPr lang="en-US" altLang="ko-KR" dirty="0"/>
            </a:br>
            <a:r>
              <a:rPr lang="ko-KR" altLang="en-US" dirty="0"/>
              <a:t>두번째 괄호에서 그래프가 </a:t>
            </a:r>
            <a:r>
              <a:rPr lang="ko-KR" altLang="en-US" dirty="0" err="1"/>
              <a:t>우하향</a:t>
            </a:r>
            <a:r>
              <a:rPr lang="ko-KR" altLang="en-US" dirty="0"/>
              <a:t> 하다가 우상향으로 변화하는 진행이 유사함을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709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셰익스피어와 크리스토퍼 말로우는 모두 르네상스 시대를 대표하는 작가입니다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셰익스피어의 작품 스타일이 말로우의 작품과의 유사성 확인되어 문학 연구에서 두 작가의 작품 비교 연구에 대한 자료도 확인할 수 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시기적으로는 셰익스피어가 말로우보다 뒤늦게 등장한 작가이기에</a:t>
            </a:r>
            <a:r>
              <a:rPr lang="en-US" altLang="ko-KR" dirty="0"/>
              <a:t> </a:t>
            </a:r>
            <a:r>
              <a:rPr lang="ko-KR" altLang="en-US" dirty="0"/>
              <a:t>셰익스피어가 말로우의 영향을 받았다는 주장이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73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1.</a:t>
            </a:r>
            <a:r>
              <a:rPr lang="ko-KR" altLang="en-US" dirty="0"/>
              <a:t> 문장 유사도 분석의 경우</a:t>
            </a:r>
            <a:r>
              <a:rPr lang="en-US" altLang="ko-KR" dirty="0"/>
              <a:t>, </a:t>
            </a:r>
            <a:r>
              <a:rPr lang="ko-KR" altLang="en-US" dirty="0"/>
              <a:t>셰익스피어 극작품을 대상으로 말로우의 </a:t>
            </a:r>
            <a:r>
              <a:rPr lang="en-US" altLang="ko-KR" dirty="0"/>
              <a:t>3</a:t>
            </a:r>
            <a:r>
              <a:rPr lang="ko-KR" altLang="en-US" dirty="0"/>
              <a:t>작품의 대사의 유사성을 확인했습니다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ko-KR" altLang="en-US" dirty="0"/>
              <a:t>유사성 </a:t>
            </a:r>
            <a:r>
              <a:rPr lang="ko-KR" altLang="en-US" dirty="0" err="1"/>
              <a:t>임계값이</a:t>
            </a:r>
            <a:r>
              <a:rPr lang="ko-KR" altLang="en-US" dirty="0"/>
              <a:t> </a:t>
            </a:r>
            <a:r>
              <a:rPr lang="en-US" altLang="ko-KR" dirty="0"/>
              <a:t>0.7 </a:t>
            </a:r>
            <a:r>
              <a:rPr lang="ko-KR" altLang="en-US" dirty="0"/>
              <a:t>이상인 대사만 추출해 비교를 진행했습니다</a:t>
            </a:r>
            <a:r>
              <a:rPr lang="en-US" altLang="ko-KR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ko-KR" altLang="en-US" dirty="0" err="1"/>
              <a:t>통게치는</a:t>
            </a:r>
            <a:r>
              <a:rPr lang="ko-KR" altLang="en-US" dirty="0"/>
              <a:t> 이렇게 나타났으며 비율로는 </a:t>
            </a:r>
            <a:r>
              <a:rPr lang="en-US" altLang="ko-KR" dirty="0"/>
              <a:t>4~5%</a:t>
            </a:r>
            <a:r>
              <a:rPr lang="ko-KR" altLang="en-US" dirty="0"/>
              <a:t>의 낮은 일치 비율입니다</a:t>
            </a:r>
            <a:r>
              <a:rPr lang="en-US" altLang="ko-KR" dirty="0"/>
              <a:t>. </a:t>
            </a:r>
            <a:br>
              <a:rPr lang="en-US" altLang="ko-KR" dirty="0"/>
            </a:b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ko-KR" altLang="en-US" dirty="0"/>
              <a:t>다음 그림이 그 </a:t>
            </a:r>
            <a:r>
              <a:rPr lang="ko-KR" altLang="en-US" dirty="0" err="1"/>
              <a:t>결괏값인데</a:t>
            </a:r>
            <a:r>
              <a:rPr lang="ko-KR" altLang="en-US" dirty="0"/>
              <a:t> 빨간 네모 부분이 분석에 유효한 데이터이며</a:t>
            </a:r>
            <a:r>
              <a:rPr lang="en-US" altLang="ko-KR" dirty="0"/>
              <a:t>, </a:t>
            </a:r>
            <a:r>
              <a:rPr lang="ko-KR" altLang="en-US" dirty="0"/>
              <a:t>파란색 네모가 무의미한 불용 결과값입니다</a:t>
            </a:r>
            <a:r>
              <a:rPr lang="en-US" altLang="ko-KR" dirty="0"/>
              <a:t>. 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ko-KR" altLang="en-US" dirty="0"/>
              <a:t>불용 데이터의 경우 완전히 일치하는 문장</a:t>
            </a:r>
            <a:r>
              <a:rPr lang="en-US" altLang="ko-KR" dirty="0"/>
              <a:t>, </a:t>
            </a:r>
            <a:r>
              <a:rPr lang="ko-KR" altLang="en-US" dirty="0"/>
              <a:t>또는 불용어가 유사한 문장이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그림에서는 </a:t>
            </a:r>
            <a:r>
              <a:rPr lang="en-US" altLang="ko-KR" dirty="0"/>
              <a:t>‘God save the king!’</a:t>
            </a:r>
            <a:r>
              <a:rPr lang="ko-KR" altLang="en-US" dirty="0"/>
              <a:t>이라는 문장이 중복으로 존재하는데</a:t>
            </a:r>
            <a:r>
              <a:rPr lang="en-US" altLang="ko-KR" dirty="0"/>
              <a:t>, </a:t>
            </a:r>
            <a:r>
              <a:rPr lang="ko-KR" altLang="en-US" dirty="0"/>
              <a:t>이는 극 작품에서 자주 등장하는 신하가 왕에게 사용하는 말로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감탄사에 가까운 문장이기에 유사성을 확인에 무의미한 문장입니다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lang="ko-KR" altLang="en-US" dirty="0"/>
              <a:t>결과적으로 문장 유사도 분석에서는 두 작가의 문제에 관한 유사성을 확인하지 못하였습니다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87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결론입니다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본 연구는 먼저 셰익스피어 장르별 극 작품에 대해 감정분석을 통해 서사 구조를 파악하고</a:t>
            </a:r>
            <a:r>
              <a:rPr lang="en-US" altLang="ko-KR" dirty="0"/>
              <a:t>, </a:t>
            </a:r>
            <a:r>
              <a:rPr lang="ko-KR" altLang="en-US" dirty="0"/>
              <a:t>주제어 분석을 통해 장르별 특징을 확인하였습니다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680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C7C1-A837-BD8D-AFD6-4151C9DDC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F693AB-FFB7-9864-50CB-CEBEA1D22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016EE6-E95F-2DB6-B993-0775FCC07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이후 크리스토퍼 </a:t>
            </a:r>
            <a:r>
              <a:rPr lang="ko-KR" altLang="en-US" dirty="0" err="1"/>
              <a:t>말로우</a:t>
            </a:r>
            <a:r>
              <a:rPr lang="ko-KR" altLang="en-US" dirty="0"/>
              <a:t> 작품과의 비교를 진행하였으며</a:t>
            </a:r>
            <a:r>
              <a:rPr lang="en-US" altLang="ko-KR" dirty="0"/>
              <a:t>, </a:t>
            </a:r>
            <a:r>
              <a:rPr lang="ko-KR" altLang="en-US" dirty="0"/>
              <a:t>감정 분석 그래프를 통한 서사 구조 비교와 문장 유사도를 알아보았습니다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감정 서사 그래프 비교의 경우</a:t>
            </a:r>
            <a:r>
              <a:rPr lang="en-US" altLang="ko-KR" dirty="0"/>
              <a:t>, </a:t>
            </a:r>
            <a:r>
              <a:rPr lang="ko-KR" altLang="en-US" dirty="0"/>
              <a:t>특정 작품에서만 유사성이 높거나 유사한 지점이 두드러지지는 않아 셰익스피어가 말로우의 영향을 받았는지 단언할 수는 없지만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유사성이 존재함은 확인할 수 있었습니다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문장 유사도 비교 역시 그 일치 비율이 매우 낮게 나타나 유사성을 검증하기엔 부적합했습니다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결과는 두 작가의 비교에서 작품 쌍 선정</a:t>
            </a:r>
            <a:r>
              <a:rPr lang="en-US" altLang="ko-KR" dirty="0"/>
              <a:t>, </a:t>
            </a:r>
            <a:r>
              <a:rPr lang="ko-KR" altLang="en-US" dirty="0"/>
              <a:t>비교 작품 군 부족 등의 문제를 해결하면 더 세부적인 결과를 얻을 수 있다고 생각됩니다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74C1A0-B20C-3FE8-1421-966BD00A8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97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의의 </a:t>
            </a:r>
            <a:r>
              <a:rPr lang="ko-KR" altLang="en-US" dirty="0" err="1"/>
              <a:t>밎</a:t>
            </a:r>
            <a:r>
              <a:rPr lang="ko-KR" altLang="en-US" dirty="0"/>
              <a:t> 제안입니다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본 연구는 문학 작품을 시각적으로 그 서사 구조를 파악하며 데이터 분석을 통해 접근한 방법으로</a:t>
            </a:r>
            <a:br>
              <a:rPr lang="en-US" altLang="ko-KR" dirty="0"/>
            </a:br>
            <a:r>
              <a:rPr lang="ko-KR" altLang="en-US" dirty="0"/>
              <a:t>발전된다면</a:t>
            </a:r>
            <a:r>
              <a:rPr lang="en-US" altLang="ko-KR" dirty="0"/>
              <a:t>, </a:t>
            </a:r>
            <a:r>
              <a:rPr lang="ko-KR" altLang="en-US" dirty="0"/>
              <a:t>텍스트 분석을 통해 작가 미상의 고전 문학에 대해 분석해 기존의 작품과의 비교를 통해 작가를 예상할 수 있는 방법으로 발전할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 </a:t>
            </a:r>
            <a:r>
              <a:rPr lang="en-US" altLang="ko-KR" dirty="0"/>
              <a:t>Style Transfer, </a:t>
            </a:r>
            <a:r>
              <a:rPr lang="ko-KR" altLang="en-US" dirty="0"/>
              <a:t>즉 특정 작가의 문체를 모델에 학습시켜 해당 문체로 글을 작성하도록 하는 모델로 발전할 수 있습니다</a:t>
            </a:r>
            <a:r>
              <a:rPr lang="en-US" altLang="ko-KR" dirty="0"/>
              <a:t>. </a:t>
            </a:r>
            <a:r>
              <a:rPr lang="ko-KR" altLang="en-US" dirty="0"/>
              <a:t>  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0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본 연구는 해당 주장에 대해 모델 분석을 통해 두 작품을 분석하고 그 유사성을 확인하는 것이 주목적입니다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구체적으로 셰익스피어의 극작품을 장르별로 감정분석</a:t>
            </a:r>
            <a:r>
              <a:rPr lang="en-US" altLang="ko-KR" dirty="0"/>
              <a:t>, </a:t>
            </a:r>
            <a:r>
              <a:rPr lang="ko-KR" altLang="en-US" dirty="0"/>
              <a:t>주제어 분석을 진행한 후</a:t>
            </a:r>
            <a:br>
              <a:rPr lang="en-US" altLang="ko-KR" dirty="0"/>
            </a:br>
            <a:r>
              <a:rPr lang="ko-KR" altLang="en-US" dirty="0"/>
              <a:t>두 작가의 작품 중 각 </a:t>
            </a:r>
            <a:r>
              <a:rPr lang="en-US" altLang="ko-KR" dirty="0"/>
              <a:t>3</a:t>
            </a:r>
            <a:r>
              <a:rPr lang="ko-KR" altLang="en-US" dirty="0"/>
              <a:t>개를 선정해 감정 분석 서사 구조와 문장 유사도 분석을 통해 두 작가의 유사성을 확인합니다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작품 쌍은 </a:t>
            </a:r>
            <a:br>
              <a:rPr lang="en-US" altLang="ko-KR" dirty="0"/>
            </a:br>
            <a:r>
              <a:rPr lang="en-US" altLang="ko-KR" dirty="0"/>
              <a:t>a. </a:t>
            </a:r>
            <a:r>
              <a:rPr lang="ko-KR" altLang="en-US" dirty="0"/>
              <a:t>몰타의 유대인 </a:t>
            </a:r>
            <a:r>
              <a:rPr lang="en-US" altLang="ko-KR" dirty="0"/>
              <a:t>vs. </a:t>
            </a:r>
            <a:r>
              <a:rPr lang="ko-KR" altLang="en-US" dirty="0"/>
              <a:t>베니스의 상인</a:t>
            </a:r>
            <a:br>
              <a:rPr lang="en-US" altLang="ko-KR" dirty="0"/>
            </a:br>
            <a:r>
              <a:rPr lang="en-US" altLang="ko-KR" dirty="0"/>
              <a:t>b. </a:t>
            </a:r>
            <a:r>
              <a:rPr lang="ko-KR" altLang="en-US" dirty="0" err="1"/>
              <a:t>탬벌레인</a:t>
            </a:r>
            <a:r>
              <a:rPr lang="ko-KR" altLang="en-US" dirty="0"/>
              <a:t> 대왕 </a:t>
            </a:r>
            <a:r>
              <a:rPr lang="en-US" altLang="ko-KR" dirty="0"/>
              <a:t>vs. </a:t>
            </a:r>
            <a:r>
              <a:rPr lang="ko-KR" altLang="en-US" dirty="0"/>
              <a:t>맥베스</a:t>
            </a:r>
            <a:br>
              <a:rPr lang="en-US" altLang="ko-KR" dirty="0"/>
            </a:br>
            <a:r>
              <a:rPr lang="en-US" altLang="ko-KR" dirty="0"/>
              <a:t>c.  </a:t>
            </a:r>
            <a:r>
              <a:rPr lang="ko-KR" altLang="en-US" dirty="0" err="1"/>
              <a:t>파우스투스</a:t>
            </a:r>
            <a:r>
              <a:rPr lang="ko-KR" altLang="en-US" dirty="0"/>
              <a:t> 박사의 비극 </a:t>
            </a:r>
            <a:r>
              <a:rPr lang="en-US" altLang="ko-KR" dirty="0"/>
              <a:t>vs. </a:t>
            </a:r>
            <a:r>
              <a:rPr lang="ko-KR" altLang="en-US" dirty="0"/>
              <a:t>리차드 </a:t>
            </a:r>
            <a:r>
              <a:rPr lang="en-US" altLang="ko-KR" dirty="0"/>
              <a:t>3</a:t>
            </a:r>
            <a:r>
              <a:rPr lang="ko-KR" altLang="en-US" dirty="0"/>
              <a:t>세</a:t>
            </a:r>
            <a:br>
              <a:rPr lang="en-US" altLang="ko-KR" dirty="0"/>
            </a:br>
            <a:r>
              <a:rPr lang="ko-KR" altLang="en-US" dirty="0"/>
              <a:t>이며 선정 기준은 내용적 측면에서 유사한 작품으로 선정하였습니다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161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분석에 활용한 데이터를 소개하겠습니다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먼저 셰익스피어 작품은 </a:t>
            </a:r>
            <a:r>
              <a:rPr lang="en-US" altLang="ko-KR" dirty="0"/>
              <a:t>Kaggle</a:t>
            </a:r>
            <a:r>
              <a:rPr lang="ko-KR" altLang="en-US" dirty="0"/>
              <a:t>의 데이터셋을 사용하였습니다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데이터 구성은 작품 제목</a:t>
            </a:r>
            <a:r>
              <a:rPr lang="en-US" altLang="ko-KR" dirty="0"/>
              <a:t>, </a:t>
            </a:r>
            <a:r>
              <a:rPr lang="ko-KR" altLang="en-US" dirty="0"/>
              <a:t>장르</a:t>
            </a:r>
            <a:r>
              <a:rPr lang="en-US" altLang="ko-KR" dirty="0"/>
              <a:t>, </a:t>
            </a:r>
            <a:r>
              <a:rPr lang="ko-KR" altLang="en-US" dirty="0"/>
              <a:t>등장인물</a:t>
            </a:r>
            <a:r>
              <a:rPr lang="en-US" altLang="ko-KR" dirty="0"/>
              <a:t>, act(</a:t>
            </a:r>
            <a:r>
              <a:rPr lang="ko-KR" altLang="en-US" dirty="0"/>
              <a:t>막</a:t>
            </a:r>
            <a:r>
              <a:rPr lang="en-US" altLang="ko-KR" dirty="0"/>
              <a:t>) </a:t>
            </a:r>
            <a:r>
              <a:rPr lang="ko-KR" altLang="en-US" dirty="0"/>
              <a:t>넘버</a:t>
            </a:r>
            <a:r>
              <a:rPr lang="en-US" altLang="ko-KR" dirty="0"/>
              <a:t>, scene(</a:t>
            </a:r>
            <a:r>
              <a:rPr lang="ko-KR" altLang="en-US" dirty="0"/>
              <a:t>장</a:t>
            </a:r>
            <a:r>
              <a:rPr lang="en-US" altLang="ko-KR" dirty="0"/>
              <a:t>) </a:t>
            </a:r>
            <a:r>
              <a:rPr lang="ko-KR" altLang="en-US" dirty="0"/>
              <a:t>넘버</a:t>
            </a:r>
            <a:r>
              <a:rPr lang="en-US" altLang="ko-KR" dirty="0"/>
              <a:t>, </a:t>
            </a:r>
            <a:r>
              <a:rPr lang="ko-KR" altLang="en-US" dirty="0"/>
              <a:t>대사번호</a:t>
            </a:r>
            <a:r>
              <a:rPr lang="en-US" altLang="ko-KR" dirty="0"/>
              <a:t>, </a:t>
            </a:r>
            <a:r>
              <a:rPr lang="ko-KR" altLang="en-US" dirty="0"/>
              <a:t>대사</a:t>
            </a:r>
            <a:r>
              <a:rPr lang="en-US" altLang="ko-KR" dirty="0"/>
              <a:t>, </a:t>
            </a:r>
            <a:r>
              <a:rPr lang="ko-KR" altLang="en-US" dirty="0"/>
              <a:t>등장인물 성별로 이루어져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구체적으로 장르는 희극</a:t>
            </a:r>
            <a:r>
              <a:rPr lang="en-US" altLang="ko-KR" dirty="0"/>
              <a:t>, </a:t>
            </a:r>
            <a:r>
              <a:rPr lang="ko-KR" altLang="en-US" dirty="0"/>
              <a:t>비극</a:t>
            </a:r>
            <a:r>
              <a:rPr lang="en-US" altLang="ko-KR" dirty="0"/>
              <a:t>, </a:t>
            </a:r>
            <a:r>
              <a:rPr lang="ko-KR" altLang="en-US" dirty="0"/>
              <a:t>역사극으로 분류합니다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작품 분석에서는 성별을 제외한 모든 칼럼을 사용합니다</a:t>
            </a:r>
            <a:r>
              <a:rPr lang="en-US" altLang="ko-KR" dirty="0"/>
              <a:t>.(</a:t>
            </a:r>
            <a:r>
              <a:rPr lang="ko-KR" altLang="en-US" dirty="0"/>
              <a:t>제외 칼럼 회색 표시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800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다음은 말로우의 작품 데이터 원본입니다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작가의 작품은 </a:t>
            </a:r>
            <a:r>
              <a:rPr lang="en-US" altLang="ko-KR" dirty="0"/>
              <a:t>html </a:t>
            </a:r>
            <a:r>
              <a:rPr lang="ko-KR" altLang="en-US" dirty="0"/>
              <a:t>형식으로 되어 있기에  따로 전처리를 진행하였습니다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7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방식은 셰익스피어 </a:t>
            </a:r>
            <a:r>
              <a:rPr lang="ko-KR" altLang="en-US" dirty="0" err="1"/>
              <a:t>극작품</a:t>
            </a:r>
            <a:r>
              <a:rPr lang="ko-KR" altLang="en-US" dirty="0"/>
              <a:t> 데이터셋과 동일한 형식으로 처리하였고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분석을 위한 데이터는 제목</a:t>
            </a:r>
            <a:r>
              <a:rPr lang="en-US" altLang="ko-KR" dirty="0"/>
              <a:t>, </a:t>
            </a:r>
            <a:r>
              <a:rPr lang="ko-KR" altLang="en-US" dirty="0"/>
              <a:t>등장인물</a:t>
            </a:r>
            <a:r>
              <a:rPr lang="en-US" altLang="ko-KR" dirty="0"/>
              <a:t>, act, scene </a:t>
            </a:r>
            <a:r>
              <a:rPr lang="ko-KR" altLang="en-US" dirty="0" err="1"/>
              <a:t>대사넘버</a:t>
            </a:r>
            <a:r>
              <a:rPr lang="en-US" altLang="ko-KR" dirty="0"/>
              <a:t>, </a:t>
            </a:r>
            <a:r>
              <a:rPr lang="ko-KR" altLang="en-US" dirty="0"/>
              <a:t>대사를 추출해 </a:t>
            </a:r>
            <a:r>
              <a:rPr lang="en-US" altLang="ko-KR" dirty="0"/>
              <a:t>csv </a:t>
            </a:r>
            <a:r>
              <a:rPr lang="ko-KR" altLang="en-US" dirty="0"/>
              <a:t>파일로 </a:t>
            </a:r>
            <a:r>
              <a:rPr lang="ko-KR" altLang="en-US" dirty="0" err="1"/>
              <a:t>전처리하였습니다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209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셰익스피어 작품 데이터에는 </a:t>
            </a:r>
            <a:r>
              <a:rPr lang="ko-KR" altLang="en-US" dirty="0" err="1"/>
              <a:t>결측치가</a:t>
            </a:r>
            <a:r>
              <a:rPr lang="ko-KR" altLang="en-US" dirty="0"/>
              <a:t> 존재하지 않으나</a:t>
            </a:r>
            <a:br>
              <a:rPr lang="en-US" altLang="ko-KR" dirty="0"/>
            </a:br>
            <a:r>
              <a:rPr lang="ko-KR" altLang="en-US" dirty="0"/>
              <a:t>말로우의 작품에서 </a:t>
            </a:r>
            <a:r>
              <a:rPr lang="en-US" altLang="ko-KR" dirty="0"/>
              <a:t>act </a:t>
            </a:r>
            <a:r>
              <a:rPr lang="ko-KR" altLang="en-US" dirty="0"/>
              <a:t>와 </a:t>
            </a:r>
            <a:r>
              <a:rPr lang="en-US" altLang="ko-KR" dirty="0"/>
              <a:t>scene</a:t>
            </a:r>
            <a:r>
              <a:rPr lang="ko-KR" altLang="en-US" dirty="0"/>
              <a:t>의 구분이 없는 작품이 존재했습니다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</a:t>
            </a:r>
            <a:r>
              <a:rPr lang="ko-KR" altLang="en-US" dirty="0" err="1"/>
              <a:t>결측치는</a:t>
            </a:r>
            <a:r>
              <a:rPr lang="ko-KR" altLang="en-US" dirty="0"/>
              <a:t> </a:t>
            </a:r>
            <a:r>
              <a:rPr lang="en-US" altLang="ko-KR" dirty="0"/>
              <a:t>act</a:t>
            </a:r>
            <a:r>
              <a:rPr lang="ko-KR" altLang="en-US" dirty="0"/>
              <a:t>와 </a:t>
            </a:r>
            <a:r>
              <a:rPr lang="en-US" altLang="ko-KR" dirty="0"/>
              <a:t>scene </a:t>
            </a:r>
            <a:r>
              <a:rPr lang="ko-KR" altLang="en-US" dirty="0"/>
              <a:t>존재하지 않을 경우 </a:t>
            </a:r>
            <a:r>
              <a:rPr lang="en-US" altLang="ko-KR" dirty="0"/>
              <a:t>0</a:t>
            </a:r>
            <a:r>
              <a:rPr lang="ko-KR" altLang="en-US" dirty="0"/>
              <a:t>으로 처리 해결하였습니다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이전 </a:t>
            </a:r>
            <a:r>
              <a:rPr lang="ko-KR" altLang="en-US" dirty="0" err="1"/>
              <a:t>말로우</a:t>
            </a:r>
            <a:r>
              <a:rPr lang="ko-KR" altLang="en-US" dirty="0"/>
              <a:t> </a:t>
            </a:r>
            <a:r>
              <a:rPr lang="ko-KR" altLang="en-US" dirty="0" err="1"/>
              <a:t>전처리</a:t>
            </a:r>
            <a:r>
              <a:rPr lang="ko-KR" altLang="en-US" dirty="0"/>
              <a:t> 후 데이터에서 확인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주요 모델분석 대상은 작품의 </a:t>
            </a:r>
            <a:r>
              <a:rPr lang="en-US" altLang="ko-KR" dirty="0"/>
              <a:t>‘</a:t>
            </a:r>
            <a:r>
              <a:rPr lang="ko-KR" altLang="en-US" dirty="0"/>
              <a:t>대사</a:t>
            </a:r>
            <a:r>
              <a:rPr lang="en-US" altLang="ko-KR" dirty="0"/>
              <a:t>＇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감정 분석은 대사에 대해 감정분석 값을 구해 양의 값이면 긍정적 감정</a:t>
            </a:r>
            <a:r>
              <a:rPr lang="en-US" altLang="ko-KR" dirty="0"/>
              <a:t> / </a:t>
            </a:r>
            <a:r>
              <a:rPr lang="ko-KR" altLang="en-US" dirty="0"/>
              <a:t>음의 값일 경우 부정적 감정으로 분류해 진행하였습니다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결과값은 소수점 </a:t>
            </a:r>
            <a:r>
              <a:rPr lang="en-US" altLang="ko-KR" dirty="0"/>
              <a:t>4</a:t>
            </a:r>
            <a:r>
              <a:rPr lang="ko-KR" altLang="en-US" dirty="0"/>
              <a:t>자리에서 반올림해 통계치를 구했습니다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주제어 분석은 </a:t>
            </a:r>
            <a:r>
              <a:rPr lang="en-US" altLang="ko-KR" dirty="0"/>
              <a:t>‘</a:t>
            </a:r>
            <a:r>
              <a:rPr lang="ko-KR" altLang="en-US" dirty="0"/>
              <a:t>대사</a:t>
            </a:r>
            <a:r>
              <a:rPr lang="en-US" altLang="ko-KR" dirty="0"/>
              <a:t>’ </a:t>
            </a:r>
            <a:r>
              <a:rPr lang="ko-KR" altLang="en-US" dirty="0"/>
              <a:t>칼럼의 텍스트 데이터를 사용하지만</a:t>
            </a:r>
            <a:r>
              <a:rPr lang="en-US" altLang="ko-KR" dirty="0"/>
              <a:t>, </a:t>
            </a:r>
            <a:r>
              <a:rPr lang="ko-KR" altLang="en-US" dirty="0"/>
              <a:t>분석이 토큰 </a:t>
            </a:r>
            <a:r>
              <a:rPr lang="ko-KR" altLang="en-US" dirty="0" err="1"/>
              <a:t>빈도르</a:t>
            </a:r>
            <a:r>
              <a:rPr lang="ko-KR" altLang="en-US" dirty="0"/>
              <a:t>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</a:t>
            </a:r>
            <a:r>
              <a:rPr lang="en-US" altLang="ko-KR" dirty="0"/>
              <a:t> </a:t>
            </a:r>
            <a:r>
              <a:rPr lang="ko-KR" altLang="en-US" dirty="0"/>
              <a:t>정확한 분석에 방해가 될 수 있는 </a:t>
            </a:r>
            <a:r>
              <a:rPr lang="en-US" altLang="ko-KR" dirty="0"/>
              <a:t>be</a:t>
            </a:r>
            <a:r>
              <a:rPr lang="ko-KR" altLang="en-US" dirty="0"/>
              <a:t>동사</a:t>
            </a:r>
            <a:r>
              <a:rPr lang="en-US" altLang="ko-KR" dirty="0"/>
              <a:t>, </a:t>
            </a:r>
            <a:r>
              <a:rPr lang="ko-KR" altLang="en-US" dirty="0"/>
              <a:t>관사 등</a:t>
            </a:r>
            <a:r>
              <a:rPr lang="en-US" altLang="ko-KR" dirty="0"/>
              <a:t>,</a:t>
            </a:r>
            <a:r>
              <a:rPr lang="ko-KR" altLang="en-US" dirty="0"/>
              <a:t> 불용어는 제거 후 주제어 분석을  실시하였습니다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마지막으로 문장 유사도 분석으로 대사의 유사도 값을 구해 유사성을 확인하였습니다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각 분석에 사용한 모델입니다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감정 분석에서는 텍스트의 문맥과 의미 파악을 위해 </a:t>
            </a:r>
            <a:r>
              <a:rPr lang="en-US" altLang="ko-KR" dirty="0" err="1"/>
              <a:t>RoBERTa</a:t>
            </a:r>
            <a:r>
              <a:rPr lang="en-US" altLang="ko-KR" dirty="0"/>
              <a:t> </a:t>
            </a:r>
            <a:r>
              <a:rPr lang="ko-KR" altLang="en-US" dirty="0"/>
              <a:t>모델을 사용하였습니다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주제어 분석은 </a:t>
            </a:r>
            <a:r>
              <a:rPr lang="en-US" altLang="ko-KR" dirty="0"/>
              <a:t>LDA </a:t>
            </a:r>
            <a:r>
              <a:rPr lang="ko-KR" altLang="en-US" dirty="0"/>
              <a:t>모델로 진행하였고</a:t>
            </a:r>
            <a:r>
              <a:rPr lang="en-US" altLang="ko-KR" dirty="0"/>
              <a:t>, </a:t>
            </a:r>
            <a:r>
              <a:rPr lang="ko-KR" altLang="en-US" dirty="0"/>
              <a:t>문서 집합에서 단어</a:t>
            </a:r>
            <a:r>
              <a:rPr lang="en-US" altLang="ko-KR" dirty="0"/>
              <a:t>(token)</a:t>
            </a:r>
            <a:r>
              <a:rPr lang="ko-KR" altLang="en-US" dirty="0"/>
              <a:t>의 출현 빈도를 기반으로 주제어를 추출하는 모델입니다</a:t>
            </a:r>
            <a:r>
              <a:rPr lang="en-US" altLang="ko-KR" dirty="0"/>
              <a:t>. 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문장 유사도 분석은 </a:t>
            </a:r>
            <a:r>
              <a:rPr lang="en-US" altLang="ko-KR" dirty="0" err="1"/>
              <a:t>huggingface</a:t>
            </a:r>
            <a:r>
              <a:rPr lang="en-US" altLang="ko-KR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트랜스포머 모델 기반의 </a:t>
            </a:r>
            <a:r>
              <a:rPr lang="en-US" altLang="ko-KR" dirty="0"/>
              <a:t>all-</a:t>
            </a:r>
            <a:r>
              <a:rPr lang="en-US" altLang="ko-KR" dirty="0" err="1"/>
              <a:t>MiniLM</a:t>
            </a:r>
            <a:r>
              <a:rPr lang="en-US" altLang="ko-KR" dirty="0"/>
              <a:t> </a:t>
            </a:r>
            <a:r>
              <a:rPr lang="ko-KR" altLang="en-US" dirty="0"/>
              <a:t>모델을 사용하였습니다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5631F-CD38-4A46-A319-FA1A51534A7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7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7D69E-77A3-CB12-36EC-426C24272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B522F0-1651-D796-85D5-76D0D928A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78BA6-EA52-8948-3C9A-D38F2558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D265A-DD67-41CD-1979-B57DDBA0A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84B8C-6D69-72F4-ACC1-739D5C74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07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DB633-8A12-8352-793B-40BC2F63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91822-55CB-76CA-D135-E35AD28C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05626-3D25-DEC3-AE04-853351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7A25-BD66-C97D-923E-AEFF10AC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CD688-1456-4FC7-EE15-616A6E09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3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0A6198-F4F4-01B3-00BC-2D3C1424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04875-A3D3-F4CB-B663-F0EB9D7E5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79100-E743-1F19-C215-2F696975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57B499-00E3-55D6-8022-6055C33C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7D94B-8CBE-1A13-6062-B266BD96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0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E9009-4736-4217-326F-588CDD58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C7EA7-0DA5-AA71-2E16-75A1BB10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2DD8A-8422-FDD9-0562-7975CADA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EB75F1-2152-D0B6-B43C-5FBB6A98D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F41898-9E8C-6AEB-3AB1-6FDFA765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3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A701F-ED35-8F6D-218E-36C9F5A6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06068-E12A-FE64-4D44-6F6E245B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9D608-4E15-D667-9709-812CE274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13C73-019A-A691-E4A3-287D9C67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F0395-A3C5-E484-90E0-656078FB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5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8D8D1-F855-890B-2FCF-0FD4391E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87A93-3D17-6923-149B-82DB08B47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4B5E3F-B21C-BE93-9E4F-4219B364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7453E-9E06-8611-45E5-BC67E566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3811A-B9F9-B3FF-A373-28DCE0F3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085FC-B8D2-AFC3-3082-B4582698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7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ED59D-CC83-7B2E-9D5B-1CC959E3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D54E8-B581-79C1-5293-F26BF140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C8D540-44D9-24D0-096A-4D729E0C9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7F9991-CF40-FE16-4618-DC181C38B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6568A5-944E-A725-7A81-39E40FFB1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D35D7F-4E9D-4917-78EE-9A5C9AAC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189446-FEC4-7F22-247F-0BD07E97C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8705EF-590C-F703-3C04-CEC80EBC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48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46360-E41C-563A-115C-A47008D9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AB4030-692E-B8C3-2EEC-D428FEBC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D15872-06D3-9655-6DAF-E54D109F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16915-595C-646D-42DE-C360473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4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DC58D-7146-F93B-92F4-4C2AF0EB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4F53DD-05DA-D023-9E69-CFF88E1B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11E90-7247-9F2C-D8E4-9002A674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5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5235A-9808-DBB7-0EE8-67B82E01B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A06B0-205E-1B12-477B-A426CA16C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5864BE-3370-79D3-AC4C-3F162209D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5FB1A1-ADD1-B2F2-3EAF-C19571C6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EB272-6EB2-9BF8-2311-3D71248A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EC195E-DA6B-945E-E6CC-BDA5B4E9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37F90-3AB4-B184-3A95-6502F63A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0DEA83-B300-B35B-3786-5FF47E3CC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A1675-7E87-1FE0-1E9D-B6A5F862F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52FCE1-B81D-2B7F-32ED-936D9086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B85E-14E4-448D-8873-49B27DDD73D8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3413E-A616-77EA-66E8-DAE83AE5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0B30E-29DD-04D7-9D68-61D27D99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2CA06-A6C2-4300-9812-D3671BA7C1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30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D00082-4C3B-0123-9538-836014AE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61C8D-4713-3852-4D01-1B3E20826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8DF9B-8266-02D7-239D-595AE84D4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fld id="{67E4B85E-14E4-448D-8873-49B27DDD73D8}" type="datetimeFigureOut">
              <a:rPr lang="ko-KR" altLang="en-US" smtClean="0"/>
              <a:pPr/>
              <a:t>2024-12-02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D224F-BBE8-7EED-A207-5414E3C23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342F9-9AC4-113A-3E14-075B6D97C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defRPr>
            </a:lvl1pPr>
          </a:lstStyle>
          <a:p>
            <a:fld id="{4542CA06-A6C2-4300-9812-D3671BA7C11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96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학교안심 지우개OTF R" panose="02020603020101020101" pitchFamily="18" charset="-127"/>
          <a:ea typeface="학교안심 지우개OTF R" panose="0202060302010102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학교안심 지우개OTF R" panose="02020603020101020101" pitchFamily="18" charset="-127"/>
          <a:ea typeface="학교안심 지우개OTF R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학교안심 지우개OTF R" panose="02020603020101020101" pitchFamily="18" charset="-127"/>
          <a:ea typeface="학교안심 지우개OTF R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학교안심 지우개OTF R" panose="02020603020101020101" pitchFamily="18" charset="-127"/>
          <a:ea typeface="학교안심 지우개OTF R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학교안심 지우개OTF R" panose="02020603020101020101" pitchFamily="18" charset="-127"/>
          <a:ea typeface="학교안심 지우개OTF R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학교안심 지우개OTF R" panose="02020603020101020101" pitchFamily="18" charset="-127"/>
          <a:ea typeface="학교안심 지우개OTF R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kaggle.com/datasets/guslovesmath/shakespeare-plays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Books:%20Christopher%20Marlowe%20(sorted%20by%20popularity)%20-%20Project%20Gutenber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uggingface.co/sentence-transformers/all-MiniLM-L6-v2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BC2BFD57-46C2-FCD4-0027-0AD1574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226" y="1062026"/>
            <a:ext cx="1524819" cy="1524819"/>
          </a:xfrm>
          <a:prstGeom prst="rect">
            <a:avLst/>
          </a:prstGeom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F622A137-2DE0-BD50-2606-6E2ACBEE4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E528E3-74D3-C856-6D62-5E0896C2F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4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45AC066-215D-C342-54D6-BEC7FCAE7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979"/>
            <a:ext cx="12224133" cy="68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13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4C95B-5F3B-F714-AB99-11DFF1AF0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514985-59C8-5DC7-1F22-4AEE15F79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0AD413A2-635C-F7A7-0C6E-C3C9D6978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CD58E1B-3ECE-05F9-35D4-5C3728F3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45"/>
            <a:ext cx="10515600" cy="1325563"/>
          </a:xfrm>
        </p:spPr>
        <p:txBody>
          <a:bodyPr/>
          <a:lstStyle/>
          <a:p>
            <a:r>
              <a:rPr lang="ko-KR" altLang="en-US" b="1" dirty="0">
                <a:solidFill>
                  <a:srgbClr val="404040"/>
                </a:solidFill>
              </a:rPr>
              <a:t>감정분석 </a:t>
            </a:r>
            <a:r>
              <a:rPr lang="en-US" altLang="ko-KR" b="1" dirty="0">
                <a:solidFill>
                  <a:srgbClr val="404040"/>
                </a:solidFill>
              </a:rPr>
              <a:t>– </a:t>
            </a:r>
            <a:r>
              <a:rPr lang="ko-KR" altLang="en-US" b="1" dirty="0">
                <a:solidFill>
                  <a:srgbClr val="404040"/>
                </a:solidFill>
              </a:rPr>
              <a:t>기술통계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27846-4DF9-8A81-63F8-26EC53A7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셰익스피어 극 장르별 감정 통계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EC05D4-5D59-F13F-9DA9-3BA6C36416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2140"/>
            <a:ext cx="5760731" cy="4297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5A9A11-61E2-A51B-AB2A-80D103F59265}"/>
              </a:ext>
            </a:extLst>
          </p:cNvPr>
          <p:cNvSpPr txBox="1"/>
          <p:nvPr/>
        </p:nvSpPr>
        <p:spPr>
          <a:xfrm>
            <a:off x="6824160" y="2693008"/>
            <a:ext cx="46754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감정분석 값에 대해 </a:t>
            </a: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b="1" dirty="0">
                <a:solidFill>
                  <a:srgbClr val="FFC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양의 값은 긍정</a:t>
            </a:r>
            <a:r>
              <a:rPr lang="ko-KR" altLang="en-US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/</a:t>
            </a: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ko-KR" altLang="en-US" b="1" dirty="0">
                <a:solidFill>
                  <a:srgbClr val="0922DB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음의 값은 부정</a:t>
            </a: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으로 각각의 통계치를 구함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통계치 상으로는 장르 관계없이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긍정의 대사가 부정의 대사보다 많거나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비슷한 통계를 보임</a:t>
            </a: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805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A0531-3F77-DEEF-ACB7-8BE9C2EE1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1AAC46F3-DAFD-96AB-03D0-6AF253C7E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41C3E389-EE9E-5658-78B8-4FEC4A52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D46DD6-DA6C-C6B0-37F2-B99F3D53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감정 변화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43E7B-A1CF-284E-A2A0-F23A7749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셰익스피어 극 장르별 감정 변화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F28D73-F15D-E144-A418-8D37C186D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2325148"/>
            <a:ext cx="6989249" cy="395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B4498-EE7A-28D6-2578-3DEA563CEB6B}"/>
              </a:ext>
            </a:extLst>
          </p:cNvPr>
          <p:cNvSpPr txBox="1"/>
          <p:nvPr/>
        </p:nvSpPr>
        <p:spPr>
          <a:xfrm>
            <a:off x="7606125" y="2375347"/>
            <a:ext cx="4044043" cy="4582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극 초반</a:t>
            </a:r>
            <a:b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sz="16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희극</a:t>
            </a: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과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비극</a:t>
            </a: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이 유사한 </a:t>
            </a:r>
            <a:b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감정 서사 변화를 보임</a:t>
            </a:r>
            <a:endParaRPr lang="en-US" altLang="ko-KR" sz="1600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600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극의 중반</a:t>
            </a:r>
            <a:b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감정이 </a:t>
            </a:r>
            <a:r>
              <a:rPr lang="ko-KR" altLang="en-US" sz="1600" b="1" u="sng" dirty="0">
                <a:solidFill>
                  <a:srgbClr val="000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급격히 변화</a:t>
            </a:r>
            <a:r>
              <a:rPr lang="ko-KR" altLang="en-US" sz="1600" dirty="0">
                <a:solidFill>
                  <a:srgbClr val="000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하는 지점이 </a:t>
            </a:r>
            <a:br>
              <a:rPr lang="en-US" altLang="ko-KR" sz="1600" dirty="0">
                <a:solidFill>
                  <a:srgbClr val="000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sz="1600" dirty="0">
                <a:solidFill>
                  <a:srgbClr val="000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유사함 </a:t>
            </a:r>
            <a: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</a:t>
            </a:r>
            <a:r>
              <a:rPr lang="ko-KR" altLang="en-US" sz="1600" b="1" dirty="0">
                <a:solidFill>
                  <a:schemeClr val="accent2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역사극 </a:t>
            </a:r>
            <a:r>
              <a:rPr lang="en-US" altLang="ko-KR" sz="16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/</a:t>
            </a: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희극</a:t>
            </a: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과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비극</a:t>
            </a: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  <a:b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sz="1600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극의 결말</a:t>
            </a:r>
            <a:b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sz="16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희극</a:t>
            </a:r>
            <a:r>
              <a:rPr lang="ko-KR" altLang="en-US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과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비극 </a:t>
            </a:r>
            <a:r>
              <a:rPr lang="en-US" altLang="ko-KR" sz="16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/ </a:t>
            </a:r>
            <a:r>
              <a:rPr lang="ko-KR" altLang="en-US" sz="16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우 상향</a:t>
            </a:r>
            <a:r>
              <a:rPr lang="ko-KR" altLang="en-US" sz="1600" b="1" dirty="0">
                <a:solidFill>
                  <a:srgbClr val="00000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과</a:t>
            </a:r>
            <a:r>
              <a:rPr lang="en-US" altLang="ko-KR" sz="16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ko-KR" altLang="en-US" sz="16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우 하향</a:t>
            </a:r>
            <a:b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46A19-E00F-5C8A-694C-46C5EF82496D}"/>
              </a:ext>
            </a:extLst>
          </p:cNvPr>
          <p:cNvSpPr txBox="1"/>
          <p:nvPr/>
        </p:nvSpPr>
        <p:spPr>
          <a:xfrm>
            <a:off x="1134568" y="2821352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1</a:t>
            </a:r>
            <a:endParaRPr lang="ko-KR" altLang="en-US" sz="2400" b="1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98A52-A0DD-0E49-15A0-8C8832A72195}"/>
              </a:ext>
            </a:extLst>
          </p:cNvPr>
          <p:cNvSpPr txBox="1"/>
          <p:nvPr/>
        </p:nvSpPr>
        <p:spPr>
          <a:xfrm>
            <a:off x="3585805" y="5308380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2</a:t>
            </a:r>
            <a:endParaRPr lang="ko-KR" altLang="en-US" sz="2400" b="1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A60B4-9C39-B845-E4E3-181256EDA555}"/>
              </a:ext>
            </a:extLst>
          </p:cNvPr>
          <p:cNvSpPr txBox="1"/>
          <p:nvPr/>
        </p:nvSpPr>
        <p:spPr>
          <a:xfrm>
            <a:off x="5442383" y="2590519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2</a:t>
            </a:r>
            <a:endParaRPr lang="ko-KR" altLang="en-US" sz="2400" b="1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709E7A-B95B-9487-0130-81993D595F31}"/>
              </a:ext>
            </a:extLst>
          </p:cNvPr>
          <p:cNvSpPr txBox="1"/>
          <p:nvPr/>
        </p:nvSpPr>
        <p:spPr>
          <a:xfrm>
            <a:off x="6404757" y="5319203"/>
            <a:ext cx="39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3</a:t>
            </a:r>
            <a:endParaRPr lang="ko-KR" altLang="en-US" sz="2400" b="1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823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A46B-0BF3-97CF-3DB2-FA97E05F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13099736-B5FD-A3CB-A346-B004D1FD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108B76F-7006-5EA7-C77F-045D85E2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C282444-3B78-A98D-EEF9-4CD5C87EE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28" y="37631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주제어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38A6-18C7-93DA-BCC9-B414D829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셰익스피어 극 장르별 주제어 분석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57F88E-2401-98B5-834B-B6BBA033E458}"/>
              </a:ext>
            </a:extLst>
          </p:cNvPr>
          <p:cNvSpPr txBox="1"/>
          <p:nvPr/>
        </p:nvSpPr>
        <p:spPr>
          <a:xfrm>
            <a:off x="7667008" y="2488540"/>
            <a:ext cx="39515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Comedy(</a:t>
            </a:r>
            <a:r>
              <a:rPr lang="ko-KR" altLang="en-US" sz="20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희극</a:t>
            </a:r>
            <a:r>
              <a:rPr lang="en-US" altLang="ko-KR" sz="2000" b="1" dirty="0">
                <a:solidFill>
                  <a:schemeClr val="accent1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Love</a:t>
            </a:r>
            <a:br>
              <a:rPr lang="en-US" altLang="ko-KR" sz="20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sz="2000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2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History(</a:t>
            </a:r>
            <a:r>
              <a:rPr lang="ko-KR" altLang="en-US" sz="2000" b="1" dirty="0">
                <a:solidFill>
                  <a:schemeClr val="accent2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역사극</a:t>
            </a:r>
            <a:r>
              <a:rPr lang="en-US" altLang="ko-KR" sz="2000" b="1" dirty="0">
                <a:solidFill>
                  <a:schemeClr val="accent2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Lord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Noble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Royal</a:t>
            </a:r>
            <a:br>
              <a:rPr lang="en-US" altLang="ko-KR" sz="2000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sz="2000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Tragedy(</a:t>
            </a:r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비극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Tears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Poor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8B5F3F-88D5-BFD6-6514-487F5144F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77" y="2562397"/>
            <a:ext cx="6959929" cy="34339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DC14A-C7EF-9D6E-AD03-F44023E13250}"/>
              </a:ext>
            </a:extLst>
          </p:cNvPr>
          <p:cNvSpPr txBox="1"/>
          <p:nvPr/>
        </p:nvSpPr>
        <p:spPr>
          <a:xfrm>
            <a:off x="7603178" y="1985613"/>
            <a:ext cx="4294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sz="20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장르별 주요 주제어</a:t>
            </a:r>
            <a:r>
              <a:rPr lang="en-US" altLang="ko-KR" sz="20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  <a:endParaRPr lang="ko-KR" altLang="en-US" sz="2000" b="1" dirty="0">
              <a:solidFill>
                <a:srgbClr val="404040"/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063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9C04A-09E0-1398-ED12-ACFD2F67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14B62-BF98-39B2-0D04-D02B01009D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285" y="1122363"/>
            <a:ext cx="9579429" cy="2387600"/>
          </a:xfrm>
        </p:spPr>
        <p:txBody>
          <a:bodyPr/>
          <a:lstStyle/>
          <a:p>
            <a:r>
              <a:rPr lang="ko-KR" altLang="en-US" b="1" dirty="0"/>
              <a:t>두 작가 극 작품 비교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FE7964-962D-7CDD-279A-7870199EC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ko-KR" altLang="en-US" dirty="0"/>
              <a:t>감정분석 그래프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문장 유사도 분석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3DB26B-7B8D-E0FB-2875-1DAEAD04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1" y="35290"/>
            <a:ext cx="12154218" cy="67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45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0316D-15BE-9B10-F6EA-3323D629B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92CFAD2-F177-DCC7-ABA7-BFC6373E4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FCD87EEB-E1CD-B653-EDFE-33CE18A45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00D6DB1-8CE0-DBC5-85DA-021D82DEC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기술통계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065C0-1BC5-C605-DE88-BFE38E71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922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두 작가 간 감정 통계 비교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2E87E-958A-A645-85E9-0CE0F95FE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146" y="2139409"/>
            <a:ext cx="9797703" cy="3173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F11149-136B-770A-4DCB-C273F8AD5950}"/>
              </a:ext>
            </a:extLst>
          </p:cNvPr>
          <p:cNvSpPr txBox="1"/>
          <p:nvPr/>
        </p:nvSpPr>
        <p:spPr>
          <a:xfrm>
            <a:off x="1464127" y="5699748"/>
            <a:ext cx="9263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두 작가의 비교 극 작품 모두 </a:t>
            </a:r>
            <a:r>
              <a:rPr lang="ko-KR" altLang="en-US" sz="2400" b="1" u="sng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부정의 감정이 높게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나타남</a:t>
            </a:r>
            <a:endParaRPr lang="en-US" altLang="ko-KR" sz="2400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나머지 분석 쌍에서도 동일한 결과를 보임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2F66C-FA96-4A1B-12A5-6AE9E0F05B94}"/>
              </a:ext>
            </a:extLst>
          </p:cNvPr>
          <p:cNvSpPr txBox="1"/>
          <p:nvPr/>
        </p:nvSpPr>
        <p:spPr>
          <a:xfrm>
            <a:off x="2574470" y="5078227"/>
            <a:ext cx="271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셰익스피어</a:t>
            </a:r>
            <a:r>
              <a:rPr lang="en-US" altLang="ko-KR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리처드 </a:t>
            </a:r>
            <a:r>
              <a:rPr lang="en-US" altLang="ko-KR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3</a:t>
            </a:r>
            <a:r>
              <a:rPr lang="ko-KR" altLang="en-US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세</a:t>
            </a:r>
            <a:r>
              <a:rPr lang="ko-KR" altLang="en-US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D416E-B604-3AE9-33CE-47A4F7DCDD97}"/>
              </a:ext>
            </a:extLst>
          </p:cNvPr>
          <p:cNvSpPr txBox="1"/>
          <p:nvPr/>
        </p:nvSpPr>
        <p:spPr>
          <a:xfrm>
            <a:off x="6667780" y="5127956"/>
            <a:ext cx="38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크리스토퍼 </a:t>
            </a:r>
            <a:r>
              <a:rPr lang="ko-KR" altLang="en-US" sz="1400" b="1" dirty="0" err="1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말로우</a:t>
            </a:r>
            <a:r>
              <a:rPr lang="en-US" altLang="ko-KR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파우스트 박사의 비극</a:t>
            </a:r>
            <a:r>
              <a:rPr lang="ko-KR" altLang="en-US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53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9B4EB-AD59-FF77-50AC-CCB3E4DB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61419C6-D4B8-DE57-64F4-7B7F7C93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C804CB08-8227-3BC1-F65C-F437176C7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DB7DA2-8A3F-F2A9-6DEA-899415E6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5" y="38118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감정 변화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7340A-7163-D626-3E09-D26C5B3CAD87}"/>
              </a:ext>
            </a:extLst>
          </p:cNvPr>
          <p:cNvSpPr txBox="1"/>
          <p:nvPr/>
        </p:nvSpPr>
        <p:spPr>
          <a:xfrm>
            <a:off x="859025" y="1970499"/>
            <a:ext cx="9303490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분석 방식</a:t>
            </a:r>
            <a:r>
              <a:rPr lang="en-US" altLang="ko-KR" sz="2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  <a:b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1.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작품 길이 차이 정규화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(X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축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endParaRPr lang="en-US" altLang="ko-KR" sz="2400" b="1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2.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감정 점수 </a:t>
            </a:r>
            <a:r>
              <a:rPr lang="ko-KR" altLang="en-US" sz="2400" b="1" dirty="0" err="1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스무딩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(Y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축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  <a:b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b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en-US" altLang="ko-KR" sz="2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sz="2400" b="1" dirty="0">
                <a:solidFill>
                  <a:srgbClr val="404040"/>
                </a:solidFill>
                <a:highlight>
                  <a:srgbClr val="FFFF00"/>
                </a:highlight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노란 괄호</a:t>
            </a:r>
            <a:r>
              <a:rPr lang="ko-KR" altLang="en-US" sz="2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표시</a:t>
            </a:r>
            <a:r>
              <a:rPr lang="en-US" altLang="ko-KR" sz="24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  <a:br>
              <a:rPr lang="en-US" altLang="ko-KR" sz="2400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1.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감정 변화 양상이 비슷함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.</a:t>
            </a:r>
            <a:b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2.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감정이 급격히 변하는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ko-KR" altLang="en-US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지점이 비슷함</a:t>
            </a:r>
            <a:r>
              <a:rPr lang="en-US" altLang="ko-KR" sz="24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64612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C1DCA-C896-47C3-C1E3-EA6B3749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6018C7D9-DE99-1C0E-32AE-6D26911FD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5053713-6186-A9D5-1AB8-EE95FFA09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8576EB-61B9-3250-73DA-5C032902ED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2" y="2237189"/>
            <a:ext cx="9627784" cy="409124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7E8753-890E-EA51-8DB7-6FA7D4EA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674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감정 변화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70035-31F0-9D6A-8F38-F8CEB884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The Jew of Malta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vs.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 The Merchant of Venice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2" name="왼쪽 대괄호 11">
            <a:extLst>
              <a:ext uri="{FF2B5EF4-FFF2-40B4-BE49-F238E27FC236}">
                <a16:creationId xmlns:a16="http://schemas.microsoft.com/office/drawing/2014/main" id="{53EDEEFF-5A1C-DD79-AA09-FF0FBA4C55EA}"/>
              </a:ext>
            </a:extLst>
          </p:cNvPr>
          <p:cNvSpPr/>
          <p:nvPr/>
        </p:nvSpPr>
        <p:spPr>
          <a:xfrm rot="10800000">
            <a:off x="7184651" y="3630072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13" name="왼쪽 대괄호 12">
            <a:extLst>
              <a:ext uri="{FF2B5EF4-FFF2-40B4-BE49-F238E27FC236}">
                <a16:creationId xmlns:a16="http://schemas.microsoft.com/office/drawing/2014/main" id="{9D6CC18B-970E-AB20-3CDA-74239243670D}"/>
              </a:ext>
            </a:extLst>
          </p:cNvPr>
          <p:cNvSpPr/>
          <p:nvPr/>
        </p:nvSpPr>
        <p:spPr>
          <a:xfrm>
            <a:off x="8129079" y="3630071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6E6C0401-F0C4-9504-9A2A-24CBCA433D37}"/>
              </a:ext>
            </a:extLst>
          </p:cNvPr>
          <p:cNvSpPr/>
          <p:nvPr/>
        </p:nvSpPr>
        <p:spPr>
          <a:xfrm rot="10800000">
            <a:off x="9409769" y="3630070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FF87E9C2-D4E0-2E71-E2BE-F8F5A91BD8BB}"/>
              </a:ext>
            </a:extLst>
          </p:cNvPr>
          <p:cNvSpPr/>
          <p:nvPr/>
        </p:nvSpPr>
        <p:spPr>
          <a:xfrm>
            <a:off x="2204959" y="3630073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25037069-E6DD-20B6-6A05-67D9CFDFDEDB}"/>
              </a:ext>
            </a:extLst>
          </p:cNvPr>
          <p:cNvSpPr/>
          <p:nvPr/>
        </p:nvSpPr>
        <p:spPr>
          <a:xfrm rot="10800000">
            <a:off x="3597585" y="3630073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D7660526-81BC-B45E-46C5-5206524D445D}"/>
              </a:ext>
            </a:extLst>
          </p:cNvPr>
          <p:cNvSpPr/>
          <p:nvPr/>
        </p:nvSpPr>
        <p:spPr>
          <a:xfrm>
            <a:off x="4660987" y="3630073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0801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F1BE4-2D82-6CD5-D4BA-1B8848CDD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A137486-F769-5A9A-3C32-9696FC82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7FE7F9CA-4838-2E09-6066-1720BD620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139D7A-5B5A-5CD7-601B-22A0BB833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감정 변화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EBE769-DFB2-F979-F4D6-398DA4C8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2. 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Tamburlaine the Great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vs.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Macbeth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C67F1C-FD6A-E7FF-D403-AD4B21018B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93" y="2174958"/>
            <a:ext cx="9541051" cy="4317917"/>
          </a:xfrm>
          <a:prstGeom prst="rect">
            <a:avLst/>
          </a:prstGeom>
        </p:spPr>
      </p:pic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F67C0EE8-F1A8-8E4F-094B-86F63BB997B3}"/>
              </a:ext>
            </a:extLst>
          </p:cNvPr>
          <p:cNvSpPr/>
          <p:nvPr/>
        </p:nvSpPr>
        <p:spPr>
          <a:xfrm>
            <a:off x="2874756" y="3775827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2A736F7D-1A9F-564D-40BE-57DA6233C68C}"/>
              </a:ext>
            </a:extLst>
          </p:cNvPr>
          <p:cNvSpPr/>
          <p:nvPr/>
        </p:nvSpPr>
        <p:spPr>
          <a:xfrm rot="10800000">
            <a:off x="4867651" y="3775828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8B304D5C-3B25-F4A5-573D-4CEBBFAC82F3}"/>
              </a:ext>
            </a:extLst>
          </p:cNvPr>
          <p:cNvSpPr/>
          <p:nvPr/>
        </p:nvSpPr>
        <p:spPr>
          <a:xfrm>
            <a:off x="7506497" y="3775828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A2C87938-6E47-0995-112A-1A40526C40DB}"/>
              </a:ext>
            </a:extLst>
          </p:cNvPr>
          <p:cNvSpPr/>
          <p:nvPr/>
        </p:nvSpPr>
        <p:spPr>
          <a:xfrm rot="10800000">
            <a:off x="8853440" y="3775828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4784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0E788-88AA-406D-955A-D8E2657B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40585450-D1A3-06EE-95EB-362A1E436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4892107-EB06-02D0-E2E0-578E32E2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71DF757-C68E-9C6B-F855-B1CB94E0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감정분석 </a:t>
            </a:r>
            <a:r>
              <a:rPr lang="en-US" altLang="ko-KR" dirty="0">
                <a:solidFill>
                  <a:srgbClr val="404040"/>
                </a:solidFill>
              </a:rPr>
              <a:t>– </a:t>
            </a:r>
            <a:r>
              <a:rPr lang="ko-KR" altLang="en-US" dirty="0">
                <a:solidFill>
                  <a:srgbClr val="404040"/>
                </a:solidFill>
              </a:rPr>
              <a:t>감정 변화 그래프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76463-6C18-3181-A7D0-D85A54F2E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3.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US" altLang="ko-KR" sz="1800" b="1" dirty="0">
                <a:solidFill>
                  <a:schemeClr val="accent5">
                    <a:lumMod val="50000"/>
                  </a:schemeClr>
                </a:solidFill>
              </a:rPr>
              <a:t>The Tragical History of Doctor Faustus 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</a:rPr>
              <a:t>vs. </a:t>
            </a:r>
            <a:r>
              <a:rPr lang="en-US" altLang="ko-KR" sz="1800" b="1" dirty="0">
                <a:solidFill>
                  <a:schemeClr val="accent5">
                    <a:lumMod val="50000"/>
                  </a:schemeClr>
                </a:solidFill>
              </a:rPr>
              <a:t>Richard III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8DD1EF-1A56-7CF4-ABC3-E54DE3DA1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2121470"/>
            <a:ext cx="9514515" cy="4354459"/>
          </a:xfrm>
          <a:prstGeom prst="rect">
            <a:avLst/>
          </a:prstGeom>
        </p:spPr>
      </p:pic>
      <p:sp>
        <p:nvSpPr>
          <p:cNvPr id="6" name="왼쪽 대괄호 5">
            <a:extLst>
              <a:ext uri="{FF2B5EF4-FFF2-40B4-BE49-F238E27FC236}">
                <a16:creationId xmlns:a16="http://schemas.microsoft.com/office/drawing/2014/main" id="{9C842848-8CCA-F3E6-4320-9E678736E87B}"/>
              </a:ext>
            </a:extLst>
          </p:cNvPr>
          <p:cNvSpPr/>
          <p:nvPr/>
        </p:nvSpPr>
        <p:spPr>
          <a:xfrm>
            <a:off x="4690605" y="3636499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7" name="왼쪽 대괄호 6">
            <a:extLst>
              <a:ext uri="{FF2B5EF4-FFF2-40B4-BE49-F238E27FC236}">
                <a16:creationId xmlns:a16="http://schemas.microsoft.com/office/drawing/2014/main" id="{9E469156-5D91-E021-F550-0D1151CC8BEF}"/>
              </a:ext>
            </a:extLst>
          </p:cNvPr>
          <p:cNvSpPr/>
          <p:nvPr/>
        </p:nvSpPr>
        <p:spPr>
          <a:xfrm rot="10800000">
            <a:off x="6096000" y="3636499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B92C05F-6F83-C205-B6EE-2E9E780CA525}"/>
              </a:ext>
            </a:extLst>
          </p:cNvPr>
          <p:cNvSpPr/>
          <p:nvPr/>
        </p:nvSpPr>
        <p:spPr>
          <a:xfrm>
            <a:off x="8106885" y="3571603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B801D1EC-D641-1E7A-0256-B1AD72A6A2A1}"/>
              </a:ext>
            </a:extLst>
          </p:cNvPr>
          <p:cNvSpPr/>
          <p:nvPr/>
        </p:nvSpPr>
        <p:spPr>
          <a:xfrm rot="10800000">
            <a:off x="8828099" y="3571604"/>
            <a:ext cx="230909" cy="1107823"/>
          </a:xfrm>
          <a:prstGeom prst="leftBracket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81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994FB-80B4-0B5A-65E7-788A4900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BF229D5-A9F8-0740-7D76-DB04D40D5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C5FE180-4E12-89A4-F8DD-DEDFF67ED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25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B848D61-CF1A-B551-630B-C19CD1D60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  <a:latin typeface="학교안심 지우개 R" panose="02020603020101020101" pitchFamily="18" charset="-127"/>
                <a:ea typeface="학교안심 지우개 R" panose="02020603020101020101" pitchFamily="18" charset="-127"/>
              </a:rPr>
              <a:t>연구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지우개 R" panose="02020603020101020101" pitchFamily="18" charset="-127"/>
                <a:ea typeface="학교안심 지우개 R" panose="02020603020101020101" pitchFamily="18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학교안심 지우개 R" panose="02020603020101020101" pitchFamily="18" charset="-127"/>
                <a:ea typeface="학교안심 지우개 R" panose="02020603020101020101" pitchFamily="18" charset="-127"/>
              </a:rPr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9A734-B582-AA7D-1101-11861C90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셰익스피어와 크리스토퍼 말로우는 르네상스 시대의 극작가로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각 극단에서 뛰어난 작품들을 내세우며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시대를 대표하는 작가가 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.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시기적으로 셰익스피어가 말로우보다 뒤늦게 등장하였으나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,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두 작가 간의 유사성이 확인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되어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셰익스피어가 말로우의 영향을 받은 것이라는 주장이 많음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.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7796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A96AD-4376-C3FA-4A44-FCFD09B5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C7968C23-B1DC-9D12-A52B-B0D969341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94F7A64-2FC5-AF06-E715-69B3CB9C8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538F3C-4D71-6AA2-921B-2256279B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246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문장 유사도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EB6011-C6EE-A2E4-F8BB-35656F57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000" b="1" dirty="0">
                <a:solidFill>
                  <a:srgbClr val="404040"/>
                </a:solidFill>
              </a:rPr>
              <a:t>유사도 분석 설정</a:t>
            </a:r>
            <a:br>
              <a:rPr lang="en-US" altLang="ko-KR" sz="2000" b="1" dirty="0"/>
            </a:b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셰익스피어 극 작품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매칭 대사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을 크리스토퍼 말로우의 작품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비교 대사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의 대사에 대해 유사도 분석을 진행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. (</a:t>
            </a:r>
            <a:r>
              <a:rPr lang="ko-KR" altLang="en-US" sz="2000" u="sng" dirty="0" err="1">
                <a:solidFill>
                  <a:schemeClr val="accent5">
                    <a:lumMod val="50000"/>
                  </a:schemeClr>
                </a:solidFill>
              </a:rPr>
              <a:t>임계값이</a:t>
            </a:r>
            <a:r>
              <a:rPr lang="ko-KR" altLang="en-US" sz="2000" u="sng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u="sng" dirty="0">
                <a:solidFill>
                  <a:schemeClr val="accent5">
                    <a:lumMod val="50000"/>
                  </a:schemeClr>
                </a:solidFill>
              </a:rPr>
              <a:t>0.7 </a:t>
            </a:r>
            <a:r>
              <a:rPr lang="ko-KR" altLang="en-US" sz="2000" u="sng" dirty="0">
                <a:solidFill>
                  <a:schemeClr val="accent5">
                    <a:lumMod val="50000"/>
                  </a:schemeClr>
                </a:solidFill>
              </a:rPr>
              <a:t>이상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altLang="ko-KR" sz="2000" dirty="0"/>
            </a:b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rgbClr val="404040"/>
                </a:solidFill>
              </a:rPr>
              <a:t>예시 데이터 </a:t>
            </a:r>
            <a:r>
              <a:rPr lang="en-US" altLang="ko-KR" sz="2000" b="1" dirty="0">
                <a:solidFill>
                  <a:srgbClr val="404040"/>
                </a:solidFill>
              </a:rPr>
              <a:t>(</a:t>
            </a:r>
            <a:r>
              <a:rPr lang="ko-KR" altLang="en-US" sz="2000" b="1" dirty="0">
                <a:solidFill>
                  <a:srgbClr val="C00000"/>
                </a:solidFill>
              </a:rPr>
              <a:t>유효 데이터 </a:t>
            </a:r>
            <a:r>
              <a:rPr lang="en-US" altLang="ko-KR" sz="2000" b="1" dirty="0">
                <a:solidFill>
                  <a:srgbClr val="404040"/>
                </a:solidFill>
              </a:rPr>
              <a:t>/</a:t>
            </a:r>
            <a:r>
              <a:rPr lang="en-US" altLang="ko-KR" sz="2000" b="1" dirty="0"/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불용 데이터</a:t>
            </a:r>
            <a:r>
              <a:rPr lang="en-US" altLang="ko-KR" sz="2000" b="1" dirty="0">
                <a:solidFill>
                  <a:srgbClr val="404040"/>
                </a:solidFill>
              </a:rPr>
              <a:t>)</a:t>
            </a:r>
            <a:br>
              <a:rPr lang="en-US" altLang="ko-KR" sz="2000" dirty="0"/>
            </a:br>
            <a:br>
              <a:rPr lang="en-US" altLang="ko-KR" dirty="0"/>
            </a:b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18E616-984F-B298-082E-150315FED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53" y="3504234"/>
            <a:ext cx="6133595" cy="2885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30FC1-2D73-6A6B-5603-D9F267B76AAB}"/>
              </a:ext>
            </a:extLst>
          </p:cNvPr>
          <p:cNvSpPr txBox="1"/>
          <p:nvPr/>
        </p:nvSpPr>
        <p:spPr>
          <a:xfrm>
            <a:off x="7309757" y="2803403"/>
            <a:ext cx="4882243" cy="3689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sz="20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유사도 분석 결과</a:t>
            </a:r>
            <a:r>
              <a:rPr lang="en-US" altLang="ko-KR" sz="2000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통계치</a:t>
            </a:r>
            <a:r>
              <a:rPr lang="en-US" altLang="ko-KR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</a:t>
            </a:r>
            <a:r>
              <a:rPr lang="ko-KR" altLang="en-US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매칭 대사 </a:t>
            </a:r>
            <a:r>
              <a:rPr lang="en-US" altLang="ko-KR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/ </a:t>
            </a:r>
            <a:r>
              <a:rPr lang="ko-KR" altLang="en-US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비교 대사</a:t>
            </a:r>
            <a:r>
              <a:rPr lang="en-US" altLang="ko-KR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a : 135 / 2364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b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244 / 4891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c : 63 / 1424 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개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세부 분석</a:t>
            </a:r>
            <a:b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세 작품 모두 </a:t>
            </a:r>
            <a:r>
              <a:rPr lang="en-US" altLang="ko-KR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4~5%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의 일치 비율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,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u="sng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중복 문장과 불용어를 제외하면 </a:t>
            </a:r>
            <a:br>
              <a:rPr lang="en-US" altLang="ko-KR" u="sng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u="sng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유사도 비율은 더 낮아짐</a:t>
            </a: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86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B4246-EA14-9E1B-8B71-BED7E236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7753127-C889-D476-7621-C5A3E02DC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C2BBFF-6862-1B45-2002-A979339AE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E614B88-2259-5969-F68E-29C89103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결론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결과 해석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9BCD4E-B83A-0C99-05A3-EDBD728BD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580"/>
            <a:ext cx="9943215" cy="480921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br>
              <a:rPr lang="en-US" altLang="ko-KR" sz="2000" dirty="0"/>
            </a:br>
            <a:br>
              <a:rPr lang="en-US" altLang="ko-KR" sz="2400" dirty="0"/>
            </a:b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본 연구는 셰익스피어의 극 작품들을 장르별 감정분석을 통해 </a:t>
            </a:r>
            <a:b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이야기의 서사 구조를 분석</a:t>
            </a: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</a:rPr>
              <a:t>함</a:t>
            </a:r>
            <a: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또한</a:t>
            </a:r>
            <a: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 크리스토퍼 말로우의 작품과 </a:t>
            </a: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</a:rPr>
              <a:t>비교 분석</a:t>
            </a: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을 통해 </a:t>
            </a: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두 작가의 유사성을 확인</a:t>
            </a:r>
            <a:r>
              <a:rPr lang="en-US" altLang="ko-KR" sz="29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.</a:t>
            </a:r>
            <a:b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altLang="ko-KR" sz="2900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b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셰익스피어 자신의 작품들 내에서 서사에 따른 감정 변화에는 </a:t>
            </a:r>
            <a:b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구조적 유사성과 구별점을 확인</a:t>
            </a: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할 수 있었고</a:t>
            </a:r>
            <a: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장르별 특징을 확인</a:t>
            </a:r>
            <a:r>
              <a:rPr lang="ko-KR" altLang="en-US" sz="29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할 수 있었음</a:t>
            </a:r>
            <a: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900" dirty="0">
                <a:solidFill>
                  <a:schemeClr val="accent5">
                    <a:lumMod val="50000"/>
                  </a:schemeClr>
                </a:solidFill>
              </a:rPr>
              <a:t>이후 주제어 분석을 통해 장르별로 구분되는 주제어가 존재하는지 확인함</a:t>
            </a:r>
            <a:r>
              <a:rPr lang="en-US" altLang="ko-KR" sz="29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en-US" altLang="ko-KR" sz="2000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321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03B9-7C21-34B3-F534-B346660EC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22FC5CC-AF2D-1C4E-F294-91ECE8F16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007BDF1-D4EF-F5C6-1CB1-DC8B6D22D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6FF6459-49A0-E313-618F-441BF0A1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결론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결과 해석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CBE8A0-7AF8-E8E1-A2CB-1A008EBCF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580"/>
            <a:ext cx="9932582" cy="480921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이후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크리스토퍼 말로우와의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감정분석 비교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와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문장 유사도 분석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을 진행해 </a:t>
            </a:r>
            <a:b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감정 변화 구간이 유사한 지점을 확인하였지만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b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해당 결과만으로 </a:t>
            </a:r>
            <a:r>
              <a:rPr lang="ko-KR" altLang="en-US" sz="2000" b="1" u="sng" dirty="0">
                <a:solidFill>
                  <a:schemeClr val="accent5">
                    <a:lumMod val="50000"/>
                  </a:schemeClr>
                </a:solidFill>
              </a:rPr>
              <a:t>셰익스피어가 말로우의 영향을 받았다고 단언하기는 어려움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이는 작품 쌍 선정 등의 문제가 있을 수 있으며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b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</a:rPr>
              <a:t>더 많은 양의 데이터와 비교분석을 위한 세부적인 고려소가 필요함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751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AFB8-50B8-053F-7AE3-4B8765F8A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FFEF985-DF6D-9A3D-8701-7C1342051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C8BA7864-4F5F-7423-D4D1-30D96C702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2" y="359280"/>
            <a:ext cx="10728252" cy="12960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5CAA1E-83F3-9D89-9AB6-4C536B3E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95" y="428253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결론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의의 및 제안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000F2B-E782-CA3D-8EED-C61FC6D7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187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본 연구는 </a:t>
            </a:r>
            <a:r>
              <a:rPr lang="ko-KR" altLang="en-US" sz="32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문학 작품을 시각적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으로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 그 </a:t>
            </a:r>
            <a:r>
              <a:rPr lang="ko-KR" altLang="en-US" sz="32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서사 구조를 확인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함에 의의가 있으며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문학 작품을 </a:t>
            </a:r>
            <a:r>
              <a:rPr lang="ko-KR" altLang="en-US" sz="3200" b="1" u="sng" dirty="0">
                <a:solidFill>
                  <a:schemeClr val="accent5">
                    <a:lumMod val="50000"/>
                  </a:schemeClr>
                </a:solidFill>
              </a:rPr>
              <a:t>데이터 분석을 통해 접근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한 방법임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텍스트 분석을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통해 </a:t>
            </a:r>
            <a:r>
              <a:rPr lang="ko-KR" altLang="en-US" sz="32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작가 미상의 옛 고전 문학 작품</a:t>
            </a:r>
            <a:r>
              <a:rPr lang="ko-KR" altLang="en-US" sz="3200" b="1" u="sng" dirty="0">
                <a:solidFill>
                  <a:schemeClr val="accent5">
                    <a:lumMod val="50000"/>
                  </a:schemeClr>
                </a:solidFill>
              </a:rPr>
              <a:t>들에 대한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 구조와 문체를 분석하고 </a:t>
            </a: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유사성을 가진 작품의 작가를 확인해 </a:t>
            </a:r>
            <a:r>
              <a:rPr lang="ko-KR" altLang="en-US" sz="32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작가를 예측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하는 등의 방식으로 발전할 수 있음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또한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특정 문체의 특징을 모델에 학습시켜 그 문체로 글을 작성하게 하는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b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altLang="ko-KR" sz="32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Style Transfer</a:t>
            </a:r>
            <a:r>
              <a:rPr lang="en-US" altLang="ko-KR" sz="32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3200" dirty="0">
                <a:solidFill>
                  <a:schemeClr val="accent5">
                    <a:lumMod val="50000"/>
                  </a:schemeClr>
                </a:solidFill>
              </a:rPr>
              <a:t>기술로 발전할 수 있음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br>
              <a:rPr lang="en-US" altLang="ko-KR" sz="2000" dirty="0"/>
            </a:br>
            <a:br>
              <a:rPr lang="en-US" altLang="ko-KR" sz="2000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9747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64A02-388D-1CD7-ABD3-6FBB6048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9D51788-9DA9-3107-C506-178681F4E5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2BD15-E0E9-E97F-DD23-10876259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9" y="29847"/>
            <a:ext cx="12159661" cy="679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9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4BB499F-31EC-D786-F3D7-4F423E714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34CAC7B-2622-3375-7DA3-F92993C76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25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BFABD1-7677-B23D-AE14-023D8A2A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연구</a:t>
            </a:r>
            <a:r>
              <a:rPr lang="en-US" altLang="ko-KR" dirty="0"/>
              <a:t> </a:t>
            </a:r>
            <a:r>
              <a:rPr lang="ko-KR" altLang="en-US" dirty="0">
                <a:solidFill>
                  <a:srgbClr val="404040"/>
                </a:solidFill>
              </a:rPr>
              <a:t>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A86D4-69EC-7089-9BC1-ADF4FE064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셰익스피어의 극 작품을 장르별로 분석해 </a:t>
            </a:r>
            <a:r>
              <a:rPr lang="ko-KR" altLang="en-US" sz="26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작품의 서사구조</a:t>
            </a:r>
            <a:r>
              <a:rPr lang="en-US" altLang="ko-KR" sz="2600" u="sng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6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주제적 특징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을 알아봄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감정분석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주제어 분석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) </a:t>
            </a:r>
            <a:b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altLang="ko-KR" sz="26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크리스토퍼 말로우의 작품과 비교를 진행해 두 작가 간 </a:t>
            </a:r>
            <a:b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6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유사성을</a:t>
            </a:r>
            <a:r>
              <a:rPr lang="en-US" altLang="ko-KR" sz="26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 </a:t>
            </a:r>
            <a:r>
              <a:rPr lang="ko-KR" altLang="en-US" sz="26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확인함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 (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감정분석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문장 유사도 분석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 marL="914400" lvl="2" indent="0">
              <a:buNone/>
            </a:pPr>
            <a:r>
              <a:rPr lang="en-US" altLang="ko-KR" b="1" dirty="0">
                <a:solidFill>
                  <a:srgbClr val="404040"/>
                </a:solidFill>
              </a:rPr>
              <a:t>&lt;</a:t>
            </a:r>
            <a:r>
              <a:rPr lang="ko-KR" altLang="en-US" b="1" dirty="0">
                <a:solidFill>
                  <a:srgbClr val="404040"/>
                </a:solidFill>
              </a:rPr>
              <a:t>비교</a:t>
            </a:r>
            <a:r>
              <a:rPr lang="en-US" altLang="ko-KR" b="1" dirty="0">
                <a:solidFill>
                  <a:srgbClr val="404040"/>
                </a:solidFill>
              </a:rPr>
              <a:t> </a:t>
            </a:r>
            <a:r>
              <a:rPr lang="ko-KR" altLang="en-US" b="1" dirty="0">
                <a:solidFill>
                  <a:srgbClr val="404040"/>
                </a:solidFill>
              </a:rPr>
              <a:t>분석 작품 쌍</a:t>
            </a:r>
            <a:r>
              <a:rPr lang="en-US" altLang="ko-KR" b="1" dirty="0">
                <a:solidFill>
                  <a:srgbClr val="404040"/>
                </a:solidFill>
              </a:rPr>
              <a:t>&gt;</a:t>
            </a:r>
            <a:br>
              <a:rPr lang="en-US" altLang="ko-KR" dirty="0">
                <a:solidFill>
                  <a:srgbClr val="404040"/>
                </a:solidFill>
              </a:rPr>
            </a:br>
            <a:r>
              <a:rPr lang="en-US" altLang="ko-KR" dirty="0">
                <a:solidFill>
                  <a:srgbClr val="404040"/>
                </a:solidFill>
              </a:rPr>
              <a:t>a. </a:t>
            </a:r>
            <a:r>
              <a:rPr lang="en-US" altLang="ko-KR" b="1" dirty="0">
                <a:solidFill>
                  <a:srgbClr val="404040"/>
                </a:solidFill>
              </a:rPr>
              <a:t>The Jew of Malta </a:t>
            </a:r>
            <a:r>
              <a:rPr lang="en-US" altLang="ko-KR" dirty="0">
                <a:solidFill>
                  <a:srgbClr val="404040"/>
                </a:solidFill>
              </a:rPr>
              <a:t>vs.</a:t>
            </a:r>
            <a:r>
              <a:rPr lang="ko-KR" altLang="en-US" dirty="0">
                <a:solidFill>
                  <a:srgbClr val="404040"/>
                </a:solidFill>
              </a:rPr>
              <a:t> </a:t>
            </a:r>
            <a:r>
              <a:rPr lang="en-US" altLang="ko-KR" b="1" dirty="0">
                <a:solidFill>
                  <a:srgbClr val="404040"/>
                </a:solidFill>
              </a:rPr>
              <a:t>The</a:t>
            </a:r>
            <a:r>
              <a:rPr lang="ko-KR" altLang="en-US" b="1" dirty="0">
                <a:solidFill>
                  <a:srgbClr val="404040"/>
                </a:solidFill>
              </a:rPr>
              <a:t> </a:t>
            </a:r>
            <a:r>
              <a:rPr lang="en-US" altLang="ko-KR" b="1" dirty="0">
                <a:solidFill>
                  <a:srgbClr val="404040"/>
                </a:solidFill>
              </a:rPr>
              <a:t>Merchant of Venice</a:t>
            </a:r>
            <a:br>
              <a:rPr lang="en-US" altLang="ko-KR" dirty="0">
                <a:solidFill>
                  <a:srgbClr val="404040"/>
                </a:solidFill>
              </a:rPr>
            </a:br>
            <a:r>
              <a:rPr lang="en-US" altLang="ko-KR" dirty="0">
                <a:solidFill>
                  <a:srgbClr val="404040"/>
                </a:solidFill>
              </a:rPr>
              <a:t>b. </a:t>
            </a:r>
            <a:r>
              <a:rPr lang="en-US" altLang="ko-KR" b="1" dirty="0">
                <a:solidFill>
                  <a:srgbClr val="404040"/>
                </a:solidFill>
              </a:rPr>
              <a:t>Tamburlaine the Great </a:t>
            </a:r>
            <a:r>
              <a:rPr lang="en-US" altLang="ko-KR" dirty="0">
                <a:solidFill>
                  <a:srgbClr val="404040"/>
                </a:solidFill>
              </a:rPr>
              <a:t>vs. </a:t>
            </a:r>
            <a:r>
              <a:rPr lang="en-US" altLang="ko-KR" b="1" dirty="0">
                <a:solidFill>
                  <a:srgbClr val="404040"/>
                </a:solidFill>
              </a:rPr>
              <a:t>Macbeth</a:t>
            </a:r>
            <a:br>
              <a:rPr lang="en-US" altLang="ko-KR" dirty="0">
                <a:solidFill>
                  <a:srgbClr val="404040"/>
                </a:solidFill>
              </a:rPr>
            </a:br>
            <a:r>
              <a:rPr lang="en-US" altLang="ko-KR" dirty="0">
                <a:solidFill>
                  <a:srgbClr val="404040"/>
                </a:solidFill>
              </a:rPr>
              <a:t>c. </a:t>
            </a:r>
            <a:r>
              <a:rPr lang="en-US" altLang="ko-KR" b="1" dirty="0">
                <a:solidFill>
                  <a:srgbClr val="404040"/>
                </a:solidFill>
              </a:rPr>
              <a:t>The Tragical History of Doctor Faustus </a:t>
            </a:r>
            <a:r>
              <a:rPr lang="en-US" altLang="ko-KR" dirty="0">
                <a:solidFill>
                  <a:srgbClr val="404040"/>
                </a:solidFill>
              </a:rPr>
              <a:t>vs. </a:t>
            </a:r>
            <a:r>
              <a:rPr lang="en-US" altLang="ko-KR" b="1" dirty="0">
                <a:solidFill>
                  <a:srgbClr val="404040"/>
                </a:solidFill>
              </a:rPr>
              <a:t>Richard III</a:t>
            </a:r>
          </a:p>
          <a:p>
            <a:pPr marL="914400" lvl="2" indent="0">
              <a:buNone/>
            </a:pPr>
            <a:r>
              <a:rPr lang="en-US" altLang="ko-KR" sz="1400" dirty="0">
                <a:solidFill>
                  <a:srgbClr val="404040"/>
                </a:solidFill>
              </a:rPr>
              <a:t>(</a:t>
            </a:r>
            <a:r>
              <a:rPr lang="ko-KR" altLang="en-US" sz="1400" dirty="0">
                <a:solidFill>
                  <a:srgbClr val="404040"/>
                </a:solidFill>
              </a:rPr>
              <a:t>분석 쌍은 내용적 측면에서 유사한 작품으로 임의로 분류함</a:t>
            </a:r>
            <a:r>
              <a:rPr lang="en-US" altLang="ko-KR" sz="1400" dirty="0">
                <a:solidFill>
                  <a:srgbClr val="404040"/>
                </a:solidFill>
              </a:rPr>
              <a:t>.)</a:t>
            </a:r>
            <a:r>
              <a:rPr lang="ko-KR" altLang="en-US" b="1" dirty="0">
                <a:solidFill>
                  <a:srgbClr val="404040"/>
                </a:solidFill>
              </a:rPr>
              <a:t> </a:t>
            </a:r>
            <a:endParaRPr lang="en-US" altLang="ko-KR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4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C573C-0535-8C1A-0D2C-6D1EA8D9B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1A36C55-69AA-864A-CEB2-85661FF68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6A8CAFA-F14C-D7BB-22D8-6C7D8BF9F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EED114B-E8AC-B09E-6983-58BC41A25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00062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분석 데이터 개요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유형 및 출처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2B4D0-1CD1-F319-DC86-C7ACD9B8A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304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셰익스피어 극 작품 원본 데이터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(.csv)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31D2364-E364-11E0-A5A9-58189C6065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548853"/>
            <a:ext cx="5974790" cy="19440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585C5F7-8A1E-4CAF-1AA5-F945ECADE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8" y="2556194"/>
            <a:ext cx="5974787" cy="19440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0766EE-D6A5-3657-7A56-76E89AF5FDB4}"/>
              </a:ext>
            </a:extLst>
          </p:cNvPr>
          <p:cNvSpPr txBox="1"/>
          <p:nvPr/>
        </p:nvSpPr>
        <p:spPr>
          <a:xfrm>
            <a:off x="7161381" y="1960562"/>
            <a:ext cx="4582886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원본 데이터 유형</a:t>
            </a:r>
            <a:r>
              <a:rPr lang="en-US" altLang="ko-KR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칼럼이름</a:t>
            </a:r>
            <a:r>
              <a:rPr lang="en-US" altLang="ko-KR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데이터 내용</a:t>
            </a:r>
            <a:r>
              <a:rPr lang="en-US" altLang="ko-KR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(type)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 err="1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play_name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극 작품 제목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(str)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genre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극 장르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(str)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character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등장인물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(str)</a:t>
            </a:r>
            <a:endParaRPr lang="en-US" altLang="ko-KR" sz="1600" b="1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act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막 번호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(int)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scene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장 번호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(int)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sentence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대사 라인 번호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(int)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text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: </a:t>
            </a:r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대사 텍스트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(str)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sex: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등장인물 성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(str)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 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30239-4653-AAE7-15D1-4FB9264512A2}"/>
              </a:ext>
            </a:extLst>
          </p:cNvPr>
          <p:cNvSpPr txBox="1"/>
          <p:nvPr/>
        </p:nvSpPr>
        <p:spPr>
          <a:xfrm>
            <a:off x="9189185" y="2063379"/>
            <a:ext cx="417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7"/>
              </a:rPr>
              <a:t>&lt;</a:t>
            </a:r>
            <a:r>
              <a:rPr lang="ko-KR" altLang="en-US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7"/>
              </a:rPr>
              <a:t>데이터</a:t>
            </a:r>
            <a: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7"/>
              </a:rPr>
              <a:t> </a:t>
            </a:r>
            <a:r>
              <a:rPr lang="ko-KR" altLang="en-US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7"/>
              </a:rPr>
              <a:t>출처</a:t>
            </a:r>
            <a: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7"/>
              </a:rPr>
              <a:t>&gt;</a:t>
            </a:r>
            <a:endParaRPr lang="ko-KR" altLang="en-US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25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004B1-FD2A-D8E8-132F-20F09F0C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3639E71-9BE2-1F71-5973-AA4E051B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1DB3D653-798D-52E1-57C4-E700E4F2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ACF439-4EEA-3BF9-375F-D3B4B4AA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384683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분석 데이터 개요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유형 및 출처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58A6F-93C6-C849-D575-1A2D2F676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2. 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</a:rPr>
              <a:t>말로우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극 작품 원본 데이터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(.html)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BBFD35-09CB-10C9-7E68-01106CC70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14" y="2649606"/>
            <a:ext cx="5981700" cy="3357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41F44-6065-844E-1A56-8C1CCFCAC4B7}"/>
              </a:ext>
            </a:extLst>
          </p:cNvPr>
          <p:cNvSpPr txBox="1"/>
          <p:nvPr/>
        </p:nvSpPr>
        <p:spPr>
          <a:xfrm>
            <a:off x="7043058" y="3039016"/>
            <a:ext cx="458288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원본 데이터 유형</a:t>
            </a:r>
            <a:r>
              <a:rPr lang="en-US" altLang="ko-KR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</a:p>
          <a:p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작품 원본 데이터는 </a:t>
            </a: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html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파일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로 </a:t>
            </a:r>
            <a:b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csv 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파일</a:t>
            </a: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로 전환하기위한</a:t>
            </a:r>
            <a:b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데이터 전 처리 과정을 거침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.</a:t>
            </a: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F238A-D16C-F7D6-5D58-F8CB60D9E358}"/>
              </a:ext>
            </a:extLst>
          </p:cNvPr>
          <p:cNvSpPr txBox="1"/>
          <p:nvPr/>
        </p:nvSpPr>
        <p:spPr>
          <a:xfrm>
            <a:off x="9027462" y="3039016"/>
            <a:ext cx="417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6"/>
              </a:rPr>
              <a:t>&lt;</a:t>
            </a:r>
            <a:r>
              <a:rPr lang="ko-KR" altLang="en-US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6"/>
              </a:rPr>
              <a:t>데이터</a:t>
            </a:r>
            <a: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6"/>
              </a:rPr>
              <a:t> </a:t>
            </a:r>
            <a:r>
              <a:rPr lang="ko-KR" altLang="en-US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6"/>
              </a:rPr>
              <a:t>출처</a:t>
            </a:r>
            <a:r>
              <a:rPr lang="en-US" altLang="ko-KR" b="1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6"/>
              </a:rPr>
              <a:t>&gt;</a:t>
            </a:r>
            <a: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  <a:hlinkClick r:id="rId6"/>
              </a:rPr>
              <a:t> </a:t>
            </a: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384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7C16-1A37-033A-5C48-2364E5B4B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41A3017-0147-3BFE-2BCA-EE4203B7A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26C16F78-0F74-E2E9-97CD-12217D008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B59E155-91A2-F601-1246-190EF633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404040"/>
                </a:solidFill>
              </a:rPr>
              <a:t>분석 데이터 개요</a:t>
            </a:r>
            <a:r>
              <a:rPr lang="en-US" altLang="ko-KR" b="1" dirty="0">
                <a:solidFill>
                  <a:srgbClr val="404040"/>
                </a:solidFill>
              </a:rPr>
              <a:t>(</a:t>
            </a:r>
            <a:r>
              <a:rPr lang="ko-KR" altLang="en-US" b="1" dirty="0" err="1">
                <a:solidFill>
                  <a:srgbClr val="404040"/>
                </a:solidFill>
              </a:rPr>
              <a:t>전처리</a:t>
            </a:r>
            <a:r>
              <a:rPr lang="en-US" altLang="ko-KR" b="1" dirty="0">
                <a:solidFill>
                  <a:srgbClr val="404040"/>
                </a:solidFill>
              </a:rPr>
              <a:t>)</a:t>
            </a:r>
            <a:endParaRPr lang="ko-KR" altLang="en-US" b="1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0776DE-89FC-0E50-1A0B-3F4C1118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>
                <a:solidFill>
                  <a:schemeClr val="accent5">
                    <a:lumMod val="50000"/>
                  </a:schemeClr>
                </a:solidFill>
              </a:rPr>
              <a:t>3. 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</a:rPr>
              <a:t>말로우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극 작품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</a:rPr>
              <a:t>전처리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</a:rPr>
              <a:t> 후 데이터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(.html)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5B565-04DB-6AFA-4B08-A837A3CE3C53}"/>
              </a:ext>
            </a:extLst>
          </p:cNvPr>
          <p:cNvSpPr txBox="1"/>
          <p:nvPr/>
        </p:nvSpPr>
        <p:spPr>
          <a:xfrm>
            <a:off x="7094845" y="2676782"/>
            <a:ext cx="45828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&lt;</a:t>
            </a:r>
            <a:r>
              <a:rPr lang="ko-KR" altLang="en-US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전 처리 과정</a:t>
            </a:r>
            <a:r>
              <a:rPr lang="en-US" altLang="ko-KR" b="1" dirty="0">
                <a:solidFill>
                  <a:srgbClr val="404040"/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&gt;</a:t>
            </a:r>
          </a:p>
          <a:p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불필요 텍스트 제거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등장인물과 대사 구분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데이터 형식을 셰익스피어 데이터와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동일한 형식과 유형으로 전 처리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solidFill>
                <a:schemeClr val="accent5">
                  <a:lumMod val="50000"/>
                </a:schemeClr>
              </a:solidFill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단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, genre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칼럼은 셰익스피어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극 작품 분석에만 사용되기에 제외</a:t>
            </a: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r>
              <a:rPr lang="ko-KR" altLang="en-US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  <a:t> </a:t>
            </a:r>
            <a:br>
              <a:rPr lang="en-US" altLang="ko-KR" dirty="0">
                <a:latin typeface="학교안심 지우개OTF R" panose="02020603020101020101" pitchFamily="18" charset="-127"/>
                <a:ea typeface="학교안심 지우개OTF R" panose="02020603020101020101" pitchFamily="18" charset="-127"/>
              </a:rPr>
            </a:b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학교안심 지우개OTF R" panose="02020603020101020101" pitchFamily="18" charset="-127"/>
              <a:ea typeface="학교안심 지우개OTF R" panose="020206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700E71-59B1-44F7-DDD2-FC704A96C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503" y="2707785"/>
            <a:ext cx="6256645" cy="30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9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10A3C-BD09-1640-86D8-BD3DE71C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DDF719B0-FE1B-75B5-3524-027DA1305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B3A9C3B-9CF7-E4D1-FC8E-B6622F603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A58A9A-60C7-3C68-48B6-A7C65381F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184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분석 데이터 개요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 err="1">
                <a:solidFill>
                  <a:srgbClr val="404040"/>
                </a:solidFill>
              </a:rPr>
              <a:t>결측치</a:t>
            </a:r>
            <a:r>
              <a:rPr lang="ko-KR" altLang="en-US" dirty="0">
                <a:solidFill>
                  <a:srgbClr val="404040"/>
                </a:solidFill>
              </a:rPr>
              <a:t> 처리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F380FF-CCF1-3436-FADD-72894DBAB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셰익스피어 데이터에는 전처리가 필요하지 않고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결측치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및 이상치가 존재하지 않음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</a:rPr>
              <a:t>말로우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u="sng" dirty="0">
                <a:solidFill>
                  <a:schemeClr val="accent5">
                    <a:lumMod val="50000"/>
                  </a:schemeClr>
                </a:solidFill>
              </a:rPr>
              <a:t>데이터에는 </a:t>
            </a:r>
            <a:r>
              <a:rPr lang="en-US" altLang="ko-KR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act</a:t>
            </a:r>
            <a:r>
              <a:rPr lang="ko-KR" altLang="en-US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와 </a:t>
            </a:r>
            <a:r>
              <a:rPr lang="en-US" altLang="ko-KR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scene</a:t>
            </a:r>
            <a:r>
              <a:rPr lang="ko-KR" altLang="en-US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이 </a:t>
            </a:r>
            <a:br>
              <a:rPr lang="en-US" altLang="ko-KR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</a:br>
            <a:r>
              <a:rPr lang="ko-KR" altLang="en-US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존재하지 않는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 극 작품이 존재함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</a:rPr>
              <a:t>해당 </a:t>
            </a:r>
            <a:r>
              <a:rPr lang="ko-KR" altLang="en-US" b="1" u="sng" dirty="0" err="1">
                <a:solidFill>
                  <a:schemeClr val="accent5">
                    <a:lumMod val="50000"/>
                  </a:schemeClr>
                </a:solidFill>
              </a:rPr>
              <a:t>결측치는</a:t>
            </a:r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</a:rPr>
              <a:t> 모두 </a:t>
            </a:r>
            <a:r>
              <a:rPr lang="en-US" altLang="ko-KR" b="1" u="sng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</a:rPr>
              <a:t>으로 처리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404040"/>
                </a:solidFill>
              </a:rPr>
              <a:t>(</a:t>
            </a:r>
            <a:r>
              <a:rPr lang="ko-KR" altLang="en-US" dirty="0">
                <a:solidFill>
                  <a:srgbClr val="404040"/>
                </a:solidFill>
              </a:rPr>
              <a:t>이전 슬라이드 사진 참고</a:t>
            </a:r>
            <a:r>
              <a:rPr lang="en-US" altLang="ko-KR" dirty="0">
                <a:solidFill>
                  <a:srgbClr val="40404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73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9032F-D67F-7DC0-4980-EE9000203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548D47E-A9F1-6F18-924C-FE9A58DC4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5598AFB-3AB7-DABA-83B7-C855E09B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07DC3B-C0FA-FB01-AAB1-9CC5A87F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653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분석대상</a:t>
            </a:r>
            <a:r>
              <a:rPr lang="en-US" altLang="ko-KR" dirty="0">
                <a:solidFill>
                  <a:srgbClr val="404040"/>
                </a:solidFill>
              </a:rPr>
              <a:t>: (</a:t>
            </a:r>
            <a:r>
              <a:rPr lang="ko-KR" altLang="en-US" dirty="0">
                <a:solidFill>
                  <a:srgbClr val="404040"/>
                </a:solidFill>
              </a:rPr>
              <a:t>대사</a:t>
            </a:r>
            <a:r>
              <a:rPr lang="en-US" altLang="ko-KR" dirty="0">
                <a:solidFill>
                  <a:srgbClr val="404040"/>
                </a:solidFill>
              </a:rPr>
              <a:t>(text))</a:t>
            </a:r>
            <a:endParaRPr lang="ko-KR" altLang="en-US" dirty="0">
              <a:solidFill>
                <a:srgbClr val="40404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8CD622-1A6D-C626-CDCB-1BD4EBBF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1" dirty="0"/>
              <a:t>감정분석</a:t>
            </a:r>
            <a:br>
              <a:rPr lang="en-US" altLang="ko-KR" dirty="0"/>
            </a:b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대사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에 대해 감정분석을 진행해 </a:t>
            </a:r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긍정적 감정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과 </a:t>
            </a:r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부정적 감정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으로 </a:t>
            </a:r>
            <a:b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구분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결과 값은 소수점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자리에서 반올림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주제어분석</a:t>
            </a:r>
            <a:br>
              <a:rPr lang="en-US" altLang="ko-KR" dirty="0"/>
            </a:b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대사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에서 불용어를 제거하고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주제어를 추출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해 주제 분석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문장 유사도 분석</a:t>
            </a:r>
            <a:br>
              <a:rPr lang="en-US" altLang="ko-KR" dirty="0"/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두 작가의 작품 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대사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에 대한 </a:t>
            </a:r>
            <a:r>
              <a:rPr lang="ko-KR" altLang="en-US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유사도 값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을 구해 유사성 확인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7993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6348-603D-65BD-B79F-C0CC1E58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BBD11F0-C485-3407-7617-04C9DA02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929309" y="-2373087"/>
            <a:ext cx="6333382" cy="11604173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888D739-7275-13E0-5B9F-419CC4CB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8" y="365125"/>
            <a:ext cx="10714382" cy="13576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7EAA52-6835-6BE1-C3AC-A38768C4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8653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</a:rPr>
              <a:t>분석에 사용한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D2F0F-577A-4294-967F-AF422C69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76857" cy="51085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감정분석 </a:t>
            </a:r>
            <a:r>
              <a:rPr lang="en-US" altLang="ko-KR" b="1" dirty="0">
                <a:solidFill>
                  <a:srgbClr val="404040"/>
                </a:solidFill>
              </a:rPr>
              <a:t>– </a:t>
            </a:r>
            <a:r>
              <a:rPr lang="en-US" altLang="ko-KR" sz="1800" b="1" dirty="0" err="1">
                <a:solidFill>
                  <a:srgbClr val="404040"/>
                </a:solidFill>
              </a:rPr>
              <a:t>RoBERTa</a:t>
            </a:r>
            <a:br>
              <a:rPr lang="en-US" altLang="ko-KR" dirty="0"/>
            </a:b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문맥을 이해하고 </a:t>
            </a:r>
            <a:r>
              <a:rPr lang="ko-KR" altLang="en-US" sz="24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텍스트의 의미를 파악</a:t>
            </a:r>
            <a:r>
              <a:rPr lang="ko-KR" altLang="en-US" sz="2400" b="1" u="sng" dirty="0">
                <a:solidFill>
                  <a:schemeClr val="accent5">
                    <a:lumMod val="50000"/>
                  </a:schemeClr>
                </a:solidFill>
              </a:rPr>
              <a:t>해 감정 분석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작업에 적합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주제어 분석 </a:t>
            </a:r>
            <a:r>
              <a:rPr lang="en-US" altLang="ko-KR" b="1" dirty="0">
                <a:solidFill>
                  <a:srgbClr val="404040"/>
                </a:solidFill>
              </a:rPr>
              <a:t>– </a:t>
            </a:r>
            <a:r>
              <a:rPr lang="en-US" altLang="ko-KR" sz="1800" b="1" dirty="0">
                <a:solidFill>
                  <a:srgbClr val="404040"/>
                </a:solidFill>
              </a:rPr>
              <a:t>LDA Topic Modeling</a:t>
            </a:r>
            <a:br>
              <a:rPr lang="en-US" altLang="ko-KR" dirty="0"/>
            </a:b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토픽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 모델링 기법으로</a:t>
            </a:r>
            <a:r>
              <a:rPr lang="en-US" altLang="ko-KR" sz="26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문서 집합에서 </a:t>
            </a:r>
            <a:r>
              <a:rPr lang="ko-KR" altLang="en-US" sz="2600" b="1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숨겨진 주제를 추출</a:t>
            </a:r>
            <a:r>
              <a:rPr lang="ko-KR" altLang="en-US" sz="2600" dirty="0">
                <a:solidFill>
                  <a:schemeClr val="accent5">
                    <a:lumMod val="50000"/>
                  </a:schemeClr>
                </a:solidFill>
              </a:rPr>
              <a:t>하는 데 사용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b="1" dirty="0">
                <a:solidFill>
                  <a:srgbClr val="404040"/>
                </a:solidFill>
              </a:rPr>
              <a:t>문장 유사도 분석 </a:t>
            </a:r>
            <a:r>
              <a:rPr lang="en-US" altLang="ko-KR" b="1" dirty="0">
                <a:solidFill>
                  <a:srgbClr val="404040"/>
                </a:solidFill>
              </a:rPr>
              <a:t>- </a:t>
            </a:r>
            <a:r>
              <a:rPr lang="en-US" altLang="ko-KR" sz="2000" b="1" dirty="0">
                <a:solidFill>
                  <a:srgbClr val="404040"/>
                </a:solidFill>
              </a:rPr>
              <a:t>sentence-transformers/all-MiniLM-L6-v2</a:t>
            </a:r>
            <a:br>
              <a:rPr lang="en-US" altLang="ko-KR" dirty="0"/>
            </a:b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자연어 처리를 위한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Transformer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기반 모델로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특히 문장 간 </a:t>
            </a:r>
            <a:b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ko-KR" altLang="en-US" sz="2400" u="sng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</a:rPr>
              <a:t>유사도 분석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을 위한 </a:t>
            </a:r>
            <a:r>
              <a:rPr lang="ko-KR" altLang="en-US" sz="2400" dirty="0" err="1">
                <a:solidFill>
                  <a:schemeClr val="accent5">
                    <a:lumMod val="50000"/>
                  </a:schemeClr>
                </a:solidFill>
              </a:rPr>
              <a:t>임베딩을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 생성하는 데 사용 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2400" dirty="0">
                <a:solidFill>
                  <a:schemeClr val="accent5">
                    <a:lumMod val="50000"/>
                  </a:schemeClr>
                </a:solidFill>
              </a:rPr>
              <a:t>출처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altLang="ko-KR" sz="2400" dirty="0" err="1">
                <a:solidFill>
                  <a:schemeClr val="accent5">
                    <a:lumMod val="50000"/>
                  </a:schemeClr>
                </a:solidFill>
                <a:hlinkClick r:id="rId5"/>
              </a:rPr>
              <a:t>huggingface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693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2459</Words>
  <Application>Microsoft Office PowerPoint</Application>
  <PresentationFormat>와이드스크린</PresentationFormat>
  <Paragraphs>207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학교안심 지우개 R</vt:lpstr>
      <vt:lpstr>학교안심 지우개OTF R</vt:lpstr>
      <vt:lpstr>Arial</vt:lpstr>
      <vt:lpstr>Office 테마</vt:lpstr>
      <vt:lpstr>PowerPoint 프레젠테이션</vt:lpstr>
      <vt:lpstr>연구 배경</vt:lpstr>
      <vt:lpstr>연구 목적</vt:lpstr>
      <vt:lpstr>분석 데이터 개요 (유형 및 출처)</vt:lpstr>
      <vt:lpstr>분석 데이터 개요 (유형 및 출처)</vt:lpstr>
      <vt:lpstr>분석 데이터 개요(전처리)</vt:lpstr>
      <vt:lpstr>분석 데이터 개요 (결측치 처리)</vt:lpstr>
      <vt:lpstr>분석대상: (대사(text))</vt:lpstr>
      <vt:lpstr>분석에 사용한 모델</vt:lpstr>
      <vt:lpstr>PowerPoint 프레젠테이션</vt:lpstr>
      <vt:lpstr>감정분석 – 기술통계</vt:lpstr>
      <vt:lpstr>감정분석 – 감정 변화 그래프</vt:lpstr>
      <vt:lpstr>감정분석 – 주제어 분석</vt:lpstr>
      <vt:lpstr>두 작가 극 작품 비교 분석</vt:lpstr>
      <vt:lpstr>감정분석 – 기술통계</vt:lpstr>
      <vt:lpstr>감정분석 – 감정 변화 그래프</vt:lpstr>
      <vt:lpstr>감정분석 – 감정 변화 그래프</vt:lpstr>
      <vt:lpstr>감정분석 – 감정 변화 그래프</vt:lpstr>
      <vt:lpstr>감정분석 – 감정 변화 그래프</vt:lpstr>
      <vt:lpstr>문장 유사도 분석</vt:lpstr>
      <vt:lpstr>결론 (결과 해석)</vt:lpstr>
      <vt:lpstr>결론 (결과 해석)</vt:lpstr>
      <vt:lpstr>결론 (의의 및 제안)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Junyoung Kang</dc:creator>
  <cp:lastModifiedBy>Junyoung Kang</cp:lastModifiedBy>
  <cp:revision>114</cp:revision>
  <dcterms:created xsi:type="dcterms:W3CDTF">2024-11-18T08:21:22Z</dcterms:created>
  <dcterms:modified xsi:type="dcterms:W3CDTF">2024-12-02T14:22:01Z</dcterms:modified>
</cp:coreProperties>
</file>