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70" r:id="rId5"/>
    <p:sldId id="261" r:id="rId6"/>
    <p:sldId id="262" r:id="rId7"/>
    <p:sldId id="275" r:id="rId8"/>
    <p:sldId id="265" r:id="rId9"/>
    <p:sldId id="266" r:id="rId10"/>
    <p:sldId id="267" r:id="rId11"/>
    <p:sldId id="269" r:id="rId12"/>
    <p:sldId id="274" r:id="rId13"/>
    <p:sldId id="273" r:id="rId14"/>
    <p:sldId id="271" r:id="rId15"/>
    <p:sldId id="26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10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D5CC-B4F2-06AE-B300-74067D513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6DF1D-ED07-2F7B-6F0A-EC07F0C58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31071-612E-6AB2-1E80-D5DF60FF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125-6FF7-41DC-A765-F61280C8660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AE19-4D88-56C6-C4C7-6AFC8F96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C4890-5D59-78C6-9025-A90E15AE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F26F-8B61-49FA-B009-56AC136B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8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C7BD-8DA1-939B-8ED9-EF91C58D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54EC3-2C72-F480-5F23-5CB19558C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2DFB8-EE5D-2FAD-A0B5-B8A93A0B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125-6FF7-41DC-A765-F61280C8660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AFC6-00C8-4646-7D0D-06BFE4F6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A6E1-01D9-04FF-2436-75AF93E7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F26F-8B61-49FA-B009-56AC136B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36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244ED-0FAA-4CEA-C493-9D591B037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60F79-24F6-1CA3-ECEA-76D92BB3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915E3-332E-9B15-2755-3CC2AB21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125-6FF7-41DC-A765-F61280C8660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0A43-CCCC-CE35-C664-69C96491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3FBA-90D3-9F2E-B856-C73F063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F26F-8B61-49FA-B009-56AC136B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1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50D6-7DCD-0E28-63C4-2EB31F6A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402D-6530-6C3B-DDE6-3445D7BC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A8E77-2E0A-7E56-FFC8-690C162A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125-6FF7-41DC-A765-F61280C8660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EBA1B-DD58-5E14-A8EC-C3E3F6DC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EB004-FC0D-26B5-657E-8BEF2CAA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F26F-8B61-49FA-B009-56AC136B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87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2B74-DF99-B5B9-6DCA-8813ECC6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3CB6F-B39E-0DF5-08A6-5D1A145A5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98E53-0DB2-8460-AE68-F6FBA3BE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125-6FF7-41DC-A765-F61280C8660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AB0F-5519-D18D-58B7-2C465013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C109-D832-1664-0F64-DBF00DDB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F26F-8B61-49FA-B009-56AC136B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53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FAEB-1564-C542-2025-FF8BBE5A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822AA-7873-2954-6AF4-EE4279F54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B45B0-8618-052B-8542-10377606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6DB30-B3C9-996A-88C8-E93E6197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125-6FF7-41DC-A765-F61280C8660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3CDE4-43BF-CD87-8410-786C7042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D26BA-BA0C-D22F-DEF7-2512EA04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F26F-8B61-49FA-B009-56AC136B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49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352C-0B81-3D30-6699-0380147E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EAD91-2C57-4F97-0DB0-518551DBB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22096-F8BE-A483-82AA-15F6BB83A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7CCCA-CBC6-2836-B3CE-C2B9BECAF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62C16-CBA1-96CA-5FF5-275279B2C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DEAF0-A814-5FFB-B61B-DC7BCF0C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125-6FF7-41DC-A765-F61280C8660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4775-65E0-64C1-466F-FBC76C5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9B3FF-E90B-5C81-2130-767D0AF8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F26F-8B61-49FA-B009-56AC136B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3802-700D-322D-EC8F-1DA7AF61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9310A-53DC-AE47-9727-AC70AECF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125-6FF7-41DC-A765-F61280C8660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BCB3D-CE9E-F7CC-4240-ADFD67DD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85133-9434-CBE0-8269-C23FA014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F26F-8B61-49FA-B009-56AC136B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12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F621F-1365-D8BF-320E-D2F84F77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125-6FF7-41DC-A765-F61280C8660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2C51C-40C8-29FF-D176-6B705A57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EF437-4948-5409-EBC9-067FBDD3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F26F-8B61-49FA-B009-56AC136B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6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6DB5-F801-870B-E295-98AE468D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94B2-DFE8-6C06-5D37-EE17759A6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620BE-47B9-23E0-36ED-5BC95BCDA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F17DC-A7A5-B583-B16B-6F81E906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125-6FF7-41DC-A765-F61280C8660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7A9AC-E8BF-53C5-72F6-E6D3A2DB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A40BD-4E1F-8421-9368-0CEF9A63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F26F-8B61-49FA-B009-56AC136B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32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297E-A41E-BB28-5259-3D95CD16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4F66D-A16E-7DF8-0463-B0BE213CB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3054C-CA0E-A797-F080-AFE6D5EC5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DBDE0-6B0D-788D-E32D-84C1341D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125-6FF7-41DC-A765-F61280C8660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9DE4C-E5B3-BBC0-3C1E-9D5E3C57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DDBF3-8736-7D4B-4773-165A916F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F26F-8B61-49FA-B009-56AC136B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D09F-52E0-616F-0D0A-C5241574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58E53-BF4B-52F4-00CE-284CA205D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FA0E6-C15B-D2F4-608D-8815D8978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67125-6FF7-41DC-A765-F61280C86608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31C5-1A78-6285-D9C1-4DF0D37E1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D2055-2E7B-2A2C-98EE-12228FAF9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F26F-8B61-49FA-B009-56AC136B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3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EC8C-0469-F7B0-CFBC-7007B1972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08" y="140678"/>
            <a:ext cx="10784846" cy="791308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 ANALYSIS  OF TALL STRUCTURES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51477-DEC4-67FE-5CE7-E66617858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5755"/>
            <a:ext cx="9144000" cy="5130094"/>
          </a:xfrm>
        </p:spPr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sz="2000" b="1" dirty="0"/>
              <a:t>ANKIT RANJAN -236103004</a:t>
            </a:r>
          </a:p>
          <a:p>
            <a:r>
              <a:rPr lang="en-US" sz="2000" b="1" dirty="0"/>
              <a:t>KONAPALA SAI SRAVAN-234103421</a:t>
            </a:r>
          </a:p>
          <a:p>
            <a:r>
              <a:rPr lang="en-US" sz="2000" b="1" dirty="0"/>
              <a:t>SUMANTA DAS-234103440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IN" b="1" dirty="0"/>
          </a:p>
          <a:p>
            <a:endParaRPr lang="en-IN" sz="2000" b="1" dirty="0"/>
          </a:p>
          <a:p>
            <a:r>
              <a:rPr lang="en-IN" sz="2000" b="1" dirty="0"/>
              <a:t>DEPARTEMENT OF MECHANICAL ENGINEERING</a:t>
            </a:r>
          </a:p>
          <a:p>
            <a:r>
              <a:rPr lang="en-IN" sz="2000" b="1" dirty="0"/>
              <a:t>INDIAN INSTITUTE OF TECHNOLOGY</a:t>
            </a:r>
          </a:p>
          <a:p>
            <a:r>
              <a:rPr lang="en-IN" sz="2000" b="1" dirty="0"/>
              <a:t>GUWAHATI</a:t>
            </a:r>
          </a:p>
        </p:txBody>
      </p:sp>
      <p:pic>
        <p:nvPicPr>
          <p:cNvPr id="5" name="Picture 4" descr="A logo with a symbol in the middle&#10;&#10;Description automatically generated">
            <a:extLst>
              <a:ext uri="{FF2B5EF4-FFF2-40B4-BE49-F238E27FC236}">
                <a16:creationId xmlns:a16="http://schemas.microsoft.com/office/drawing/2014/main" id="{0779C863-8B9B-AF7D-D83F-F71B568E9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18" y="2995871"/>
            <a:ext cx="2201825" cy="18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3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E4A921-B6A0-0E89-800D-FD269EBAD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903" y="1"/>
            <a:ext cx="11493063" cy="6606132"/>
          </a:xfrm>
        </p:spPr>
        <p:txBody>
          <a:bodyPr/>
          <a:lstStyle/>
          <a:p>
            <a:r>
              <a:rPr lang="en-US" dirty="0"/>
              <a:t>MATLAB CODE </a:t>
            </a:r>
            <a:endParaRPr lang="en-IN" dirty="0"/>
          </a:p>
        </p:txBody>
      </p:sp>
      <p:pic>
        <p:nvPicPr>
          <p:cNvPr id="6" name="Picture 5" descr="A close-up of a computer code&#10;&#10;Description automatically generated">
            <a:extLst>
              <a:ext uri="{FF2B5EF4-FFF2-40B4-BE49-F238E27FC236}">
                <a16:creationId xmlns:a16="http://schemas.microsoft.com/office/drawing/2014/main" id="{B1B5481B-BE5F-B8E2-87AC-8805BB9C4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4" y="720969"/>
            <a:ext cx="5551282" cy="5885164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80C229F-975F-E697-7B27-E52B47799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52" y="443245"/>
            <a:ext cx="5527430" cy="616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3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DE31-80EF-79C8-AA68-6AF328FF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89" y="311029"/>
            <a:ext cx="10515600" cy="95506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Result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683AE-F655-AEDC-D917-5EA8073B2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6093"/>
            <a:ext cx="10515600" cy="513470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Mmmmmmmmmmmm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IN" dirty="0"/>
          </a:p>
          <a:p>
            <a:pPr algn="ctr"/>
            <a:r>
              <a:rPr lang="en-IN" dirty="0"/>
              <a:t>Fig- Modal matrix of system</a:t>
            </a:r>
          </a:p>
          <a:p>
            <a:pPr algn="ctr"/>
            <a:endParaRPr lang="en-IN" dirty="0"/>
          </a:p>
        </p:txBody>
      </p:sp>
      <p:pic>
        <p:nvPicPr>
          <p:cNvPr id="6" name="Picture 5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1B9EF33D-2C19-B7AF-7F0C-82DBABF9E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1266094"/>
            <a:ext cx="10142537" cy="43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8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showing the difference between mode number and mode number">
            <a:extLst>
              <a:ext uri="{FF2B5EF4-FFF2-40B4-BE49-F238E27FC236}">
                <a16:creationId xmlns:a16="http://schemas.microsoft.com/office/drawing/2014/main" id="{F2EDED73-CE74-C79B-E2C5-8CDDEB92C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815" y="2222937"/>
            <a:ext cx="5299034" cy="3610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2C827D-DEE1-46E8-C056-A5765A09F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59" y="-203185"/>
            <a:ext cx="10181090" cy="6668567"/>
          </a:xfrm>
          <a:prstGeom prst="rect">
            <a:avLst/>
          </a:prstGeom>
        </p:spPr>
      </p:pic>
      <p:pic>
        <p:nvPicPr>
          <p:cNvPr id="7" name="Picture 6" descr="A graph showing the difference between mode number and mode number">
            <a:extLst>
              <a:ext uri="{FF2B5EF4-FFF2-40B4-BE49-F238E27FC236}">
                <a16:creationId xmlns:a16="http://schemas.microsoft.com/office/drawing/2014/main" id="{E315FDFE-A126-A49C-E0B4-E59D60BCF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62" y="1986455"/>
            <a:ext cx="6285187" cy="43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58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mode diagram&#10;&#10;Description automatically generated with medium confidence">
            <a:extLst>
              <a:ext uri="{FF2B5EF4-FFF2-40B4-BE49-F238E27FC236}">
                <a16:creationId xmlns:a16="http://schemas.microsoft.com/office/drawing/2014/main" id="{E86A3FC5-4F6A-8CAE-607F-951926647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4" y="457201"/>
            <a:ext cx="11734800" cy="61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9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F2A1-8AE4-64D8-148F-D157AAF88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092" y="720969"/>
            <a:ext cx="9401908" cy="87923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6A877-FC11-211F-E53B-5F242A654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708" y="1723292"/>
            <a:ext cx="9144000" cy="4413739"/>
          </a:xfrm>
        </p:spPr>
        <p:txBody>
          <a:bodyPr/>
          <a:lstStyle/>
          <a:p>
            <a:pPr algn="l"/>
            <a:r>
              <a:rPr lang="en-US" dirty="0"/>
              <a:t>Thus, we are getting the natural frequency of the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the structure excitation frequency reaches resonance it become critical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Before that we need to take care that our design meets the occupant comfort requirement.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this we need to go for vibration reduction method that  control the vibration of the structure.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Some of the important methods are </a:t>
            </a:r>
          </a:p>
          <a:p>
            <a:pPr algn="l"/>
            <a:r>
              <a:rPr lang="en-IN" dirty="0"/>
              <a:t>                      1-Tuned mass damper(TMD)</a:t>
            </a:r>
          </a:p>
          <a:p>
            <a:pPr algn="l"/>
            <a:r>
              <a:rPr lang="en-IN" dirty="0"/>
              <a:t>                      2-Tuned liquid column damper(TLCD)</a:t>
            </a:r>
          </a:p>
        </p:txBody>
      </p:sp>
    </p:spTree>
    <p:extLst>
      <p:ext uri="{BB962C8B-B14F-4D97-AF65-F5344CB8AC3E}">
        <p14:creationId xmlns:p14="http://schemas.microsoft.com/office/powerpoint/2010/main" val="172035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D1D40B-386D-0BA9-05AF-C2FC78412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448" y="867103"/>
            <a:ext cx="9958552" cy="439069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b="1" dirty="0"/>
              <a:t>Tuned mass damper</a:t>
            </a:r>
            <a:r>
              <a:rPr lang="en-US" dirty="0"/>
              <a:t> (</a:t>
            </a:r>
            <a:r>
              <a:rPr lang="en-US" b="1" dirty="0"/>
              <a:t>TMD</a:t>
            </a:r>
            <a:r>
              <a:rPr lang="en-US" dirty="0"/>
              <a:t>)-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known as a harmonic absorber or seismic damper, is a device mounted in structures to reduce mechanical vibration.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mechanical simplicity and reliable operation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TMD the powerful passive vibration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device.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D4828D-6FFF-5E42-2467-3C704D473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979" y="2128344"/>
            <a:ext cx="3984101" cy="37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0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BDF0-3B4E-7904-96F5-38D2AD611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3047"/>
            <a:ext cx="9144000" cy="8088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REFERENCE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48DBD-EFE3-E855-8257-42CCF5633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41937"/>
            <a:ext cx="9607062" cy="4642339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1-Parametric study of wind induced vibration control of tall building using TMD and TLCD system by </a:t>
            </a:r>
            <a:r>
              <a:rPr lang="en-US" sz="3200" dirty="0" err="1"/>
              <a:t>Nahmat</a:t>
            </a:r>
            <a:r>
              <a:rPr lang="en-US" sz="3200" dirty="0"/>
              <a:t> </a:t>
            </a:r>
            <a:r>
              <a:rPr lang="en-US" sz="3200" dirty="0" err="1"/>
              <a:t>Khodai</a:t>
            </a:r>
            <a:r>
              <a:rPr lang="en-US" sz="3200" dirty="0"/>
              <a:t> (2024).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2-Modal analysis of structural vibration by M.L. </a:t>
            </a:r>
            <a:r>
              <a:rPr lang="en-US" sz="3200" dirty="0" err="1"/>
              <a:t>Chandravanshi</a:t>
            </a:r>
            <a:r>
              <a:rPr lang="en-US" sz="3200" dirty="0"/>
              <a:t> and A.K. </a:t>
            </a:r>
            <a:r>
              <a:rPr lang="en-US" sz="3200"/>
              <a:t>Mukhopadhyay.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3-Wind induced motion of tall building by </a:t>
            </a:r>
            <a:r>
              <a:rPr lang="en-US" sz="3200" dirty="0" err="1"/>
              <a:t>Ferrareto</a:t>
            </a:r>
            <a:r>
              <a:rPr lang="en-US" sz="3200" dirty="0"/>
              <a:t> a </a:t>
            </a:r>
            <a:r>
              <a:rPr lang="en-US" sz="3200" dirty="0" err="1"/>
              <a:t>johann,Mazzilli</a:t>
            </a:r>
            <a:r>
              <a:rPr lang="en-US" sz="3200" dirty="0"/>
              <a:t> e n </a:t>
            </a:r>
            <a:r>
              <a:rPr lang="en-US" sz="3200" dirty="0" err="1"/>
              <a:t>carlos</a:t>
            </a:r>
            <a:r>
              <a:rPr lang="en-US" sz="3200" dirty="0"/>
              <a:t>, Franca l s </a:t>
            </a:r>
            <a:r>
              <a:rPr lang="en-US" sz="3200" dirty="0" err="1"/>
              <a:t>ricardo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2114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27E4-FAF3-E290-6C98-372F18F44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639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02D6C-CDC9-F3A9-77D8-F169CBA92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8761"/>
            <a:ext cx="9144000" cy="336903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1-Introduction</a:t>
            </a: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2-Objective</a:t>
            </a: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3-Methodology and Investigation</a:t>
            </a: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4-Result</a:t>
            </a: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5-Conclusion</a:t>
            </a:r>
          </a:p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6-Appendices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1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E0F4-BAB6-D446-86C7-6247ECCB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9627"/>
            <a:ext cx="9144000" cy="8544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B2BDC-035C-476E-CD77-76398BD22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918741"/>
            <a:ext cx="10093377" cy="42422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VIBRATION-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mechanical oscillations of an object about an equilibrium point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CONTRO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L-It </a:t>
            </a:r>
            <a:r>
              <a:rPr lang="en-IN" sz="3200" dirty="0"/>
              <a:t>consists of the introduction of such vibrations  of the dynamic system parameters which modify the properties of the system in a desired manner</a:t>
            </a:r>
          </a:p>
          <a:p>
            <a:pPr algn="l"/>
            <a:endParaRPr lang="en-IN" dirty="0"/>
          </a:p>
          <a:p>
            <a:pPr algn="just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 structure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-It is that type of concrete structure in which  height of structure is so large in comparison to area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9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2F89-17E9-09A5-58C4-890CC9E7D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939"/>
            <a:ext cx="9144000" cy="84406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continued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0E863-72E4-9BFC-7698-1397F158C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469" y="1283677"/>
            <a:ext cx="10369061" cy="5099538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dirty="0"/>
              <a:t>-</a:t>
            </a:r>
            <a:r>
              <a:rPr lang="en-US" sz="11200" dirty="0"/>
              <a:t>We are doing the modal analysis of tall structure</a:t>
            </a:r>
          </a:p>
          <a:p>
            <a:pPr algn="l"/>
            <a:endParaRPr lang="en-US" sz="5800" dirty="0"/>
          </a:p>
          <a:p>
            <a:pPr algn="l"/>
            <a:endParaRPr lang="en-US" sz="5800" dirty="0"/>
          </a:p>
          <a:p>
            <a:pPr algn="l"/>
            <a:r>
              <a:rPr lang="en-US" sz="5800" dirty="0"/>
              <a:t>-</a:t>
            </a:r>
            <a:r>
              <a:rPr lang="en-US" sz="11200" dirty="0"/>
              <a:t>The important parameters for analysis is</a:t>
            </a:r>
          </a:p>
          <a:p>
            <a:pPr algn="l"/>
            <a:r>
              <a:rPr lang="en-US" sz="11200" dirty="0"/>
              <a:t>                 1-Mass of building</a:t>
            </a:r>
          </a:p>
          <a:p>
            <a:pPr algn="l"/>
            <a:r>
              <a:rPr lang="en-US" sz="11200" dirty="0"/>
              <a:t>                 2-stiffness</a:t>
            </a:r>
          </a:p>
          <a:p>
            <a:pPr algn="l"/>
            <a:r>
              <a:rPr lang="en-US" sz="11200" dirty="0"/>
              <a:t>                 3-Height </a:t>
            </a:r>
          </a:p>
          <a:p>
            <a:pPr algn="l"/>
            <a:r>
              <a:rPr lang="en-US" sz="11200" dirty="0"/>
              <a:t>       </a:t>
            </a:r>
          </a:p>
          <a:p>
            <a:pPr algn="l"/>
            <a:r>
              <a:rPr lang="en-US" sz="11200" dirty="0"/>
              <a:t>Modal analysis result gives</a:t>
            </a:r>
          </a:p>
          <a:p>
            <a:pPr algn="l"/>
            <a:r>
              <a:rPr lang="en-US" sz="11200" dirty="0"/>
              <a:t>                1-Resonant frequency</a:t>
            </a:r>
          </a:p>
          <a:p>
            <a:pPr algn="l"/>
            <a:r>
              <a:rPr lang="en-US" sz="11200" dirty="0"/>
              <a:t>                2-Mode shapes</a:t>
            </a:r>
          </a:p>
          <a:p>
            <a:pPr algn="l"/>
            <a:r>
              <a:rPr lang="en-US" sz="11200" dirty="0"/>
              <a:t>                </a:t>
            </a:r>
          </a:p>
          <a:p>
            <a:pPr algn="l"/>
            <a:r>
              <a:rPr lang="en-US" dirty="0"/>
              <a:t>                  </a:t>
            </a:r>
          </a:p>
          <a:p>
            <a:pPr algn="l"/>
            <a:r>
              <a:rPr lang="en-US" dirty="0"/>
              <a:t>-</a:t>
            </a:r>
          </a:p>
        </p:txBody>
      </p:sp>
      <p:pic>
        <p:nvPicPr>
          <p:cNvPr id="7" name="Picture 6" descr="A black line with dots&#10;&#10;Description automatically generated">
            <a:extLst>
              <a:ext uri="{FF2B5EF4-FFF2-40B4-BE49-F238E27FC236}">
                <a16:creationId xmlns:a16="http://schemas.microsoft.com/office/drawing/2014/main" id="{58C49D84-DAAE-3EA7-0EDC-5760D3532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539197"/>
            <a:ext cx="920262" cy="4175803"/>
          </a:xfrm>
          <a:prstGeom prst="rect">
            <a:avLst/>
          </a:prstGeom>
        </p:spPr>
      </p:pic>
      <p:pic>
        <p:nvPicPr>
          <p:cNvPr id="9" name="Picture 8" descr="A drawing of a building&#10;&#10;Description automatically generated">
            <a:extLst>
              <a:ext uri="{FF2B5EF4-FFF2-40B4-BE49-F238E27FC236}">
                <a16:creationId xmlns:a16="http://schemas.microsoft.com/office/drawing/2014/main" id="{E8F7F19E-168D-6251-2E34-E6C8D12A5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54" y="1143000"/>
            <a:ext cx="1951892" cy="48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0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8089-3F9D-EF24-5BE4-648091FEC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1136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4AEFD-8757-4B8C-A624-E1557B707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8485"/>
            <a:ext cx="9144000" cy="39424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and investigate the vibration of tall structure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3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7DCF-5046-3E87-F5CC-A8891D480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9587"/>
            <a:ext cx="9144000" cy="97061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 AND  INVESTIGATION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AC5B2-EC33-9FD1-EDCC-F98F9AFCC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3809"/>
            <a:ext cx="9144000" cy="4414603"/>
          </a:xfrm>
        </p:spPr>
        <p:txBody>
          <a:bodyPr>
            <a:normAutofit/>
          </a:bodyPr>
          <a:lstStyle/>
          <a:p>
            <a:r>
              <a:rPr lang="en-US" sz="3200" dirty="0"/>
              <a:t>We are using normal mode  analysis for getting vibration of tall structure</a:t>
            </a:r>
          </a:p>
          <a:p>
            <a:pPr algn="l"/>
            <a:r>
              <a:rPr lang="en-US" dirty="0"/>
              <a:t>Height of structure  = 100m</a:t>
            </a:r>
          </a:p>
          <a:p>
            <a:pPr algn="l"/>
            <a:r>
              <a:rPr lang="en-US" dirty="0"/>
              <a:t>No of floors in structure =10m</a:t>
            </a:r>
          </a:p>
          <a:p>
            <a:pPr algn="l"/>
            <a:r>
              <a:rPr lang="en-US" dirty="0"/>
              <a:t>Mass/floor = 900ton</a:t>
            </a:r>
          </a:p>
          <a:p>
            <a:pPr algn="l"/>
            <a:r>
              <a:rPr lang="en-US" dirty="0"/>
              <a:t>Stiffness =10Gpa</a:t>
            </a:r>
          </a:p>
          <a:p>
            <a:pPr algn="l"/>
            <a:r>
              <a:rPr lang="en-US" dirty="0"/>
              <a:t>Governing equation:   = </a:t>
            </a:r>
          </a:p>
        </p:txBody>
      </p:sp>
      <p:pic>
        <p:nvPicPr>
          <p:cNvPr id="5" name="Picture 4" descr="A black text with a person plus x&#10;&#10;Description automatically generated">
            <a:extLst>
              <a:ext uri="{FF2B5EF4-FFF2-40B4-BE49-F238E27FC236}">
                <a16:creationId xmlns:a16="http://schemas.microsoft.com/office/drawing/2014/main" id="{0B35E5AF-A5E0-0278-9AF2-8B6D9BC4D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28" y="4588933"/>
            <a:ext cx="2542939" cy="62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9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9525C2-4167-0EC1-3D3A-78FB1D37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80600" cy="803275"/>
          </a:xfrm>
        </p:spPr>
        <p:txBody>
          <a:bodyPr/>
          <a:lstStyle/>
          <a:p>
            <a:r>
              <a:rPr lang="en-US" dirty="0"/>
              <a:t>Steps to calculate </a:t>
            </a:r>
            <a:r>
              <a:rPr lang="el-GR" dirty="0"/>
              <a:t>ω</a:t>
            </a:r>
            <a:r>
              <a:rPr lang="en-US" dirty="0"/>
              <a:t> and Mode Shapes-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9F8E90-72F4-6E15-A38D-F11DDD6B8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Step1- The Governing equation is MX’’+KX=0, and we taken the solution as  </a:t>
            </a:r>
            <a:r>
              <a:rPr lang="en-IN" dirty="0">
                <a:effectLst/>
              </a:rPr>
              <a:t>X</a:t>
            </a:r>
            <a:r>
              <a:rPr lang="en-IN" dirty="0"/>
              <a:t>=Ae^(</a:t>
            </a:r>
            <a:r>
              <a:rPr lang="en-IN" dirty="0" err="1">
                <a:effectLst/>
              </a:rPr>
              <a:t>i</a:t>
            </a:r>
            <a:r>
              <a:rPr lang="el-GR" dirty="0"/>
              <a:t> ω</a:t>
            </a:r>
            <a:r>
              <a:rPr lang="en-IN" dirty="0">
                <a:effectLst/>
              </a:rPr>
              <a:t>t)</a:t>
            </a:r>
          </a:p>
          <a:p>
            <a:r>
              <a:rPr lang="en-IN" dirty="0"/>
              <a:t>Step2- Calculating (-</a:t>
            </a:r>
            <a:r>
              <a:rPr lang="el-GR" dirty="0"/>
              <a:t> ω</a:t>
            </a:r>
            <a:r>
              <a:rPr lang="en-US" dirty="0"/>
              <a:t>^2*M+K</a:t>
            </a:r>
            <a:r>
              <a:rPr lang="en-IN" dirty="0"/>
              <a:t>)X=0</a:t>
            </a:r>
          </a:p>
          <a:p>
            <a:r>
              <a:rPr lang="en-IN" dirty="0"/>
              <a:t>Step3- | -</a:t>
            </a:r>
            <a:r>
              <a:rPr lang="el-GR" dirty="0"/>
              <a:t> ω</a:t>
            </a:r>
            <a:r>
              <a:rPr lang="en-US" dirty="0"/>
              <a:t>^2*M+K </a:t>
            </a:r>
            <a:r>
              <a:rPr lang="en-IN" dirty="0"/>
              <a:t>|=0 , solving this equation we get 10 frequencies</a:t>
            </a:r>
          </a:p>
          <a:p>
            <a:r>
              <a:rPr lang="en-IN" dirty="0"/>
              <a:t>Step4- For different frequency value ,we get different mode shape vector by solving the mentioned equation .</a:t>
            </a:r>
          </a:p>
          <a:p>
            <a:r>
              <a:rPr lang="en-IN" dirty="0"/>
              <a:t>Step5- After assembling the mode shape vector we get P as Modal matrix.</a:t>
            </a:r>
          </a:p>
        </p:txBody>
      </p:sp>
    </p:spTree>
    <p:extLst>
      <p:ext uri="{BB962C8B-B14F-4D97-AF65-F5344CB8AC3E}">
        <p14:creationId xmlns:p14="http://schemas.microsoft.com/office/powerpoint/2010/main" val="246594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3427-2913-8468-48B5-DB73DF856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592" y="111935"/>
            <a:ext cx="9144000" cy="45719"/>
          </a:xfrm>
        </p:spPr>
        <p:txBody>
          <a:bodyPr>
            <a:normAutofit fontScale="90000"/>
          </a:bodyPr>
          <a:lstStyle/>
          <a:p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65E1F-5D42-264C-7A74-0D4948711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880" y="1545021"/>
            <a:ext cx="10578661" cy="5155325"/>
          </a:xfrm>
        </p:spPr>
        <p:txBody>
          <a:bodyPr>
            <a:normAutofit fontScale="25000" lnSpcReduction="20000"/>
          </a:bodyPr>
          <a:lstStyle/>
          <a:p>
            <a:endParaRPr lang="en-US" sz="3200" dirty="0"/>
          </a:p>
          <a:p>
            <a:pPr algn="l"/>
            <a:r>
              <a:rPr lang="en-US" sz="9800" dirty="0"/>
              <a:t>Analysis has been done using FEM by assuming lumped mass system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4600" dirty="0"/>
          </a:p>
          <a:p>
            <a:endParaRPr lang="en-IN" sz="4600" dirty="0"/>
          </a:p>
          <a:p>
            <a:endParaRPr lang="en-IN" sz="4600" dirty="0"/>
          </a:p>
          <a:p>
            <a:endParaRPr lang="en-IN" sz="4600" dirty="0"/>
          </a:p>
          <a:p>
            <a:endParaRPr lang="en-IN" sz="4600" dirty="0"/>
          </a:p>
          <a:p>
            <a:endParaRPr lang="en-IN" sz="4600" dirty="0"/>
          </a:p>
          <a:p>
            <a:endParaRPr lang="en-IN" sz="4600" dirty="0"/>
          </a:p>
          <a:p>
            <a:endParaRPr lang="en-IN" sz="4600" dirty="0"/>
          </a:p>
          <a:p>
            <a:r>
              <a:rPr lang="en-IN" sz="9800" dirty="0"/>
              <a:t> Mass matrix of tall structure</a:t>
            </a:r>
          </a:p>
        </p:txBody>
      </p:sp>
      <p:pic>
        <p:nvPicPr>
          <p:cNvPr id="6" name="Picture 5" descr="A group of small dots&#10;&#10;Description automatically generated with medium confidence">
            <a:extLst>
              <a:ext uri="{FF2B5EF4-FFF2-40B4-BE49-F238E27FC236}">
                <a16:creationId xmlns:a16="http://schemas.microsoft.com/office/drawing/2014/main" id="{80FEC815-651E-169B-0F3B-F37EFBAB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3" y="1012864"/>
            <a:ext cx="10105387" cy="46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9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C113-FC81-3852-A5C0-A6D7C4D00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8731"/>
            <a:ext cx="9144000" cy="855433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15557-07F1-3348-F5C3-7125AB5F2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53" y="1986455"/>
            <a:ext cx="10964809" cy="4635062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sz="4100" dirty="0"/>
              <a:t>Stiffness matrix for tall structure</a:t>
            </a:r>
          </a:p>
        </p:txBody>
      </p:sp>
      <p:pic>
        <p:nvPicPr>
          <p:cNvPr id="5" name="Picture 4" descr="A group of numbers in a row&#10;&#10;Description automatically generated">
            <a:extLst>
              <a:ext uri="{FF2B5EF4-FFF2-40B4-BE49-F238E27FC236}">
                <a16:creationId xmlns:a16="http://schemas.microsoft.com/office/drawing/2014/main" id="{5C8A18F3-7912-8268-B213-6A1CE926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85" y="1344165"/>
            <a:ext cx="9969062" cy="46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5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495</Words>
  <Application>Microsoft Office PowerPoint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VIBRATION  ANALYSIS  OF TALL STRUCTURES</vt:lpstr>
      <vt:lpstr>OUTLINE</vt:lpstr>
      <vt:lpstr>INTRODUCTION</vt:lpstr>
      <vt:lpstr>continued</vt:lpstr>
      <vt:lpstr>OBJECTIVE</vt:lpstr>
      <vt:lpstr>METHODOLOGY  AND  INVESTIGATION</vt:lpstr>
      <vt:lpstr>Steps to calculate ω and Mode Shapes-</vt:lpstr>
      <vt:lpstr>PowerPoint Presentation</vt:lpstr>
      <vt:lpstr>continued</vt:lpstr>
      <vt:lpstr>PowerPoint Presentation</vt:lpstr>
      <vt:lpstr>Result</vt:lpstr>
      <vt:lpstr>PowerPoint Presentation</vt:lpstr>
      <vt:lpstr>PowerPoint Presentation</vt:lpstr>
      <vt:lpstr>CONCLUSION 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VIBRATION  CONTROL OF TALL STRUCTURES</dc:title>
  <dc:creator>ankit ranjan</dc:creator>
  <cp:lastModifiedBy>ankit ranjan</cp:lastModifiedBy>
  <cp:revision>7</cp:revision>
  <dcterms:created xsi:type="dcterms:W3CDTF">2023-11-08T16:33:15Z</dcterms:created>
  <dcterms:modified xsi:type="dcterms:W3CDTF">2023-11-10T10:13:16Z</dcterms:modified>
</cp:coreProperties>
</file>