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handoutMasterIdLst>
    <p:handoutMasterId r:id="rId14"/>
  </p:handoutMasterIdLst>
  <p:sldIdLst>
    <p:sldId id="256" r:id="rId2"/>
    <p:sldId id="257" r:id="rId3"/>
    <p:sldId id="258" r:id="rId4"/>
    <p:sldId id="259" r:id="rId5"/>
    <p:sldId id="260" r:id="rId6"/>
    <p:sldId id="262" r:id="rId7"/>
    <p:sldId id="261"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F0B61B-20F7-46FB-B935-BAF85826755D}">
          <p14:sldIdLst>
            <p14:sldId id="256"/>
          </p14:sldIdLst>
        </p14:section>
        <p14:section name="Dream Works Dataset" id="{0B43A432-A43E-4D66-A3A3-4131F0AAB4CC}">
          <p14:sldIdLst>
            <p14:sldId id="257"/>
            <p14:sldId id="258"/>
            <p14:sldId id="259"/>
          </p14:sldIdLst>
        </p14:section>
        <p14:section name="GnuPG Encryption" id="{E2A0ECE8-9BC4-428F-B1D9-8E1392DC4759}">
          <p14:sldIdLst>
            <p14:sldId id="260"/>
            <p14:sldId id="262"/>
            <p14:sldId id="261"/>
            <p14:sldId id="263"/>
            <p14:sldId id="266"/>
          </p14:sldIdLst>
        </p14:section>
        <p14:section name="Future Work &amp; Conclusion" id="{A8C01C3D-9038-4CBC-93D5-2C91BF7F5687}">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010" autoAdjust="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1C9EF70-F3E3-48C8-A57A-541AECCB7A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F969BB3-79F9-45DC-88C7-50BDA02B179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C551DD-3B24-4CF3-9053-B91BACD6ED9F}" type="datetimeFigureOut">
              <a:rPr lang="en-US" smtClean="0"/>
              <a:t>7/17/2018</a:t>
            </a:fld>
            <a:endParaRPr lang="en-US"/>
          </a:p>
        </p:txBody>
      </p:sp>
      <p:sp>
        <p:nvSpPr>
          <p:cNvPr id="4" name="Footer Placeholder 3">
            <a:extLst>
              <a:ext uri="{FF2B5EF4-FFF2-40B4-BE49-F238E27FC236}">
                <a16:creationId xmlns:a16="http://schemas.microsoft.com/office/drawing/2014/main" xmlns="" id="{761E8CAE-0DAD-4CAF-AD65-50E012AC2F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9E1315F-5312-48AF-A815-50694175E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02C12-D1A6-4877-855F-200ABFBA7C50}" type="slidenum">
              <a:rPr lang="en-US" smtClean="0"/>
              <a:t>‹#›</a:t>
            </a:fld>
            <a:endParaRPr lang="en-US"/>
          </a:p>
        </p:txBody>
      </p:sp>
    </p:spTree>
    <p:extLst>
      <p:ext uri="{BB962C8B-B14F-4D97-AF65-F5344CB8AC3E}">
        <p14:creationId xmlns:p14="http://schemas.microsoft.com/office/powerpoint/2010/main" val="37926112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041E-4F22-43A6-9482-F8D27BB05CC2}" type="datetimeFigureOut">
              <a:rPr lang="en-US" smtClean="0"/>
              <a:t>7/17/2018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6EE17-B294-430A-9158-09CA1305CABD}" type="slidenum">
              <a:rPr lang="en-US" smtClean="0"/>
              <a:t>‹#›</a:t>
            </a:fld>
            <a:endParaRPr lang="en-US"/>
          </a:p>
        </p:txBody>
      </p:sp>
    </p:spTree>
    <p:extLst>
      <p:ext uri="{BB962C8B-B14F-4D97-AF65-F5344CB8AC3E}">
        <p14:creationId xmlns:p14="http://schemas.microsoft.com/office/powerpoint/2010/main" val="34828421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GnuPG</a:t>
            </a:r>
            <a:r>
              <a:rPr lang="en-US" baseline="0" dirty="0" smtClean="0"/>
              <a:t> is an open source encryption suite, we’ll go into more detail in a moment.</a:t>
            </a:r>
            <a:endParaRPr lang="en-US" dirty="0"/>
          </a:p>
        </p:txBody>
      </p:sp>
      <p:sp>
        <p:nvSpPr>
          <p:cNvPr id="4" name="Slide Number Placeholder 3"/>
          <p:cNvSpPr>
            <a:spLocks noGrp="1"/>
          </p:cNvSpPr>
          <p:nvPr>
            <p:ph type="sldNum" sz="quarter" idx="10"/>
          </p:nvPr>
        </p:nvSpPr>
        <p:spPr/>
        <p:txBody>
          <a:bodyPr/>
          <a:lstStyle/>
          <a:p>
            <a:fld id="{6BF6EE17-B294-430A-9158-09CA1305CABD}" type="slidenum">
              <a:rPr lang="en-US" smtClean="0"/>
              <a:t>5</a:t>
            </a:fld>
            <a:endParaRPr lang="en-US"/>
          </a:p>
        </p:txBody>
      </p:sp>
    </p:spTree>
    <p:extLst>
      <p:ext uri="{BB962C8B-B14F-4D97-AF65-F5344CB8AC3E}">
        <p14:creationId xmlns:p14="http://schemas.microsoft.com/office/powerpoint/2010/main" val="233803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PGP (pretty good privacy)</a:t>
            </a:r>
            <a:r>
              <a:rPr lang="en-US" baseline="0" dirty="0" smtClean="0"/>
              <a:t> is a encryption suite made by Symantec. An open source version of it came out called </a:t>
            </a:r>
            <a:r>
              <a:rPr lang="en-US" baseline="0" dirty="0" err="1" smtClean="0"/>
              <a:t>OpenPGP</a:t>
            </a:r>
            <a:r>
              <a:rPr lang="en-US" baseline="0" dirty="0" smtClean="0"/>
              <a:t> in XXX year, it is a hybrid cryptosystem that utilizes public/private keys as well as symmetric keys. </a:t>
            </a:r>
            <a:r>
              <a:rPr lang="en-US" baseline="0" dirty="0" err="1" smtClean="0"/>
              <a:t>GnuPG</a:t>
            </a:r>
            <a:r>
              <a:rPr lang="en-US" baseline="0" dirty="0" smtClean="0"/>
              <a:t> is based on </a:t>
            </a:r>
            <a:r>
              <a:rPr lang="en-US" baseline="0" dirty="0" err="1" smtClean="0"/>
              <a:t>OpenPGP</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BF6EE17-B294-430A-9158-09CA1305CABD}" type="slidenum">
              <a:rPr lang="en-US" smtClean="0"/>
              <a:t>7</a:t>
            </a:fld>
            <a:endParaRPr lang="en-US"/>
          </a:p>
        </p:txBody>
      </p:sp>
    </p:spTree>
    <p:extLst>
      <p:ext uri="{BB962C8B-B14F-4D97-AF65-F5344CB8AC3E}">
        <p14:creationId xmlns:p14="http://schemas.microsoft.com/office/powerpoint/2010/main" val="105251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65008C-1D5B-492A-B06E-8B69D83BEB35}"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398952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4A0F19-A28D-4587-9AED-460EF88B83E6}"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187040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502126-2457-425D-B819-8C5E924314F0}"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3888435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B49227-5803-4D61-9410-1C7C06D70543}"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96E8C8-FBCA-4E6F-9B8E-91B703FF99DB}"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15964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884B-F8C1-4A7C-A561-B16A4E64172B}"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2382278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2D26662-BE90-4D10-A721-F27DC7424FE4}" type="datetime1">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3092769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1C4EE90-9D58-4854-85A5-D302625A0D16}" type="datetime1">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233647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57F42D-378F-4048-B14E-52C5A5DC9492}"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1160538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FEE2345-C497-48B7-AC2F-5DF7EA8EA6BD}" type="datetime1">
              <a:rPr lang="en-US" smtClean="0"/>
              <a:t>7/17/2018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896E8C8-FBCA-4E6F-9B8E-91B703FF99DB}" type="slidenum">
              <a:rPr lang="en-US" smtClean="0"/>
              <a:t>‹#›</a:t>
            </a:fld>
            <a:endParaRPr lang="en-US"/>
          </a:p>
        </p:txBody>
      </p:sp>
    </p:spTree>
    <p:extLst>
      <p:ext uri="{BB962C8B-B14F-4D97-AF65-F5344CB8AC3E}">
        <p14:creationId xmlns:p14="http://schemas.microsoft.com/office/powerpoint/2010/main" val="419457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BCCBDD-52DC-43BD-B443-441D954A12FB}"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338695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334082-D1F4-404D-BE13-553F97BA2EB0}" type="datetime1">
              <a:rPr lang="en-US" smtClean="0"/>
              <a:t>7/17/2018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115024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24E49-6BFC-46F2-A880-73F425BACD27}"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1765173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B574D-3765-4C7B-AB51-909F39301399}" type="datetime1">
              <a:rPr lang="en-US" smtClean="0"/>
              <a:t>7/17/2018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419672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1A6777-E63A-4E3C-ADA4-6479C0582E1D}" type="datetime1">
              <a:rPr lang="en-US" smtClean="0"/>
              <a:t>7/17/2018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261139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4AA1BC7-CE4D-47B4-A2DD-02E6710334A2}" type="datetime1">
              <a:rPr lang="en-US" smtClean="0"/>
              <a:t>7/17/2018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286062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B5671B-2468-41F7-A106-90073ABE1C49}"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357156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18C45-C39F-46B4-952D-42EC1DC42970}" type="datetime1">
              <a:rPr lang="en-US" smtClean="0"/>
              <a:t>7/17/2018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96E8C8-FBCA-4E6F-9B8E-91B703FF99DB}" type="slidenum">
              <a:rPr lang="en-US" smtClean="0"/>
              <a:t>‹#›</a:t>
            </a:fld>
            <a:endParaRPr lang="en-US"/>
          </a:p>
        </p:txBody>
      </p:sp>
    </p:spTree>
    <p:extLst>
      <p:ext uri="{BB962C8B-B14F-4D97-AF65-F5344CB8AC3E}">
        <p14:creationId xmlns:p14="http://schemas.microsoft.com/office/powerpoint/2010/main" val="152048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B5C03-3B6A-454F-B25D-1E18E21BEC1E}" type="datetime1">
              <a:rPr lang="en-US" smtClean="0"/>
              <a:t>7/17/2018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896E8C8-FBCA-4E6F-9B8E-91B703FF99DB}" type="slidenum">
              <a:rPr lang="en-US" smtClean="0"/>
              <a:t>‹#›</a:t>
            </a:fld>
            <a:endParaRPr lang="en-US"/>
          </a:p>
        </p:txBody>
      </p:sp>
    </p:spTree>
    <p:extLst>
      <p:ext uri="{BB962C8B-B14F-4D97-AF65-F5344CB8AC3E}">
        <p14:creationId xmlns:p14="http://schemas.microsoft.com/office/powerpoint/2010/main" val="49154527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azsecure-dat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upload.wikimedia.org/wikipedia/commons/4/4d/PGP_diagram.sv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B2A17-F74A-48B6-BE9D-6C6A65DE2215}"/>
              </a:ext>
            </a:extLst>
          </p:cNvPr>
          <p:cNvSpPr>
            <a:spLocks noGrp="1"/>
          </p:cNvSpPr>
          <p:nvPr>
            <p:ph type="ctrTitle"/>
          </p:nvPr>
        </p:nvSpPr>
        <p:spPr>
          <a:xfrm>
            <a:off x="201453" y="3130061"/>
            <a:ext cx="8623003" cy="936028"/>
          </a:xfrm>
        </p:spPr>
        <p:txBody>
          <a:bodyPr/>
          <a:lstStyle/>
          <a:p>
            <a:pPr algn="ctr"/>
            <a:r>
              <a:rPr lang="en-US" sz="4800" dirty="0"/>
              <a:t>Analysis of Cryptosystems in Dark Net Markets</a:t>
            </a:r>
          </a:p>
        </p:txBody>
      </p:sp>
      <p:sp>
        <p:nvSpPr>
          <p:cNvPr id="3" name="Subtitle 2">
            <a:extLst>
              <a:ext uri="{FF2B5EF4-FFF2-40B4-BE49-F238E27FC236}">
                <a16:creationId xmlns:a16="http://schemas.microsoft.com/office/drawing/2014/main" xmlns="" id="{FA2D93AB-0952-4F87-A298-9BF3C2A5A29C}"/>
              </a:ext>
            </a:extLst>
          </p:cNvPr>
          <p:cNvSpPr>
            <a:spLocks noGrp="1"/>
          </p:cNvSpPr>
          <p:nvPr>
            <p:ph type="subTitle" idx="1"/>
          </p:nvPr>
        </p:nvSpPr>
        <p:spPr/>
        <p:txBody>
          <a:bodyPr/>
          <a:lstStyle/>
          <a:p>
            <a:r>
              <a:rPr lang="en-US" dirty="0"/>
              <a:t>Ryan Bass, Brandon Hill, Ann Nelson</a:t>
            </a:r>
          </a:p>
          <a:p>
            <a:r>
              <a:rPr lang="en-US" dirty="0"/>
              <a:t>7/17/2018</a:t>
            </a:r>
          </a:p>
        </p:txBody>
      </p:sp>
    </p:spTree>
    <p:extLst>
      <p:ext uri="{BB962C8B-B14F-4D97-AF65-F5344CB8AC3E}">
        <p14:creationId xmlns:p14="http://schemas.microsoft.com/office/powerpoint/2010/main" val="235491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E888B-3F99-4F89-A667-193BE04FA50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xmlns="" id="{64333CDE-F1E2-4D07-AB15-0CDD0181ADD1}"/>
              </a:ext>
            </a:extLst>
          </p:cNvPr>
          <p:cNvSpPr>
            <a:spLocks noGrp="1"/>
          </p:cNvSpPr>
          <p:nvPr>
            <p:ph idx="1"/>
          </p:nvPr>
        </p:nvSpPr>
        <p:spPr>
          <a:xfrm>
            <a:off x="363798" y="2391508"/>
            <a:ext cx="10969486" cy="3826035"/>
          </a:xfrm>
        </p:spPr>
        <p:txBody>
          <a:bodyPr>
            <a:normAutofit/>
          </a:bodyPr>
          <a:lstStyle/>
          <a:p>
            <a:r>
              <a:rPr lang="en-US" sz="2800" dirty="0"/>
              <a:t>Predict implications of weak public keys on anonymity of digital goods data and user data in hybrid </a:t>
            </a:r>
            <a:r>
              <a:rPr lang="en-US" sz="2800" dirty="0" smtClean="0"/>
              <a:t>cryptosystems</a:t>
            </a:r>
            <a:endParaRPr lang="en-US" sz="2800" dirty="0" smtClean="0"/>
          </a:p>
          <a:p>
            <a:r>
              <a:rPr lang="en-US" sz="2800" dirty="0" smtClean="0"/>
              <a:t>Analyze </a:t>
            </a:r>
            <a:r>
              <a:rPr lang="en-US" sz="2800" dirty="0"/>
              <a:t>further how smaller key lengths are vulnerable to brute force in hybrid </a:t>
            </a:r>
            <a:r>
              <a:rPr lang="en-US" sz="2800" dirty="0" smtClean="0"/>
              <a:t>cryptosystems</a:t>
            </a:r>
            <a:endParaRPr lang="en-US" sz="2800" dirty="0"/>
          </a:p>
          <a:p>
            <a:r>
              <a:rPr lang="en-US" sz="2800" dirty="0"/>
              <a:t>Analysis on hybrid cryptosystems (ex. </a:t>
            </a:r>
            <a:r>
              <a:rPr lang="en-US" sz="2800" dirty="0" err="1"/>
              <a:t>GnuPG's</a:t>
            </a:r>
            <a:r>
              <a:rPr lang="en-US" sz="2800" dirty="0"/>
              <a:t>) hash </a:t>
            </a:r>
            <a:r>
              <a:rPr lang="en-US" sz="2800" dirty="0" smtClean="0"/>
              <a:t>functions</a:t>
            </a:r>
          </a:p>
          <a:p>
            <a:r>
              <a:rPr lang="en-US" sz="2800" dirty="0"/>
              <a:t>Further analysis on BCPG encryption </a:t>
            </a:r>
            <a:r>
              <a:rPr lang="en-US" sz="2800" dirty="0" smtClean="0"/>
              <a:t>program</a:t>
            </a:r>
            <a:endParaRPr lang="en-US" sz="2800" dirty="0"/>
          </a:p>
        </p:txBody>
      </p:sp>
    </p:spTree>
    <p:extLst>
      <p:ext uri="{BB962C8B-B14F-4D97-AF65-F5344CB8AC3E}">
        <p14:creationId xmlns:p14="http://schemas.microsoft.com/office/powerpoint/2010/main" val="333459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Help">
            <a:extLst>
              <a:ext uri="{FF2B5EF4-FFF2-40B4-BE49-F238E27FC236}">
                <a16:creationId xmlns:a16="http://schemas.microsoft.com/office/drawing/2014/main" xmlns="" id="{F7DD51EA-BBA5-4A8D-BF0D-BB846AC079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763107" y="1905000"/>
            <a:ext cx="3607777" cy="3607777"/>
          </a:xfrm>
          <a:prstGeom prst="rect">
            <a:avLst/>
          </a:prstGeom>
        </p:spPr>
      </p:pic>
      <p:sp>
        <p:nvSpPr>
          <p:cNvPr id="6" name="TextBox 5">
            <a:extLst>
              <a:ext uri="{FF2B5EF4-FFF2-40B4-BE49-F238E27FC236}">
                <a16:creationId xmlns:a16="http://schemas.microsoft.com/office/drawing/2014/main" xmlns="" id="{99789280-08F9-40AA-9EF1-A9A437E6D7DD}"/>
              </a:ext>
            </a:extLst>
          </p:cNvPr>
          <p:cNvSpPr txBox="1"/>
          <p:nvPr/>
        </p:nvSpPr>
        <p:spPr>
          <a:xfrm>
            <a:off x="2321169" y="738553"/>
            <a:ext cx="6286500" cy="1446550"/>
          </a:xfrm>
          <a:prstGeom prst="rect">
            <a:avLst/>
          </a:prstGeom>
          <a:noFill/>
        </p:spPr>
        <p:txBody>
          <a:bodyPr wrap="square" rtlCol="0">
            <a:spAutoFit/>
          </a:bodyPr>
          <a:lstStyle/>
          <a:p>
            <a:pPr algn="ctr"/>
            <a:r>
              <a:rPr lang="en-US" sz="8800" dirty="0">
                <a:latin typeface="Calibri" panose="020F0502020204030204" pitchFamily="34" charset="0"/>
                <a:cs typeface="Calibri" panose="020F0502020204030204" pitchFamily="34" charset="0"/>
              </a:rPr>
              <a:t>Questions</a:t>
            </a:r>
          </a:p>
        </p:txBody>
      </p:sp>
    </p:spTree>
    <p:extLst>
      <p:ext uri="{BB962C8B-B14F-4D97-AF65-F5344CB8AC3E}">
        <p14:creationId xmlns:p14="http://schemas.microsoft.com/office/powerpoint/2010/main" val="103215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E66DF-BDAC-4E5E-B2AC-DE0F593C5A31}"/>
              </a:ext>
            </a:extLst>
          </p:cNvPr>
          <p:cNvSpPr>
            <a:spLocks noGrp="1"/>
          </p:cNvSpPr>
          <p:nvPr>
            <p:ph type="title"/>
          </p:nvPr>
        </p:nvSpPr>
        <p:spPr/>
        <p:txBody>
          <a:bodyPr/>
          <a:lstStyle/>
          <a:p>
            <a:r>
              <a:rPr lang="en-US" dirty="0"/>
              <a:t>Dream Market Data</a:t>
            </a:r>
          </a:p>
        </p:txBody>
      </p:sp>
      <p:sp>
        <p:nvSpPr>
          <p:cNvPr id="3" name="Content Placeholder 2">
            <a:extLst>
              <a:ext uri="{FF2B5EF4-FFF2-40B4-BE49-F238E27FC236}">
                <a16:creationId xmlns:a16="http://schemas.microsoft.com/office/drawing/2014/main" xmlns="" id="{0A157AE4-529A-4415-B686-3855FCDA9BD2}"/>
              </a:ext>
            </a:extLst>
          </p:cNvPr>
          <p:cNvSpPr>
            <a:spLocks noGrp="1"/>
          </p:cNvSpPr>
          <p:nvPr>
            <p:ph idx="1"/>
          </p:nvPr>
        </p:nvSpPr>
        <p:spPr/>
        <p:txBody>
          <a:bodyPr>
            <a:normAutofit fontScale="92500" lnSpcReduction="20000"/>
          </a:bodyPr>
          <a:lstStyle/>
          <a:p>
            <a:r>
              <a:rPr lang="en-US" u="sng" dirty="0"/>
              <a:t>Dark Net Markets (DNMs)</a:t>
            </a:r>
            <a:r>
              <a:rPr lang="en-US" dirty="0"/>
              <a:t>: Online cybercriminal websites are used for advertising, buying, and selling of illegal products. </a:t>
            </a:r>
          </a:p>
          <a:p>
            <a:r>
              <a:rPr lang="en-US" dirty="0"/>
              <a:t>The Dark Net Market SQL dataset at </a:t>
            </a:r>
            <a:r>
              <a:rPr lang="en-US" dirty="0">
                <a:hlinkClick r:id="rId2"/>
              </a:rPr>
              <a:t>www.AZsecure-data.org</a:t>
            </a:r>
            <a:r>
              <a:rPr lang="en-US" dirty="0"/>
              <a:t>, was developed by the University of Arizona’s Artificial Intelligence Lab. </a:t>
            </a:r>
          </a:p>
          <a:p>
            <a:r>
              <a:rPr lang="en-US" dirty="0"/>
              <a:t>The data set contains a product table, and a sellers table. The product table contains Dream Market’s product data from 2013-2017 including product name, category, description, shipping options, shipping departure, shipping destination, price, and payment information for 39,473 products. </a:t>
            </a:r>
          </a:p>
          <a:p>
            <a:r>
              <a:rPr lang="en-US" dirty="0"/>
              <a:t>The sellers table provides data about Dream Market’s 2,093 sellers who participated on Dream Market from 2013-2017. Attributes in the sellers table include the seller’s name, how long they’ve been a member, </a:t>
            </a:r>
            <a:r>
              <a:rPr lang="en-US" dirty="0" err="1"/>
              <a:t>pgp_key</a:t>
            </a:r>
            <a:r>
              <a:rPr lang="en-US" dirty="0"/>
              <a:t>, seller’s description, and feedback rating. </a:t>
            </a:r>
          </a:p>
          <a:p>
            <a:endParaRPr lang="en-US" dirty="0"/>
          </a:p>
        </p:txBody>
      </p:sp>
    </p:spTree>
    <p:extLst>
      <p:ext uri="{BB962C8B-B14F-4D97-AF65-F5344CB8AC3E}">
        <p14:creationId xmlns:p14="http://schemas.microsoft.com/office/powerpoint/2010/main" val="392668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4B32E4-DD8D-4CB8-835B-1003EFB23FD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xmlns="" id="{B1185212-24FE-46BB-B4BC-BDCFB8778E76}"/>
              </a:ext>
            </a:extLst>
          </p:cNvPr>
          <p:cNvSpPr>
            <a:spLocks noGrp="1"/>
          </p:cNvSpPr>
          <p:nvPr>
            <p:ph idx="1"/>
          </p:nvPr>
        </p:nvSpPr>
        <p:spPr>
          <a:xfrm>
            <a:off x="680322" y="2336873"/>
            <a:ext cx="5433400" cy="3599316"/>
          </a:xfrm>
        </p:spPr>
        <p:txBody>
          <a:bodyPr/>
          <a:lstStyle/>
          <a:p>
            <a:endParaRPr lang="en-US" dirty="0"/>
          </a:p>
        </p:txBody>
      </p:sp>
      <p:pic>
        <p:nvPicPr>
          <p:cNvPr id="4" name="Picture 3">
            <a:extLst>
              <a:ext uri="{FF2B5EF4-FFF2-40B4-BE49-F238E27FC236}">
                <a16:creationId xmlns:a16="http://schemas.microsoft.com/office/drawing/2014/main" xmlns="" id="{E39233B2-D037-4632-88EE-0F295407CF4A}"/>
              </a:ext>
            </a:extLst>
          </p:cNvPr>
          <p:cNvPicPr/>
          <p:nvPr/>
        </p:nvPicPr>
        <p:blipFill>
          <a:blip r:embed="rId2">
            <a:extLst>
              <a:ext uri="{28A0092B-C50C-407E-A947-70E740481C1C}">
                <a14:useLocalDpi xmlns:a14="http://schemas.microsoft.com/office/drawing/2010/main" val="0"/>
              </a:ext>
            </a:extLst>
          </a:blip>
          <a:stretch>
            <a:fillRect/>
          </a:stretch>
        </p:blipFill>
        <p:spPr>
          <a:xfrm>
            <a:off x="270579" y="2336873"/>
            <a:ext cx="5843143" cy="3896659"/>
          </a:xfrm>
          <a:prstGeom prst="rect">
            <a:avLst/>
          </a:prstGeom>
        </p:spPr>
      </p:pic>
      <p:sp>
        <p:nvSpPr>
          <p:cNvPr id="5" name="TextBox 4">
            <a:extLst>
              <a:ext uri="{FF2B5EF4-FFF2-40B4-BE49-F238E27FC236}">
                <a16:creationId xmlns:a16="http://schemas.microsoft.com/office/drawing/2014/main" xmlns="" id="{9E5FED9C-9580-4257-9316-5EBFF86828EA}"/>
              </a:ext>
            </a:extLst>
          </p:cNvPr>
          <p:cNvSpPr txBox="1"/>
          <p:nvPr/>
        </p:nvSpPr>
        <p:spPr>
          <a:xfrm>
            <a:off x="6523464" y="3259368"/>
            <a:ext cx="5051502" cy="1754326"/>
          </a:xfrm>
          <a:prstGeom prst="rect">
            <a:avLst/>
          </a:prstGeom>
          <a:noFill/>
        </p:spPr>
        <p:txBody>
          <a:bodyPr wrap="square" rtlCol="0">
            <a:spAutoFit/>
          </a:bodyPr>
          <a:lstStyle/>
          <a:p>
            <a:r>
              <a:rPr lang="en-US"/>
              <a:t>Dream Market members added per day. Username data was associated with date the user made account. These time stamps show a marked increase in memberships during the shutdown of AlphaBay and Hansa dark net markets in July 2017.</a:t>
            </a:r>
            <a:endParaRPr lang="en-US" dirty="0"/>
          </a:p>
        </p:txBody>
      </p:sp>
    </p:spTree>
    <p:extLst>
      <p:ext uri="{BB962C8B-B14F-4D97-AF65-F5344CB8AC3E}">
        <p14:creationId xmlns:p14="http://schemas.microsoft.com/office/powerpoint/2010/main" val="34028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F2DFF-0717-42B4-BD8D-3AD2D570BE50}"/>
              </a:ext>
            </a:extLst>
          </p:cNvPr>
          <p:cNvSpPr>
            <a:spLocks noGrp="1"/>
          </p:cNvSpPr>
          <p:nvPr>
            <p:ph type="title"/>
          </p:nvPr>
        </p:nvSpPr>
        <p:spPr/>
        <p:txBody>
          <a:bodyPr/>
          <a:lstStyle/>
          <a:p>
            <a:r>
              <a:rPr lang="en-US" dirty="0"/>
              <a:t>Product Catalog Breakdown</a:t>
            </a:r>
          </a:p>
        </p:txBody>
      </p:sp>
      <p:sp>
        <p:nvSpPr>
          <p:cNvPr id="3" name="Content Placeholder 2">
            <a:extLst>
              <a:ext uri="{FF2B5EF4-FFF2-40B4-BE49-F238E27FC236}">
                <a16:creationId xmlns:a16="http://schemas.microsoft.com/office/drawing/2014/main" xmlns="" id="{A19FA28E-336A-4F73-9329-631B83144C6F}"/>
              </a:ext>
            </a:extLst>
          </p:cNvPr>
          <p:cNvSpPr>
            <a:spLocks noGrp="1"/>
          </p:cNvSpPr>
          <p:nvPr>
            <p:ph idx="1"/>
          </p:nvPr>
        </p:nvSpPr>
        <p:spPr>
          <a:xfrm>
            <a:off x="5664820" y="2682561"/>
            <a:ext cx="5564458" cy="3599316"/>
          </a:xfrm>
        </p:spPr>
        <p:txBody>
          <a:bodyPr/>
          <a:lstStyle/>
          <a:p>
            <a:pPr marL="0" indent="0">
              <a:buNone/>
            </a:pPr>
            <a:r>
              <a:rPr lang="en-US" dirty="0"/>
              <a:t>Mining of the database created by University of Arizona Artificial Intelligence Lab yielded three major categories of products; </a:t>
            </a:r>
          </a:p>
          <a:p>
            <a:r>
              <a:rPr lang="en-US" dirty="0"/>
              <a:t>D</a:t>
            </a:r>
            <a:r>
              <a:rPr lang="en-US" dirty="0" smtClean="0"/>
              <a:t>rugs </a:t>
            </a:r>
            <a:r>
              <a:rPr lang="en-US" dirty="0" smtClean="0"/>
              <a:t>- </a:t>
            </a:r>
            <a:r>
              <a:rPr lang="en-US" dirty="0" smtClean="0"/>
              <a:t>49.69% </a:t>
            </a:r>
            <a:endParaRPr lang="en-US" dirty="0"/>
          </a:p>
          <a:p>
            <a:r>
              <a:rPr lang="en-US" dirty="0"/>
              <a:t>D</a:t>
            </a:r>
            <a:r>
              <a:rPr lang="en-US" dirty="0" smtClean="0"/>
              <a:t>igital </a:t>
            </a:r>
            <a:r>
              <a:rPr lang="en-US" dirty="0"/>
              <a:t>goods </a:t>
            </a:r>
            <a:r>
              <a:rPr lang="en-US" dirty="0" smtClean="0"/>
              <a:t>- 45.02%</a:t>
            </a:r>
            <a:endParaRPr lang="en-US" dirty="0"/>
          </a:p>
          <a:p>
            <a:r>
              <a:rPr lang="en-US" dirty="0"/>
              <a:t>S</a:t>
            </a:r>
            <a:r>
              <a:rPr lang="en-US" dirty="0" smtClean="0"/>
              <a:t>ervices - 3.10%</a:t>
            </a:r>
            <a:endParaRPr lang="en-US" dirty="0"/>
          </a:p>
          <a:p>
            <a:r>
              <a:rPr lang="en-US" dirty="0"/>
              <a:t>O</a:t>
            </a:r>
            <a:r>
              <a:rPr lang="en-US" dirty="0" smtClean="0"/>
              <a:t>thers - 2.19%</a:t>
            </a:r>
            <a:endParaRPr lang="en-US" dirty="0"/>
          </a:p>
        </p:txBody>
      </p:sp>
      <p:pic>
        <p:nvPicPr>
          <p:cNvPr id="4" name="Picture 3">
            <a:extLst>
              <a:ext uri="{FF2B5EF4-FFF2-40B4-BE49-F238E27FC236}">
                <a16:creationId xmlns:a16="http://schemas.microsoft.com/office/drawing/2014/main" xmlns="" id="{70DF13BF-22F2-4CAD-A008-AC3223476574}"/>
              </a:ext>
            </a:extLst>
          </p:cNvPr>
          <p:cNvPicPr/>
          <p:nvPr/>
        </p:nvPicPr>
        <p:blipFill>
          <a:blip r:embed="rId2">
            <a:extLst>
              <a:ext uri="{28A0092B-C50C-407E-A947-70E740481C1C}">
                <a14:useLocalDpi xmlns:a14="http://schemas.microsoft.com/office/drawing/2010/main" val="0"/>
              </a:ext>
            </a:extLst>
          </a:blip>
          <a:stretch>
            <a:fillRect/>
          </a:stretch>
        </p:blipFill>
        <p:spPr>
          <a:xfrm>
            <a:off x="401444" y="2336873"/>
            <a:ext cx="4728117" cy="4096368"/>
          </a:xfrm>
          <a:prstGeom prst="rect">
            <a:avLst/>
          </a:prstGeom>
        </p:spPr>
      </p:pic>
    </p:spTree>
    <p:extLst>
      <p:ext uri="{BB962C8B-B14F-4D97-AF65-F5344CB8AC3E}">
        <p14:creationId xmlns:p14="http://schemas.microsoft.com/office/powerpoint/2010/main" val="210208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EA2C11-1645-434E-9240-6417FEF116E2}"/>
              </a:ext>
            </a:extLst>
          </p:cNvPr>
          <p:cNvSpPr>
            <a:spLocks noGrp="1"/>
          </p:cNvSpPr>
          <p:nvPr>
            <p:ph type="title"/>
          </p:nvPr>
        </p:nvSpPr>
        <p:spPr/>
        <p:txBody>
          <a:bodyPr/>
          <a:lstStyle/>
          <a:p>
            <a:r>
              <a:rPr lang="en-US" dirty="0"/>
              <a:t>Encryption of Choice - </a:t>
            </a:r>
            <a:r>
              <a:rPr lang="en-US" dirty="0" err="1"/>
              <a:t>GnuPG</a:t>
            </a:r>
            <a:endParaRPr lang="en-US" dirty="0"/>
          </a:p>
        </p:txBody>
      </p:sp>
      <p:sp>
        <p:nvSpPr>
          <p:cNvPr id="3" name="Content Placeholder 2">
            <a:extLst>
              <a:ext uri="{FF2B5EF4-FFF2-40B4-BE49-F238E27FC236}">
                <a16:creationId xmlns:a16="http://schemas.microsoft.com/office/drawing/2014/main" xmlns="" id="{34125C04-ECE9-4606-A5F7-67253F5D0853}"/>
              </a:ext>
            </a:extLst>
          </p:cNvPr>
          <p:cNvSpPr>
            <a:spLocks noGrp="1"/>
          </p:cNvSpPr>
          <p:nvPr>
            <p:ph idx="1"/>
          </p:nvPr>
        </p:nvSpPr>
        <p:spPr>
          <a:xfrm>
            <a:off x="6423102" y="2559898"/>
            <a:ext cx="4739268" cy="3599316"/>
          </a:xfrm>
        </p:spPr>
        <p:txBody>
          <a:bodyPr>
            <a:normAutofit/>
          </a:bodyPr>
          <a:lstStyle/>
          <a:p>
            <a:pPr marL="0" indent="0">
              <a:buNone/>
            </a:pPr>
            <a:r>
              <a:rPr lang="en-US" dirty="0"/>
              <a:t>Of the reported encryption programs used by </a:t>
            </a:r>
            <a:r>
              <a:rPr lang="en-US" dirty="0" err="1"/>
              <a:t>DreamMarket</a:t>
            </a:r>
            <a:r>
              <a:rPr lang="en-US" dirty="0"/>
              <a:t> users, versions of </a:t>
            </a:r>
            <a:r>
              <a:rPr lang="en-US" dirty="0" err="1"/>
              <a:t>GnuPG</a:t>
            </a:r>
            <a:r>
              <a:rPr lang="en-US" dirty="0"/>
              <a:t> made up approximately 80% of the encryption programs used on the site. Only BCPG, with approximately 15% usage rate, was the only other program of note being used. </a:t>
            </a:r>
          </a:p>
        </p:txBody>
      </p:sp>
      <p:pic>
        <p:nvPicPr>
          <p:cNvPr id="4" name="Picture 3">
            <a:extLst>
              <a:ext uri="{FF2B5EF4-FFF2-40B4-BE49-F238E27FC236}">
                <a16:creationId xmlns:a16="http://schemas.microsoft.com/office/drawing/2014/main" xmlns="" id="{9758BBC9-F778-4FFD-99E9-8CE20BCBBDFE}"/>
              </a:ext>
            </a:extLst>
          </p:cNvPr>
          <p:cNvPicPr/>
          <p:nvPr/>
        </p:nvPicPr>
        <p:blipFill>
          <a:blip r:embed="rId3">
            <a:extLst>
              <a:ext uri="{28A0092B-C50C-407E-A947-70E740481C1C}">
                <a14:useLocalDpi xmlns:a14="http://schemas.microsoft.com/office/drawing/2010/main" val="0"/>
              </a:ext>
            </a:extLst>
          </a:blip>
          <a:stretch>
            <a:fillRect/>
          </a:stretch>
        </p:blipFill>
        <p:spPr>
          <a:xfrm>
            <a:off x="229978" y="2149654"/>
            <a:ext cx="5769378" cy="4195390"/>
          </a:xfrm>
          <a:prstGeom prst="rect">
            <a:avLst/>
          </a:prstGeom>
        </p:spPr>
      </p:pic>
    </p:spTree>
    <p:extLst>
      <p:ext uri="{BB962C8B-B14F-4D97-AF65-F5344CB8AC3E}">
        <p14:creationId xmlns:p14="http://schemas.microsoft.com/office/powerpoint/2010/main" val="2376726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BADAF-8A2B-4380-A32F-685FF56CA352}"/>
              </a:ext>
            </a:extLst>
          </p:cNvPr>
          <p:cNvSpPr>
            <a:spLocks noGrp="1"/>
          </p:cNvSpPr>
          <p:nvPr>
            <p:ph type="title"/>
          </p:nvPr>
        </p:nvSpPr>
        <p:spPr/>
        <p:txBody>
          <a:bodyPr/>
          <a:lstStyle/>
          <a:p>
            <a:r>
              <a:rPr lang="en-US" dirty="0" smtClean="0"/>
              <a:t>Public K</a:t>
            </a:r>
            <a:r>
              <a:rPr lang="en-US" dirty="0" smtClean="0"/>
              <a:t>ey </a:t>
            </a:r>
            <a:r>
              <a:rPr lang="en-US" dirty="0"/>
              <a:t>Lengths </a:t>
            </a:r>
          </a:p>
        </p:txBody>
      </p:sp>
      <p:sp>
        <p:nvSpPr>
          <p:cNvPr id="3" name="Content Placeholder 2">
            <a:extLst>
              <a:ext uri="{FF2B5EF4-FFF2-40B4-BE49-F238E27FC236}">
                <a16:creationId xmlns:a16="http://schemas.microsoft.com/office/drawing/2014/main" xmlns="" id="{52EB62A8-035C-4D41-A232-EB37D987DA1C}"/>
              </a:ext>
            </a:extLst>
          </p:cNvPr>
          <p:cNvSpPr>
            <a:spLocks noGrp="1"/>
          </p:cNvSpPr>
          <p:nvPr>
            <p:ph idx="1"/>
          </p:nvPr>
        </p:nvSpPr>
        <p:spPr>
          <a:xfrm>
            <a:off x="5487251" y="2797779"/>
            <a:ext cx="5934808" cy="3295291"/>
          </a:xfrm>
        </p:spPr>
        <p:txBody>
          <a:bodyPr/>
          <a:lstStyle/>
          <a:p>
            <a:pPr marL="0" indent="0">
              <a:buNone/>
            </a:pPr>
            <a:r>
              <a:rPr lang="en-US" dirty="0"/>
              <a:t>Distribution of </a:t>
            </a:r>
            <a:r>
              <a:rPr lang="en-US" dirty="0" smtClean="0"/>
              <a:t>public key </a:t>
            </a:r>
            <a:r>
              <a:rPr lang="en-US" dirty="0"/>
              <a:t>lengths between 500 and 3500 bit lengths for all users in the dataset. Very few key lengths were longer than 3500 bits, so graph was limited to more appropriately display the most common key lengths.</a:t>
            </a:r>
          </a:p>
        </p:txBody>
      </p:sp>
      <p:pic>
        <p:nvPicPr>
          <p:cNvPr id="4" name="Picture 3">
            <a:extLst>
              <a:ext uri="{FF2B5EF4-FFF2-40B4-BE49-F238E27FC236}">
                <a16:creationId xmlns:a16="http://schemas.microsoft.com/office/drawing/2014/main" xmlns="" id="{F7C04ACA-8AC2-4976-A41F-CC8866F2055A}"/>
              </a:ext>
            </a:extLst>
          </p:cNvPr>
          <p:cNvPicPr/>
          <p:nvPr/>
        </p:nvPicPr>
        <p:blipFill>
          <a:blip r:embed="rId2">
            <a:extLst>
              <a:ext uri="{28A0092B-C50C-407E-A947-70E740481C1C}">
                <a14:useLocalDpi xmlns:a14="http://schemas.microsoft.com/office/drawing/2010/main" val="0"/>
              </a:ext>
            </a:extLst>
          </a:blip>
          <a:stretch>
            <a:fillRect/>
          </a:stretch>
        </p:blipFill>
        <p:spPr>
          <a:xfrm>
            <a:off x="211796" y="2336873"/>
            <a:ext cx="4975666" cy="3694650"/>
          </a:xfrm>
          <a:prstGeom prst="rect">
            <a:avLst/>
          </a:prstGeom>
        </p:spPr>
      </p:pic>
    </p:spTree>
    <p:extLst>
      <p:ext uri="{BB962C8B-B14F-4D97-AF65-F5344CB8AC3E}">
        <p14:creationId xmlns:p14="http://schemas.microsoft.com/office/powerpoint/2010/main" val="410454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B0279D-99B7-4DDF-96B4-5343EBA0BA90}"/>
              </a:ext>
            </a:extLst>
          </p:cNvPr>
          <p:cNvSpPr>
            <a:spLocks noGrp="1"/>
          </p:cNvSpPr>
          <p:nvPr>
            <p:ph type="title"/>
          </p:nvPr>
        </p:nvSpPr>
        <p:spPr/>
        <p:txBody>
          <a:bodyPr/>
          <a:lstStyle/>
          <a:p>
            <a:r>
              <a:rPr lang="en-US" dirty="0"/>
              <a:t>PGP Process Flow </a:t>
            </a:r>
          </a:p>
        </p:txBody>
      </p:sp>
      <p:sp>
        <p:nvSpPr>
          <p:cNvPr id="3" name="Content Placeholder 2">
            <a:extLst>
              <a:ext uri="{FF2B5EF4-FFF2-40B4-BE49-F238E27FC236}">
                <a16:creationId xmlns:a16="http://schemas.microsoft.com/office/drawing/2014/main" xmlns="" id="{1E075F90-B1C0-4D43-A8BD-009339ECC703}"/>
              </a:ext>
            </a:extLst>
          </p:cNvPr>
          <p:cNvSpPr>
            <a:spLocks noGrp="1"/>
          </p:cNvSpPr>
          <p:nvPr>
            <p:ph idx="1"/>
          </p:nvPr>
        </p:nvSpPr>
        <p:spPr>
          <a:xfrm>
            <a:off x="5644661" y="2954215"/>
            <a:ext cx="6547339" cy="2574584"/>
          </a:xfrm>
        </p:spPr>
        <p:txBody>
          <a:bodyPr>
            <a:normAutofit fontScale="92500"/>
          </a:bodyPr>
          <a:lstStyle/>
          <a:p>
            <a:pPr marL="457200" indent="-457200">
              <a:buFont typeface="+mj-lt"/>
              <a:buAutoNum type="arabicPeriod"/>
            </a:pPr>
            <a:r>
              <a:rPr lang="en-US" dirty="0"/>
              <a:t>Symmetric key generated </a:t>
            </a:r>
          </a:p>
          <a:p>
            <a:pPr marL="457200" indent="-457200">
              <a:buFont typeface="+mj-lt"/>
              <a:buAutoNum type="arabicPeriod"/>
            </a:pPr>
            <a:r>
              <a:rPr lang="en-US" dirty="0"/>
              <a:t>Symmetric key encrypts plaintext/data </a:t>
            </a:r>
          </a:p>
          <a:p>
            <a:pPr marL="457200" indent="-457200">
              <a:buFont typeface="+mj-lt"/>
              <a:buAutoNum type="arabicPeriod"/>
            </a:pPr>
            <a:r>
              <a:rPr lang="en-US" dirty="0"/>
              <a:t>Symmetric key is encrypted using public key </a:t>
            </a:r>
          </a:p>
          <a:p>
            <a:pPr marL="457200" indent="-457200">
              <a:buFont typeface="+mj-lt"/>
              <a:buAutoNum type="arabicPeriod"/>
            </a:pPr>
            <a:r>
              <a:rPr lang="en-US" dirty="0"/>
              <a:t>Both encrypted data and key sent to recipient </a:t>
            </a:r>
          </a:p>
          <a:p>
            <a:pPr marL="457200" indent="-457200">
              <a:buFont typeface="+mj-lt"/>
              <a:buAutoNum type="arabicPeriod"/>
            </a:pPr>
            <a:r>
              <a:rPr lang="en-US" dirty="0"/>
              <a:t>Decrypt key using recipient’s private key </a:t>
            </a:r>
          </a:p>
          <a:p>
            <a:pPr marL="457200" indent="-457200">
              <a:buFont typeface="+mj-lt"/>
              <a:buAutoNum type="arabicPeriod"/>
            </a:pPr>
            <a:r>
              <a:rPr lang="en-US" dirty="0"/>
              <a:t>Plaintext/data decrypted using symmetric key </a:t>
            </a:r>
          </a:p>
        </p:txBody>
      </p:sp>
      <p:pic>
        <p:nvPicPr>
          <p:cNvPr id="4" name="Picture 3">
            <a:extLst>
              <a:ext uri="{FF2B5EF4-FFF2-40B4-BE49-F238E27FC236}">
                <a16:creationId xmlns:a16="http://schemas.microsoft.com/office/drawing/2014/main" xmlns="" id="{D04B6768-18C4-46AB-BCB0-F186065BA127}"/>
              </a:ext>
            </a:extLst>
          </p:cNvPr>
          <p:cNvPicPr/>
          <p:nvPr/>
        </p:nvPicPr>
        <p:blipFill>
          <a:blip r:embed="rId3">
            <a:extLst>
              <a:ext uri="{28A0092B-C50C-407E-A947-70E740481C1C}">
                <a14:useLocalDpi xmlns:a14="http://schemas.microsoft.com/office/drawing/2010/main" val="0"/>
              </a:ext>
            </a:extLst>
          </a:blip>
          <a:stretch>
            <a:fillRect/>
          </a:stretch>
        </p:blipFill>
        <p:spPr>
          <a:xfrm>
            <a:off x="-1" y="2039815"/>
            <a:ext cx="5644661" cy="4879731"/>
          </a:xfrm>
          <a:prstGeom prst="rect">
            <a:avLst/>
          </a:prstGeom>
        </p:spPr>
      </p:pic>
      <p:sp>
        <p:nvSpPr>
          <p:cNvPr id="6" name="Rectangle 5">
            <a:extLst>
              <a:ext uri="{FF2B5EF4-FFF2-40B4-BE49-F238E27FC236}">
                <a16:creationId xmlns:a16="http://schemas.microsoft.com/office/drawing/2014/main" xmlns="" id="{F7A1255E-8713-403A-A6A5-E83AC4BDB3D2}"/>
              </a:ext>
            </a:extLst>
          </p:cNvPr>
          <p:cNvSpPr/>
          <p:nvPr/>
        </p:nvSpPr>
        <p:spPr>
          <a:xfrm>
            <a:off x="0" y="6488668"/>
            <a:ext cx="1521070" cy="369332"/>
          </a:xfrm>
          <a:prstGeom prst="rect">
            <a:avLst/>
          </a:prstGeom>
        </p:spPr>
        <p:txBody>
          <a:bodyPr wrap="square">
            <a:spAutoFit/>
          </a:bodyPr>
          <a:lstStyle/>
          <a:p>
            <a:r>
              <a:rPr lang="en-US" dirty="0">
                <a:hlinkClick r:id="rId4"/>
              </a:rPr>
              <a:t>Source Link</a:t>
            </a:r>
            <a:endParaRPr lang="en-US" dirty="0"/>
          </a:p>
        </p:txBody>
      </p:sp>
    </p:spTree>
    <p:extLst>
      <p:ext uri="{BB962C8B-B14F-4D97-AF65-F5344CB8AC3E}">
        <p14:creationId xmlns:p14="http://schemas.microsoft.com/office/powerpoint/2010/main" val="300351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1FA46-BECE-400C-962F-05AD01B054AD}"/>
              </a:ext>
            </a:extLst>
          </p:cNvPr>
          <p:cNvSpPr>
            <a:spLocks noGrp="1"/>
          </p:cNvSpPr>
          <p:nvPr>
            <p:ph type="title"/>
          </p:nvPr>
        </p:nvSpPr>
        <p:spPr/>
        <p:txBody>
          <a:bodyPr/>
          <a:lstStyle/>
          <a:p>
            <a:r>
              <a:rPr lang="en-US" dirty="0" err="1"/>
              <a:t>GnuPG</a:t>
            </a:r>
            <a:r>
              <a:rPr lang="en-US" dirty="0"/>
              <a:t> Function to Algorithm Breakdown</a:t>
            </a:r>
          </a:p>
        </p:txBody>
      </p:sp>
      <p:graphicFrame>
        <p:nvGraphicFramePr>
          <p:cNvPr id="8" name="Table 7">
            <a:extLst>
              <a:ext uri="{FF2B5EF4-FFF2-40B4-BE49-F238E27FC236}">
                <a16:creationId xmlns:a16="http://schemas.microsoft.com/office/drawing/2014/main" xmlns="" id="{0FD6FC21-3CD5-4E95-B76A-3F51917E3372}"/>
              </a:ext>
            </a:extLst>
          </p:cNvPr>
          <p:cNvGraphicFramePr>
            <a:graphicFrameLocks noGrp="1"/>
          </p:cNvGraphicFramePr>
          <p:nvPr>
            <p:extLst>
              <p:ext uri="{D42A27DB-BD31-4B8C-83A1-F6EECF244321}">
                <p14:modId xmlns:p14="http://schemas.microsoft.com/office/powerpoint/2010/main" val="1103135057"/>
              </p:ext>
            </p:extLst>
          </p:nvPr>
        </p:nvGraphicFramePr>
        <p:xfrm>
          <a:off x="1101483" y="2426394"/>
          <a:ext cx="9192699" cy="2807993"/>
        </p:xfrm>
        <a:graphic>
          <a:graphicData uri="http://schemas.openxmlformats.org/drawingml/2006/table">
            <a:tbl>
              <a:tblPr firstRow="1" firstCol="1" bandRow="1">
                <a:tableStyleId>{EB344D84-9AFB-497E-A393-DC336BA19D2E}</a:tableStyleId>
              </a:tblPr>
              <a:tblGrid>
                <a:gridCol w="2618021">
                  <a:extLst>
                    <a:ext uri="{9D8B030D-6E8A-4147-A177-3AD203B41FA5}">
                      <a16:colId xmlns:a16="http://schemas.microsoft.com/office/drawing/2014/main" xmlns="" val="1730517296"/>
                    </a:ext>
                  </a:extLst>
                </a:gridCol>
                <a:gridCol w="6574678">
                  <a:extLst>
                    <a:ext uri="{9D8B030D-6E8A-4147-A177-3AD203B41FA5}">
                      <a16:colId xmlns:a16="http://schemas.microsoft.com/office/drawing/2014/main" xmlns="" val="3055910650"/>
                    </a:ext>
                  </a:extLst>
                </a:gridCol>
              </a:tblGrid>
              <a:tr h="439898">
                <a:tc>
                  <a:txBody>
                    <a:bodyPr/>
                    <a:lstStyle/>
                    <a:p>
                      <a:pPr marL="0" marR="0" algn="ctr">
                        <a:spcAft>
                          <a:spcPts val="1200"/>
                        </a:spcAft>
                      </a:pPr>
                      <a:r>
                        <a:rPr lang="en-US" sz="1800" dirty="0" err="1">
                          <a:solidFill>
                            <a:schemeClr val="bg1"/>
                          </a:solidFill>
                          <a:effectLst/>
                        </a:rPr>
                        <a:t>GnuPG</a:t>
                      </a:r>
                      <a:r>
                        <a:rPr lang="en-US" sz="1800" dirty="0">
                          <a:solidFill>
                            <a:schemeClr val="bg1"/>
                          </a:solidFill>
                          <a:effectLst/>
                        </a:rPr>
                        <a:t> Functions</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200"/>
                        </a:spcAft>
                      </a:pPr>
                      <a:r>
                        <a:rPr lang="en-US" sz="1800" dirty="0" err="1">
                          <a:solidFill>
                            <a:schemeClr val="bg1"/>
                          </a:solidFill>
                          <a:effectLst/>
                        </a:rPr>
                        <a:t>GnuPG</a:t>
                      </a:r>
                      <a:r>
                        <a:rPr lang="en-US" sz="1800" dirty="0">
                          <a:solidFill>
                            <a:schemeClr val="bg1"/>
                          </a:solidFill>
                          <a:effectLst/>
                        </a:rPr>
                        <a:t> Supported Algorithms</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732633488"/>
                  </a:ext>
                </a:extLst>
              </a:tr>
              <a:tr h="473619">
                <a:tc>
                  <a:txBody>
                    <a:bodyPr/>
                    <a:lstStyle/>
                    <a:p>
                      <a:pPr marL="0" marR="0" algn="ctr">
                        <a:spcAft>
                          <a:spcPts val="1200"/>
                        </a:spcAft>
                      </a:pPr>
                      <a:r>
                        <a:rPr lang="en-US" sz="1400" dirty="0">
                          <a:solidFill>
                            <a:schemeClr val="bg1"/>
                          </a:solidFill>
                          <a:effectLst/>
                        </a:rPr>
                        <a:t>Public Key</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200"/>
                        </a:spcAft>
                      </a:pPr>
                      <a:r>
                        <a:rPr lang="en-US" sz="1400">
                          <a:effectLst/>
                        </a:rPr>
                        <a:t>DSA, EIGamal, RSA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106631941"/>
                  </a:ext>
                </a:extLst>
              </a:tr>
              <a:tr h="947238">
                <a:tc>
                  <a:txBody>
                    <a:bodyPr/>
                    <a:lstStyle/>
                    <a:p>
                      <a:pPr marL="0" marR="0" algn="ctr">
                        <a:spcAft>
                          <a:spcPts val="1200"/>
                        </a:spcAft>
                      </a:pPr>
                      <a:r>
                        <a:rPr lang="en-US" sz="1400" dirty="0">
                          <a:solidFill>
                            <a:schemeClr val="bg1"/>
                          </a:solidFill>
                          <a:effectLst/>
                        </a:rPr>
                        <a:t>Cipher</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200"/>
                        </a:spcAft>
                      </a:pPr>
                      <a:r>
                        <a:rPr lang="en-US" sz="1400" dirty="0">
                          <a:effectLst/>
                        </a:rPr>
                        <a:t>3DES, AES-128, AES-192, AES-256, Blowfish, </a:t>
                      </a:r>
                    </a:p>
                    <a:p>
                      <a:pPr marL="0" marR="0" algn="ctr">
                        <a:spcAft>
                          <a:spcPts val="1200"/>
                        </a:spcAft>
                      </a:pPr>
                      <a:r>
                        <a:rPr lang="en-US" sz="1400" dirty="0">
                          <a:effectLst/>
                        </a:rPr>
                        <a:t>Camellia-128, Camellia-192, Camellia-256, CAST5, IDEA, </a:t>
                      </a:r>
                      <a:r>
                        <a:rPr lang="en-US" sz="1400" dirty="0" err="1">
                          <a:effectLst/>
                        </a:rPr>
                        <a:t>Twofish</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89297409"/>
                  </a:ext>
                </a:extLst>
              </a:tr>
              <a:tr h="473619">
                <a:tc>
                  <a:txBody>
                    <a:bodyPr/>
                    <a:lstStyle/>
                    <a:p>
                      <a:pPr marL="0" marR="0" algn="ctr">
                        <a:spcAft>
                          <a:spcPts val="1200"/>
                        </a:spcAft>
                      </a:pPr>
                      <a:r>
                        <a:rPr lang="en-US" sz="1400" dirty="0">
                          <a:solidFill>
                            <a:schemeClr val="bg1"/>
                          </a:solidFill>
                          <a:effectLst/>
                        </a:rPr>
                        <a:t>Hash</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200"/>
                        </a:spcAft>
                      </a:pPr>
                      <a:r>
                        <a:rPr lang="en-US" sz="1400">
                          <a:effectLst/>
                        </a:rPr>
                        <a:t>MD5, RIPEMD-160, SHA-1, SHA-224, SHA-256, SHA-384, SHA-512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917578317"/>
                  </a:ext>
                </a:extLst>
              </a:tr>
              <a:tr h="473619">
                <a:tc>
                  <a:txBody>
                    <a:bodyPr/>
                    <a:lstStyle/>
                    <a:p>
                      <a:pPr marL="0" marR="0" algn="ctr">
                        <a:spcAft>
                          <a:spcPts val="1200"/>
                        </a:spcAft>
                      </a:pPr>
                      <a:r>
                        <a:rPr lang="en-US" sz="1400" dirty="0">
                          <a:solidFill>
                            <a:schemeClr val="bg1"/>
                          </a:solidFill>
                          <a:effectLst/>
                        </a:rPr>
                        <a:t>Compression</a:t>
                      </a:r>
                      <a:endParaRPr lang="en-US"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200"/>
                        </a:spcAft>
                      </a:pPr>
                      <a:r>
                        <a:rPr lang="en-US" sz="1400" dirty="0">
                          <a:effectLst/>
                        </a:rPr>
                        <a:t>BZIP2, Uncompressed, ZIP, ZLIB</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512391110"/>
                  </a:ext>
                </a:extLst>
              </a:tr>
            </a:tbl>
          </a:graphicData>
        </a:graphic>
      </p:graphicFrame>
      <p:sp>
        <p:nvSpPr>
          <p:cNvPr id="9" name="TextBox 8">
            <a:extLst>
              <a:ext uri="{FF2B5EF4-FFF2-40B4-BE49-F238E27FC236}">
                <a16:creationId xmlns:a16="http://schemas.microsoft.com/office/drawing/2014/main" xmlns="" id="{00D0EAD7-1223-4CE0-8F28-0A6645C5C95A}"/>
              </a:ext>
            </a:extLst>
          </p:cNvPr>
          <p:cNvSpPr txBox="1"/>
          <p:nvPr/>
        </p:nvSpPr>
        <p:spPr>
          <a:xfrm>
            <a:off x="862063" y="5641949"/>
            <a:ext cx="9671538" cy="369332"/>
          </a:xfrm>
          <a:prstGeom prst="rect">
            <a:avLst/>
          </a:prstGeom>
          <a:noFill/>
        </p:spPr>
        <p:txBody>
          <a:bodyPr wrap="square" rtlCol="0">
            <a:spAutoFit/>
          </a:bodyPr>
          <a:lstStyle/>
          <a:p>
            <a:r>
              <a:rPr lang="en-US" dirty="0" err="1"/>
              <a:t>GnuPG</a:t>
            </a:r>
            <a:r>
              <a:rPr lang="en-US" dirty="0"/>
              <a:t> can serve as a “one stop shop” for algorithms needed at each step of cryptography. </a:t>
            </a:r>
          </a:p>
        </p:txBody>
      </p:sp>
    </p:spTree>
    <p:extLst>
      <p:ext uri="{BB962C8B-B14F-4D97-AF65-F5344CB8AC3E}">
        <p14:creationId xmlns:p14="http://schemas.microsoft.com/office/powerpoint/2010/main" val="289944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BADAF-8A2B-4380-A32F-685FF56CA352}"/>
              </a:ext>
            </a:extLst>
          </p:cNvPr>
          <p:cNvSpPr>
            <a:spLocks noGrp="1"/>
          </p:cNvSpPr>
          <p:nvPr>
            <p:ph type="title"/>
          </p:nvPr>
        </p:nvSpPr>
        <p:spPr/>
        <p:txBody>
          <a:bodyPr/>
          <a:lstStyle/>
          <a:p>
            <a:r>
              <a:rPr lang="en-US" dirty="0"/>
              <a:t>Public Key Lengths </a:t>
            </a:r>
            <a:endParaRPr lang="en-US" dirty="0"/>
          </a:p>
        </p:txBody>
      </p:sp>
      <p:sp>
        <p:nvSpPr>
          <p:cNvPr id="3" name="Content Placeholder 2">
            <a:extLst>
              <a:ext uri="{FF2B5EF4-FFF2-40B4-BE49-F238E27FC236}">
                <a16:creationId xmlns:a16="http://schemas.microsoft.com/office/drawing/2014/main" xmlns="" id="{52EB62A8-035C-4D41-A232-EB37D987DA1C}"/>
              </a:ext>
            </a:extLst>
          </p:cNvPr>
          <p:cNvSpPr>
            <a:spLocks noGrp="1"/>
          </p:cNvSpPr>
          <p:nvPr>
            <p:ph idx="1"/>
          </p:nvPr>
        </p:nvSpPr>
        <p:spPr>
          <a:xfrm>
            <a:off x="5487251" y="2797779"/>
            <a:ext cx="5934808" cy="3295291"/>
          </a:xfrm>
        </p:spPr>
        <p:txBody>
          <a:bodyPr/>
          <a:lstStyle/>
          <a:p>
            <a:pPr marL="0" indent="0">
              <a:buNone/>
            </a:pPr>
            <a:r>
              <a:rPr lang="en-US" dirty="0" smtClean="0"/>
              <a:t>Public Key Lengths can be attributed to certain algorithms:</a:t>
            </a:r>
          </a:p>
          <a:p>
            <a:r>
              <a:rPr lang="en-US" dirty="0" err="1" smtClean="0"/>
              <a:t>ElGamal</a:t>
            </a:r>
            <a:r>
              <a:rPr lang="en-US" dirty="0" smtClean="0"/>
              <a:t> 768-bit key</a:t>
            </a:r>
          </a:p>
          <a:p>
            <a:r>
              <a:rPr lang="en-US" dirty="0" smtClean="0"/>
              <a:t>Public key at ~1750-bit = ?</a:t>
            </a:r>
          </a:p>
          <a:p>
            <a:r>
              <a:rPr lang="en-US" dirty="0" smtClean="0"/>
              <a:t>RSA or DSA 3072-bit key</a:t>
            </a:r>
            <a:endParaRPr lang="en-US" dirty="0"/>
          </a:p>
        </p:txBody>
      </p:sp>
      <p:pic>
        <p:nvPicPr>
          <p:cNvPr id="4" name="Picture 3">
            <a:extLst>
              <a:ext uri="{FF2B5EF4-FFF2-40B4-BE49-F238E27FC236}">
                <a16:creationId xmlns:a16="http://schemas.microsoft.com/office/drawing/2014/main" xmlns="" id="{F7C04ACA-8AC2-4976-A41F-CC8866F2055A}"/>
              </a:ext>
            </a:extLst>
          </p:cNvPr>
          <p:cNvPicPr/>
          <p:nvPr/>
        </p:nvPicPr>
        <p:blipFill>
          <a:blip r:embed="rId2">
            <a:extLst>
              <a:ext uri="{28A0092B-C50C-407E-A947-70E740481C1C}">
                <a14:useLocalDpi xmlns:a14="http://schemas.microsoft.com/office/drawing/2010/main" val="0"/>
              </a:ext>
            </a:extLst>
          </a:blip>
          <a:stretch>
            <a:fillRect/>
          </a:stretch>
        </p:blipFill>
        <p:spPr>
          <a:xfrm>
            <a:off x="211796" y="2336873"/>
            <a:ext cx="4975666" cy="3694650"/>
          </a:xfrm>
          <a:prstGeom prst="rect">
            <a:avLst/>
          </a:prstGeom>
        </p:spPr>
      </p:pic>
      <p:sp>
        <p:nvSpPr>
          <p:cNvPr id="5" name="Rectangle 4"/>
          <p:cNvSpPr/>
          <p:nvPr/>
        </p:nvSpPr>
        <p:spPr>
          <a:xfrm>
            <a:off x="1082351" y="4655976"/>
            <a:ext cx="345233" cy="9423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6" name="Rectangle 5"/>
          <p:cNvSpPr/>
          <p:nvPr/>
        </p:nvSpPr>
        <p:spPr>
          <a:xfrm>
            <a:off x="2125522" y="2649895"/>
            <a:ext cx="431066" cy="29484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Rectangle 6"/>
          <p:cNvSpPr/>
          <p:nvPr/>
        </p:nvSpPr>
        <p:spPr>
          <a:xfrm>
            <a:off x="4085903" y="3554963"/>
            <a:ext cx="431066" cy="20434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6184162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92</TotalTime>
  <Words>598</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Analysis of Cryptosystems in Dark Net Markets</vt:lpstr>
      <vt:lpstr>Dream Market Data</vt:lpstr>
      <vt:lpstr>History</vt:lpstr>
      <vt:lpstr>Product Catalog Breakdown</vt:lpstr>
      <vt:lpstr>Encryption of Choice - GnuPG</vt:lpstr>
      <vt:lpstr>Public Key Lengths </vt:lpstr>
      <vt:lpstr>PGP Process Flow </vt:lpstr>
      <vt:lpstr>GnuPG Function to Algorithm Breakdown</vt:lpstr>
      <vt:lpstr>Public Key Lengths </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Threats of Large Data Black Market Product Sales</dc:title>
  <dc:creator>Brandon Hill</dc:creator>
  <cp:lastModifiedBy>Clovis Bass</cp:lastModifiedBy>
  <cp:revision>42</cp:revision>
  <dcterms:created xsi:type="dcterms:W3CDTF">2018-07-16T14:28:07Z</dcterms:created>
  <dcterms:modified xsi:type="dcterms:W3CDTF">2018-07-17T19:21:59Z</dcterms:modified>
</cp:coreProperties>
</file>