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28" r:id="rId4"/>
    <p:sldId id="333" r:id="rId5"/>
    <p:sldId id="332" r:id="rId6"/>
    <p:sldId id="330" r:id="rId7"/>
    <p:sldId id="327" r:id="rId8"/>
    <p:sldId id="331" r:id="rId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27" autoAdjust="0"/>
  </p:normalViewPr>
  <p:slideViewPr>
    <p:cSldViewPr>
      <p:cViewPr varScale="1">
        <p:scale>
          <a:sx n="53" d="100"/>
          <a:sy n="53" d="100"/>
        </p:scale>
        <p:origin x="16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D5997-7232-406A-AED2-FEA6DD738CE5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5A19C-5A4A-4CFB-A0C2-827F31EF9E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4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Le graphique (ci-dessus, Figure 2) fait état de l’évolution annuelle des incendies dans la </a:t>
            </a:r>
            <a:r>
              <a:rPr lang="fr-FR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Maâmora</a:t>
            </a:r>
            <a:r>
              <a:rPr lang="fr-F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il en ressort une variabilité interannuelle aussi bien en termes de nombre qu’en termes de superficies touchées, avec une augmentation en flèche durant la période [2003-2005].</a:t>
            </a:r>
          </a:p>
          <a:p>
            <a:endParaRPr lang="fr-FR" b="0" i="0" dirty="0">
              <a:solidFill>
                <a:srgbClr val="666666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r>
              <a:rPr lang="fr-F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La carte (ci-dessus, Figure n° 4) permet de constater que les départs de feu sont répartis presque partout dans la forêt de la </a:t>
            </a:r>
            <a:r>
              <a:rPr lang="fr-FR" b="0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Maâmora</a:t>
            </a:r>
            <a:r>
              <a:rPr lang="fr-F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avec une concentration dans certaines zones. Ceci nous induit à l’analyse de cette répartition spatiale en vue d’en dégager les éventuelles explications.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A19C-5A4A-4CFB-A0C2-827F31EF9E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7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53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dirty="0"/>
              <a:t>UML</a:t>
            </a:r>
            <a:r>
              <a:rPr spc="70" dirty="0"/>
              <a:t>  </a:t>
            </a:r>
            <a:r>
              <a:rPr spc="-10" dirty="0"/>
              <a:t>1/9/16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3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dirty="0"/>
              <a:t>UML</a:t>
            </a:r>
            <a:r>
              <a:rPr spc="70" dirty="0"/>
              <a:t>  </a:t>
            </a:r>
            <a:r>
              <a:rPr spc="-10" dirty="0"/>
              <a:t>1/9/16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3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dirty="0"/>
              <a:t>UML</a:t>
            </a:r>
            <a:r>
              <a:rPr spc="70" dirty="0"/>
              <a:t>  </a:t>
            </a:r>
            <a:r>
              <a:rPr spc="-10" dirty="0"/>
              <a:t>1/9/16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3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dirty="0"/>
              <a:t>UML</a:t>
            </a:r>
            <a:r>
              <a:rPr spc="70" dirty="0"/>
              <a:t>  </a:t>
            </a:r>
            <a:r>
              <a:rPr spc="-10" dirty="0"/>
              <a:t>1/9/16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dirty="0"/>
              <a:t>UML</a:t>
            </a:r>
            <a:r>
              <a:rPr spc="70" dirty="0"/>
              <a:t>  </a:t>
            </a:r>
            <a:r>
              <a:rPr spc="-10" dirty="0"/>
              <a:t>1/9/16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4024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219" y="201598"/>
            <a:ext cx="8047990" cy="89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53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069" y="2948438"/>
            <a:ext cx="8043545" cy="276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39998" y="6425882"/>
            <a:ext cx="1014095" cy="204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0"/>
              </a:lnSpc>
            </a:pPr>
            <a:r>
              <a:rPr dirty="0"/>
              <a:t>UML</a:t>
            </a:r>
            <a:r>
              <a:rPr spc="70" dirty="0"/>
              <a:t>  </a:t>
            </a:r>
            <a:r>
              <a:rPr spc="-10" dirty="0"/>
              <a:t>1/9/16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0394" y="6427470"/>
            <a:ext cx="287019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ssdem26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4875" y="3648075"/>
            <a:ext cx="7315200" cy="1279525"/>
          </a:xfrm>
          <a:custGeom>
            <a:avLst/>
            <a:gdLst/>
            <a:ahLst/>
            <a:cxnLst/>
            <a:rect l="l" t="t" r="r" b="b"/>
            <a:pathLst>
              <a:path w="7315200" h="1279525">
                <a:moveTo>
                  <a:pt x="0" y="0"/>
                </a:moveTo>
                <a:lnTo>
                  <a:pt x="7315200" y="0"/>
                </a:lnTo>
                <a:lnTo>
                  <a:pt x="7315200" y="1279525"/>
                </a:lnTo>
                <a:lnTo>
                  <a:pt x="0" y="1279525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727C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048250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0"/>
                </a:moveTo>
                <a:lnTo>
                  <a:pt x="7315200" y="0"/>
                </a:lnTo>
                <a:lnTo>
                  <a:pt x="73152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875" y="3648075"/>
            <a:ext cx="228600" cy="1279525"/>
          </a:xfrm>
          <a:custGeom>
            <a:avLst/>
            <a:gdLst/>
            <a:ahLst/>
            <a:cxnLst/>
            <a:rect l="l" t="t" r="r" b="b"/>
            <a:pathLst>
              <a:path w="228600" h="1279525">
                <a:moveTo>
                  <a:pt x="228600" y="0"/>
                </a:moveTo>
                <a:lnTo>
                  <a:pt x="0" y="0"/>
                </a:lnTo>
                <a:lnTo>
                  <a:pt x="0" y="1279525"/>
                </a:lnTo>
                <a:lnTo>
                  <a:pt x="228600" y="1279525"/>
                </a:lnTo>
                <a:lnTo>
                  <a:pt x="228600" y="0"/>
                </a:lnTo>
                <a:close/>
              </a:path>
            </a:pathLst>
          </a:custGeom>
          <a:solidFill>
            <a:srgbClr val="72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04825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0"/>
                </a:lnTo>
                <a:lnTo>
                  <a:pt x="0" y="685800"/>
                </a:lnTo>
                <a:lnTo>
                  <a:pt x="228600" y="685800"/>
                </a:lnTo>
                <a:lnTo>
                  <a:pt x="22860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3475" y="3888461"/>
            <a:ext cx="708342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100"/>
              </a:spcBef>
              <a:tabLst>
                <a:tab pos="1159510" algn="l"/>
                <a:tab pos="3825240" algn="l"/>
              </a:tabLst>
            </a:pPr>
            <a:r>
              <a:rPr lang="fr-FR" sz="3200" spc="-25" dirty="0">
                <a:latin typeface="Bookman Old Style"/>
                <a:cs typeface="Bookman Old Style"/>
              </a:rPr>
              <a:t>Mise en place d’un </a:t>
            </a:r>
            <a:r>
              <a:rPr lang="fr-FR" sz="3200" spc="-25" dirty="0" err="1">
                <a:latin typeface="Bookman Old Style"/>
                <a:cs typeface="Bookman Old Style"/>
              </a:rPr>
              <a:t>sigweb</a:t>
            </a:r>
            <a:r>
              <a:rPr lang="fr-FR" sz="3200" spc="-25" dirty="0">
                <a:latin typeface="Bookman Old Style"/>
                <a:cs typeface="Bookman Old Style"/>
              </a:rPr>
              <a:t> pour la gestion d’incendie</a:t>
            </a:r>
            <a:endParaRPr sz="3200" dirty="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9044" y="6425882"/>
            <a:ext cx="1244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400" dirty="0">
                <a:solidFill>
                  <a:srgbClr val="46465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314945-F432-3A11-A765-110EAB131704}"/>
              </a:ext>
            </a:extLst>
          </p:cNvPr>
          <p:cNvSpPr txBox="1"/>
          <p:nvPr/>
        </p:nvSpPr>
        <p:spPr>
          <a:xfrm>
            <a:off x="1133474" y="5172759"/>
            <a:ext cx="708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u="sng" spc="-10" dirty="0">
                <a:solidFill>
                  <a:srgbClr val="B292CA"/>
                </a:solidFill>
                <a:uFill>
                  <a:solidFill>
                    <a:srgbClr val="B292CA"/>
                  </a:solidFill>
                </a:uFill>
                <a:latin typeface="Bookman Old Style"/>
                <a:cs typeface="Bookman Old Style"/>
                <a:hlinkClick r:id="rId2"/>
              </a:rPr>
              <a:t>bassdem26@gmail.com</a:t>
            </a:r>
            <a:endParaRPr lang="fr-FR" sz="1800" dirty="0">
              <a:latin typeface="Bookman Old Style"/>
              <a:cs typeface="Bookman Old Style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5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Introduction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4819" y="1166120"/>
            <a:ext cx="7874000" cy="4814138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 algn="just">
              <a:spcBef>
                <a:spcPts val="680"/>
              </a:spcBef>
              <a:buClr>
                <a:srgbClr val="727CA3"/>
              </a:buClr>
              <a:buSzPct val="75000"/>
              <a:tabLst>
                <a:tab pos="310515" algn="l"/>
                <a:tab pos="311150" algn="l"/>
              </a:tabLst>
            </a:pPr>
            <a:r>
              <a:rPr lang="fr-F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Pour une gestion optimale des incendies de forêt, il est essentiel de:</a:t>
            </a:r>
          </a:p>
          <a:p>
            <a:pPr marL="310515" indent="-272415" algn="just">
              <a:spcBef>
                <a:spcPts val="680"/>
              </a:spcBef>
              <a:buClr>
                <a:srgbClr val="727CA3"/>
              </a:buClr>
              <a:buSzPct val="75000"/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lang="fr-F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Connaître les ressources forestières exposées aux risques d'incendie.</a:t>
            </a:r>
          </a:p>
          <a:p>
            <a:pPr marL="310515" indent="-272415" algn="just">
              <a:spcBef>
                <a:spcPts val="680"/>
              </a:spcBef>
              <a:buClr>
                <a:srgbClr val="727CA3"/>
              </a:buClr>
              <a:buSzPct val="75000"/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lang="fr-F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Disposer de moyens efficaces de prévention.</a:t>
            </a:r>
          </a:p>
          <a:p>
            <a:pPr marL="310515" indent="-272415" algn="just">
              <a:spcBef>
                <a:spcPts val="680"/>
              </a:spcBef>
              <a:buClr>
                <a:srgbClr val="727CA3"/>
              </a:buClr>
              <a:buSzPct val="75000"/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lang="fr-F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Avoir des outils performants pour lutter contre les incendies.</a:t>
            </a:r>
          </a:p>
          <a:p>
            <a:pPr marL="310515" indent="-272415" algn="just">
              <a:spcBef>
                <a:spcPts val="680"/>
              </a:spcBef>
              <a:buClr>
                <a:srgbClr val="727CA3"/>
              </a:buClr>
              <a:buSzPct val="75000"/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lang="fr-F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Analyser les résultats des actions entreprises pour ajuster les stratégies en conséquence.</a:t>
            </a:r>
          </a:p>
          <a:p>
            <a:pPr marL="310515" indent="-272415">
              <a:lnSpc>
                <a:spcPct val="100000"/>
              </a:lnSpc>
              <a:spcBef>
                <a:spcPts val="680"/>
              </a:spcBef>
              <a:buClr>
                <a:srgbClr val="727CA3"/>
              </a:buClr>
              <a:buSzPct val="75000"/>
              <a:buFont typeface="Arial"/>
              <a:buChar char="•"/>
              <a:tabLst>
                <a:tab pos="310515" algn="l"/>
                <a:tab pos="311150" algn="l"/>
              </a:tabLst>
            </a:pPr>
            <a:endParaRPr lang="fr-FR"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5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La zone d’</a:t>
            </a:r>
            <a:r>
              <a:rPr lang="fr-FR" spc="-10" dirty="0" err="1"/>
              <a:t>etude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5390" y="1100758"/>
            <a:ext cx="8298181" cy="294439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 algn="just">
              <a:spcBef>
                <a:spcPts val="680"/>
              </a:spcBef>
              <a:buClr>
                <a:srgbClr val="727CA3"/>
              </a:buClr>
              <a:buSzPct val="75000"/>
              <a:tabLst>
                <a:tab pos="310515" algn="l"/>
                <a:tab pos="311150" algn="l"/>
              </a:tabLst>
            </a:pP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forêt de la </a:t>
            </a:r>
            <a:r>
              <a:rPr lang="fr-FR" sz="2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Maâmora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s’étend sur une superficie de 133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 ha dont 64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 ha de ch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ê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ne-li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è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ge. Elle occupe une place privil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é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é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en raison des r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ô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qu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’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elle joue sur les plans environnemental, 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é</a:t>
            </a:r>
            <a:r>
              <a:rPr lang="fr-FR" sz="2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conomique et social.</a:t>
            </a:r>
            <a:endParaRPr lang="fr-FR" sz="24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8100" algn="just">
              <a:spcBef>
                <a:spcPts val="680"/>
              </a:spcBef>
              <a:buClr>
                <a:srgbClr val="727CA3"/>
              </a:buClr>
              <a:buSzPct val="75000"/>
              <a:tabLst>
                <a:tab pos="310515" algn="l"/>
                <a:tab pos="311150" algn="l"/>
              </a:tabLst>
            </a:pPr>
            <a:endParaRPr lang="fr-FR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10515" indent="-272415">
              <a:lnSpc>
                <a:spcPct val="100000"/>
              </a:lnSpc>
              <a:spcBef>
                <a:spcPts val="680"/>
              </a:spcBef>
              <a:buClr>
                <a:srgbClr val="727CA3"/>
              </a:buClr>
              <a:buSzPct val="75000"/>
              <a:buFont typeface="Arial"/>
              <a:buChar char="•"/>
              <a:tabLst>
                <a:tab pos="310515" algn="l"/>
                <a:tab pos="311150" algn="l"/>
              </a:tabLst>
            </a:pPr>
            <a:endParaRPr lang="fr-FR" sz="26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21927E-CD68-CD8D-8B1C-A2BDF4DC6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3" y="3048000"/>
            <a:ext cx="42400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1F9226-105A-F564-E3E8-F4ED270B10CE}"/>
              </a:ext>
            </a:extLst>
          </p:cNvPr>
          <p:cNvSpPr txBox="1"/>
          <p:nvPr/>
        </p:nvSpPr>
        <p:spPr>
          <a:xfrm>
            <a:off x="5166470" y="3048000"/>
            <a:ext cx="3682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La situation géographique de la forêt de la </a:t>
            </a:r>
            <a:r>
              <a:rPr lang="fr-FR" b="1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Maâmora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27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5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La zone d’</a:t>
            </a:r>
            <a:r>
              <a:rPr lang="fr-FR" spc="-10" dirty="0" err="1"/>
              <a:t>etude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6" name="Picture 2" descr="Figure 2. Évolution des incendies de forêts au niveau de la forêt de la Maâmora">
            <a:extLst>
              <a:ext uri="{FF2B5EF4-FFF2-40B4-BE49-F238E27FC236}">
                <a16:creationId xmlns:a16="http://schemas.microsoft.com/office/drawing/2014/main" id="{A363A2AA-27A4-C5F7-F9DF-1BA8DE67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9" y="1408535"/>
            <a:ext cx="4234181" cy="28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3B03732-CBCB-FD1A-518B-8DDA3DBB7C0E}"/>
              </a:ext>
            </a:extLst>
          </p:cNvPr>
          <p:cNvSpPr txBox="1"/>
          <p:nvPr/>
        </p:nvSpPr>
        <p:spPr>
          <a:xfrm>
            <a:off x="378459" y="1100758"/>
            <a:ext cx="8387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Figure </a:t>
            </a:r>
            <a:r>
              <a:rPr lang="fr-FR" sz="1400" b="1" dirty="0">
                <a:solidFill>
                  <a:srgbClr val="66666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2</a:t>
            </a:r>
            <a:r>
              <a:rPr lang="fr-F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 Évolution des incendies de forêts au niveau de la forêt de la </a:t>
            </a:r>
            <a:r>
              <a:rPr lang="fr-FR" sz="1400" b="1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Maâmora</a:t>
            </a:r>
            <a:endParaRPr lang="fr-FR" sz="1400" dirty="0"/>
          </a:p>
        </p:txBody>
      </p:sp>
      <p:pic>
        <p:nvPicPr>
          <p:cNvPr id="1028" name="Picture 4" descr="Figure 4. La localisation spatiale des incendies dans la forêt de la Mâamora">
            <a:extLst>
              <a:ext uri="{FF2B5EF4-FFF2-40B4-BE49-F238E27FC236}">
                <a16:creationId xmlns:a16="http://schemas.microsoft.com/office/drawing/2014/main" id="{D7B0495F-F2B2-BB49-1FAF-91027793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25" y="2667000"/>
            <a:ext cx="3929381" cy="30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B6F7A48-578C-FF86-97F1-4A2B0EB64CB3}"/>
              </a:ext>
            </a:extLst>
          </p:cNvPr>
          <p:cNvSpPr txBox="1"/>
          <p:nvPr/>
        </p:nvSpPr>
        <p:spPr>
          <a:xfrm>
            <a:off x="4759503" y="2080807"/>
            <a:ext cx="4234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Figure </a:t>
            </a:r>
            <a:r>
              <a:rPr lang="fr-FR" sz="1400" b="1" dirty="0">
                <a:solidFill>
                  <a:srgbClr val="666666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3</a:t>
            </a:r>
            <a:r>
              <a:rPr lang="fr-FR" sz="1400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 La localisation spatiale des incendies dans la forêt de la </a:t>
            </a:r>
            <a:r>
              <a:rPr lang="fr-FR" sz="1400" b="1" i="0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Mâamora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2184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5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Objectifs et résultats attendus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4818" y="1166120"/>
            <a:ext cx="8450582" cy="400725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Améliorer la gestion et la prévention des incendies de forêt à travers un SIG-Web performant et accessible.</a:t>
            </a:r>
            <a:endParaRPr lang="fr-FR" sz="1800" kern="100" dirty="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Renforcer la capacité de surveillance en temps réel des zones à risque.</a:t>
            </a:r>
            <a:endParaRPr lang="fr-FR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Améliorer la coordination entre les différents acteurs impliqués dans la gestion des incendies.</a:t>
            </a:r>
            <a:endParaRPr lang="fr-FR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Optimiser l’utilisation des ressources pour une intervention rapide et efficace.</a:t>
            </a:r>
            <a:endParaRPr lang="fr-FR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8100" algn="just">
              <a:spcBef>
                <a:spcPts val="680"/>
              </a:spcBef>
              <a:buClr>
                <a:srgbClr val="727CA3"/>
              </a:buClr>
              <a:buSzPct val="75000"/>
              <a:tabLst>
                <a:tab pos="310515" algn="l"/>
                <a:tab pos="311150" algn="l"/>
              </a:tabLst>
            </a:pPr>
            <a:endParaRPr lang="fr-FR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10515" indent="-272415">
              <a:lnSpc>
                <a:spcPct val="100000"/>
              </a:lnSpc>
              <a:spcBef>
                <a:spcPts val="680"/>
              </a:spcBef>
              <a:buClr>
                <a:srgbClr val="727CA3"/>
              </a:buClr>
              <a:buSzPct val="75000"/>
              <a:buFont typeface="Arial"/>
              <a:buChar char="•"/>
              <a:tabLst>
                <a:tab pos="310515" algn="l"/>
                <a:tab pos="311150" algn="l"/>
              </a:tabLst>
            </a:pPr>
            <a:endParaRPr lang="fr-FR" sz="2600" dirty="0"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87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5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Objectifs et résultats attendus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4818" y="1166120"/>
            <a:ext cx="8450582" cy="3175998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lvl="0">
              <a:lnSpc>
                <a:spcPct val="107000"/>
              </a:lnSpc>
              <a:spcBef>
                <a:spcPts val="1500"/>
              </a:spcBef>
              <a:spcAft>
                <a:spcPts val="900"/>
              </a:spcAft>
              <a:buSzPts val="1000"/>
              <a:tabLst>
                <a:tab pos="457200" algn="l"/>
              </a:tabLst>
            </a:pPr>
            <a:r>
              <a:rPr lang="fr-FR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Résultats Attendus :</a:t>
            </a:r>
            <a:endParaRPr lang="fr-FR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Réduction du temps de réponse aux incendies.</a:t>
            </a:r>
            <a:endParaRPr lang="fr-FR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Amélioration de la précision des prévisions et des alertes d’incendies.</a:t>
            </a:r>
            <a:endParaRPr lang="fr-FR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FR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Coordination fluide entre les équipes de secours et les autorités locales.</a:t>
            </a:r>
            <a:endParaRPr lang="fr-FR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8100" algn="just">
              <a:spcBef>
                <a:spcPts val="680"/>
              </a:spcBef>
              <a:buClr>
                <a:srgbClr val="727CA3"/>
              </a:buClr>
              <a:buSzPct val="75000"/>
              <a:tabLst>
                <a:tab pos="310515" algn="l"/>
                <a:tab pos="311150" algn="l"/>
              </a:tabLst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10515" indent="-272415">
              <a:lnSpc>
                <a:spcPct val="100000"/>
              </a:lnSpc>
              <a:spcBef>
                <a:spcPts val="680"/>
              </a:spcBef>
              <a:buClr>
                <a:srgbClr val="727CA3"/>
              </a:buClr>
              <a:buSzPct val="75000"/>
              <a:buFont typeface="Arial"/>
              <a:buChar char="•"/>
              <a:tabLst>
                <a:tab pos="310515" algn="l"/>
                <a:tab pos="311150" algn="l"/>
              </a:tabLst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46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477" y="1330793"/>
            <a:ext cx="8395003" cy="4924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4020" y="194697"/>
            <a:ext cx="732535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Processus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modélisation</a:t>
            </a:r>
            <a:r>
              <a:rPr sz="24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d’une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web,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selon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000000"/>
                </a:solidFill>
                <a:latin typeface="Arial"/>
                <a:cs typeface="Arial"/>
              </a:rPr>
              <a:t>P.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Roques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8047990" cy="899160"/>
          </a:xfrm>
          <a:prstGeom prst="rect">
            <a:avLst/>
          </a:prstGeom>
        </p:spPr>
        <p:txBody>
          <a:bodyPr vert="horz" wrap="square" lIns="0" tIns="397563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MERCI POUR VOTRE ATTENTION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77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292C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375</Words>
  <Application>Microsoft Office PowerPoint</Application>
  <PresentationFormat>Affichage à l'écran 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Aptos</vt:lpstr>
      <vt:lpstr>Arial</vt:lpstr>
      <vt:lpstr>Bookman Old Style</vt:lpstr>
      <vt:lpstr>Söhne</vt:lpstr>
      <vt:lpstr>Symbol</vt:lpstr>
      <vt:lpstr>Verdana</vt:lpstr>
      <vt:lpstr>Office Theme</vt:lpstr>
      <vt:lpstr>Présentation PowerPoint</vt:lpstr>
      <vt:lpstr>Introduction</vt:lpstr>
      <vt:lpstr>La zone d’etude</vt:lpstr>
      <vt:lpstr>La zone d’etude</vt:lpstr>
      <vt:lpstr>Objectifs et résultats attendus</vt:lpstr>
      <vt:lpstr>Objectifs et résultats attendus</vt:lpstr>
      <vt:lpstr>Processus de modélisation d’une application web, selon P. Roques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chap1UmlIntro</dc:title>
  <cp:lastModifiedBy>BASSALA DEMBELE</cp:lastModifiedBy>
  <cp:revision>9</cp:revision>
  <dcterms:created xsi:type="dcterms:W3CDTF">2023-03-27T23:43:07Z</dcterms:created>
  <dcterms:modified xsi:type="dcterms:W3CDTF">2024-05-23T17:54:09Z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2023-03-27T00:00:00Z</vt:filetime>
  </property>
  <property fmtid="{D5CDD505-2E9C-101B-9397-08002B2CF9AE}" pid="5" name="Producer">
    <vt:lpwstr>macOS Version 12.3.1 (assemblage 21E258) Quartz PDFContext</vt:lpwstr>
  </property>
</Properties>
</file>