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60" r:id="rId2"/>
    <p:sldId id="256" r:id="rId3"/>
    <p:sldId id="257"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48" d="100"/>
          <a:sy n="48" d="100"/>
        </p:scale>
        <p:origin x="53"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B252445-73DA-4A92-84C3-6D96AF1A8C9C}"/>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GB"/>
          </a:p>
        </p:txBody>
      </p:sp>
      <p:sp>
        <p:nvSpPr>
          <p:cNvPr id="3" name="عنوان فرعي 2">
            <a:extLst>
              <a:ext uri="{FF2B5EF4-FFF2-40B4-BE49-F238E27FC236}">
                <a16:creationId xmlns:a16="http://schemas.microsoft.com/office/drawing/2014/main" id="{1B8971B7-B845-4E25-9880-B3E7EB9EA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GB"/>
          </a:p>
        </p:txBody>
      </p:sp>
      <p:sp>
        <p:nvSpPr>
          <p:cNvPr id="4" name="عنصر نائب للتاريخ 3">
            <a:extLst>
              <a:ext uri="{FF2B5EF4-FFF2-40B4-BE49-F238E27FC236}">
                <a16:creationId xmlns:a16="http://schemas.microsoft.com/office/drawing/2014/main" id="{D9273C15-764C-432D-9DE3-B088E53FA5D7}"/>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5" name="عنصر نائب للتذييل 4">
            <a:extLst>
              <a:ext uri="{FF2B5EF4-FFF2-40B4-BE49-F238E27FC236}">
                <a16:creationId xmlns:a16="http://schemas.microsoft.com/office/drawing/2014/main" id="{38C3BA24-BE8B-41BE-BC8A-680171D78B9A}"/>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E651271A-E2F7-4D39-B103-1F1D55FE08FF}"/>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312679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439090E-34EF-4071-B96C-73C40262500F}"/>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عنوان العمودي 2">
            <a:extLst>
              <a:ext uri="{FF2B5EF4-FFF2-40B4-BE49-F238E27FC236}">
                <a16:creationId xmlns:a16="http://schemas.microsoft.com/office/drawing/2014/main" id="{DF802CFC-9452-4957-B084-53A5F2351659}"/>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D8F635F8-D4E4-4F18-B74E-C015D6DCAC23}"/>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5" name="عنصر نائب للتذييل 4">
            <a:extLst>
              <a:ext uri="{FF2B5EF4-FFF2-40B4-BE49-F238E27FC236}">
                <a16:creationId xmlns:a16="http://schemas.microsoft.com/office/drawing/2014/main" id="{6EB26769-B88B-4E12-AF9F-EC2B147FA0FE}"/>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8EEDF304-3610-43E3-92A0-4C059470AD25}"/>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47209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0FDC12CE-2307-46FB-9929-8F0E1D44EF5B}"/>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GB"/>
          </a:p>
        </p:txBody>
      </p:sp>
      <p:sp>
        <p:nvSpPr>
          <p:cNvPr id="3" name="عنصر نائب للعنوان العمودي 2">
            <a:extLst>
              <a:ext uri="{FF2B5EF4-FFF2-40B4-BE49-F238E27FC236}">
                <a16:creationId xmlns:a16="http://schemas.microsoft.com/office/drawing/2014/main" id="{22A85208-C57B-4BFB-B1B3-A8F1F778284D}"/>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B47CBBFE-49B9-42CC-ABB3-ECC3AAEB00A3}"/>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5" name="عنصر نائب للتذييل 4">
            <a:extLst>
              <a:ext uri="{FF2B5EF4-FFF2-40B4-BE49-F238E27FC236}">
                <a16:creationId xmlns:a16="http://schemas.microsoft.com/office/drawing/2014/main" id="{F9322EC7-F9C6-4378-9793-126E7B30EC24}"/>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AB6D1204-F252-4C7A-83A1-4FB753E8BBCB}"/>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347534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9D9BEFE-6FD2-4503-B9B5-77B8A4E60C4E}"/>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محتوى 2">
            <a:extLst>
              <a:ext uri="{FF2B5EF4-FFF2-40B4-BE49-F238E27FC236}">
                <a16:creationId xmlns:a16="http://schemas.microsoft.com/office/drawing/2014/main" id="{F056EE33-2F06-48D3-B309-263365F23B62}"/>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5D45B1AB-4D4E-42A5-AF91-6C08B56B45BC}"/>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5" name="عنصر نائب للتذييل 4">
            <a:extLst>
              <a:ext uri="{FF2B5EF4-FFF2-40B4-BE49-F238E27FC236}">
                <a16:creationId xmlns:a16="http://schemas.microsoft.com/office/drawing/2014/main" id="{63C936EF-BD21-43AD-8E7C-0B05C3A99891}"/>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A1155C14-1AF6-4750-84C6-DCEE17F8A5CE}"/>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221052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030E1B-47E9-4B42-ACC8-4BB18C243990}"/>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GB"/>
          </a:p>
        </p:txBody>
      </p:sp>
      <p:sp>
        <p:nvSpPr>
          <p:cNvPr id="3" name="عنصر نائب للنص 2">
            <a:extLst>
              <a:ext uri="{FF2B5EF4-FFF2-40B4-BE49-F238E27FC236}">
                <a16:creationId xmlns:a16="http://schemas.microsoft.com/office/drawing/2014/main" id="{4376256C-8611-4B6A-AC12-AE55908FC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0DE812DA-9C05-4E3A-9B1D-F8C1145D7F23}"/>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5" name="عنصر نائب للتذييل 4">
            <a:extLst>
              <a:ext uri="{FF2B5EF4-FFF2-40B4-BE49-F238E27FC236}">
                <a16:creationId xmlns:a16="http://schemas.microsoft.com/office/drawing/2014/main" id="{5EE1A2CA-C621-4794-B97C-1B3BBD31AD85}"/>
              </a:ext>
            </a:extLst>
          </p:cNvPr>
          <p:cNvSpPr>
            <a:spLocks noGrp="1"/>
          </p:cNvSpPr>
          <p:nvPr>
            <p:ph type="ftr" sz="quarter" idx="11"/>
          </p:nvPr>
        </p:nvSpPr>
        <p:spPr/>
        <p:txBody>
          <a:bodyPr/>
          <a:lstStyle/>
          <a:p>
            <a:endParaRPr lang="en-GB"/>
          </a:p>
        </p:txBody>
      </p:sp>
      <p:sp>
        <p:nvSpPr>
          <p:cNvPr id="6" name="عنصر نائب لرقم الشريحة 5">
            <a:extLst>
              <a:ext uri="{FF2B5EF4-FFF2-40B4-BE49-F238E27FC236}">
                <a16:creationId xmlns:a16="http://schemas.microsoft.com/office/drawing/2014/main" id="{103E455D-D95E-4139-9744-C011A6BA3F1B}"/>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5998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ABD509-532B-4452-A6A1-E7F9AA322B42}"/>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محتوى 2">
            <a:extLst>
              <a:ext uri="{FF2B5EF4-FFF2-40B4-BE49-F238E27FC236}">
                <a16:creationId xmlns:a16="http://schemas.microsoft.com/office/drawing/2014/main" id="{B256FD09-1AF0-4FB2-8943-1106E3B44F62}"/>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محتوى 3">
            <a:extLst>
              <a:ext uri="{FF2B5EF4-FFF2-40B4-BE49-F238E27FC236}">
                <a16:creationId xmlns:a16="http://schemas.microsoft.com/office/drawing/2014/main" id="{A3193AB3-AAA7-4488-82EB-A125051BAFEA}"/>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5" name="عنصر نائب للتاريخ 4">
            <a:extLst>
              <a:ext uri="{FF2B5EF4-FFF2-40B4-BE49-F238E27FC236}">
                <a16:creationId xmlns:a16="http://schemas.microsoft.com/office/drawing/2014/main" id="{0F1A72FE-61CD-46D0-B02B-107626F50F9F}"/>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6" name="عنصر نائب للتذييل 5">
            <a:extLst>
              <a:ext uri="{FF2B5EF4-FFF2-40B4-BE49-F238E27FC236}">
                <a16:creationId xmlns:a16="http://schemas.microsoft.com/office/drawing/2014/main" id="{985BEF76-84F8-49DF-A57F-41961EAB5F18}"/>
              </a:ext>
            </a:extLst>
          </p:cNvPr>
          <p:cNvSpPr>
            <a:spLocks noGrp="1"/>
          </p:cNvSpPr>
          <p:nvPr>
            <p:ph type="ftr" sz="quarter" idx="11"/>
          </p:nvPr>
        </p:nvSpPr>
        <p:spPr/>
        <p:txBody>
          <a:bodyPr/>
          <a:lstStyle/>
          <a:p>
            <a:endParaRPr lang="en-GB"/>
          </a:p>
        </p:txBody>
      </p:sp>
      <p:sp>
        <p:nvSpPr>
          <p:cNvPr id="7" name="عنصر نائب لرقم الشريحة 6">
            <a:extLst>
              <a:ext uri="{FF2B5EF4-FFF2-40B4-BE49-F238E27FC236}">
                <a16:creationId xmlns:a16="http://schemas.microsoft.com/office/drawing/2014/main" id="{BB487245-74FA-41E2-9E41-7292D0EC7B36}"/>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33936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9E624A0-ECE0-4355-8C9C-2E87DAC8F976}"/>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GB"/>
          </a:p>
        </p:txBody>
      </p:sp>
      <p:sp>
        <p:nvSpPr>
          <p:cNvPr id="3" name="عنصر نائب للنص 2">
            <a:extLst>
              <a:ext uri="{FF2B5EF4-FFF2-40B4-BE49-F238E27FC236}">
                <a16:creationId xmlns:a16="http://schemas.microsoft.com/office/drawing/2014/main" id="{E6DEE344-6152-4E9C-A59D-369E04A049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EFBD0279-488C-4B68-B726-E183F86EBF42}"/>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5" name="عنصر نائب للنص 4">
            <a:extLst>
              <a:ext uri="{FF2B5EF4-FFF2-40B4-BE49-F238E27FC236}">
                <a16:creationId xmlns:a16="http://schemas.microsoft.com/office/drawing/2014/main" id="{C6998713-7148-49CD-95CC-5637A6F1F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44028779-86F2-4911-A80B-3B3038ACDC9B}"/>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7" name="عنصر نائب للتاريخ 6">
            <a:extLst>
              <a:ext uri="{FF2B5EF4-FFF2-40B4-BE49-F238E27FC236}">
                <a16:creationId xmlns:a16="http://schemas.microsoft.com/office/drawing/2014/main" id="{13C63BD3-1F83-4A38-A386-30BFAE85BF7C}"/>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8" name="عنصر نائب للتذييل 7">
            <a:extLst>
              <a:ext uri="{FF2B5EF4-FFF2-40B4-BE49-F238E27FC236}">
                <a16:creationId xmlns:a16="http://schemas.microsoft.com/office/drawing/2014/main" id="{F71703B7-1FF9-4D26-899B-F4DB26892B07}"/>
              </a:ext>
            </a:extLst>
          </p:cNvPr>
          <p:cNvSpPr>
            <a:spLocks noGrp="1"/>
          </p:cNvSpPr>
          <p:nvPr>
            <p:ph type="ftr" sz="quarter" idx="11"/>
          </p:nvPr>
        </p:nvSpPr>
        <p:spPr/>
        <p:txBody>
          <a:bodyPr/>
          <a:lstStyle/>
          <a:p>
            <a:endParaRPr lang="en-GB"/>
          </a:p>
        </p:txBody>
      </p:sp>
      <p:sp>
        <p:nvSpPr>
          <p:cNvPr id="9" name="عنصر نائب لرقم الشريحة 8">
            <a:extLst>
              <a:ext uri="{FF2B5EF4-FFF2-40B4-BE49-F238E27FC236}">
                <a16:creationId xmlns:a16="http://schemas.microsoft.com/office/drawing/2014/main" id="{1287E100-779C-4595-BCBD-44BE685BBD05}"/>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177166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3FE0905-AC3B-4408-B9E7-6615261AF52D}"/>
              </a:ext>
            </a:extLst>
          </p:cNvPr>
          <p:cNvSpPr>
            <a:spLocks noGrp="1"/>
          </p:cNvSpPr>
          <p:nvPr>
            <p:ph type="title"/>
          </p:nvPr>
        </p:nvSpPr>
        <p:spPr/>
        <p:txBody>
          <a:bodyPr/>
          <a:lstStyle/>
          <a:p>
            <a:r>
              <a:rPr lang="ar-SA"/>
              <a:t>انقر لتحرير نمط عنوان الشكل الرئيسي</a:t>
            </a:r>
            <a:endParaRPr lang="en-GB"/>
          </a:p>
        </p:txBody>
      </p:sp>
      <p:sp>
        <p:nvSpPr>
          <p:cNvPr id="3" name="عنصر نائب للتاريخ 2">
            <a:extLst>
              <a:ext uri="{FF2B5EF4-FFF2-40B4-BE49-F238E27FC236}">
                <a16:creationId xmlns:a16="http://schemas.microsoft.com/office/drawing/2014/main" id="{F7ECDDD2-C0D2-4A74-B803-11A44AD61DD8}"/>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4" name="عنصر نائب للتذييل 3">
            <a:extLst>
              <a:ext uri="{FF2B5EF4-FFF2-40B4-BE49-F238E27FC236}">
                <a16:creationId xmlns:a16="http://schemas.microsoft.com/office/drawing/2014/main" id="{9F9E372F-8D08-4285-8136-178176A8FA29}"/>
              </a:ext>
            </a:extLst>
          </p:cNvPr>
          <p:cNvSpPr>
            <a:spLocks noGrp="1"/>
          </p:cNvSpPr>
          <p:nvPr>
            <p:ph type="ftr" sz="quarter" idx="11"/>
          </p:nvPr>
        </p:nvSpPr>
        <p:spPr/>
        <p:txBody>
          <a:bodyPr/>
          <a:lstStyle/>
          <a:p>
            <a:endParaRPr lang="en-GB"/>
          </a:p>
        </p:txBody>
      </p:sp>
      <p:sp>
        <p:nvSpPr>
          <p:cNvPr id="5" name="عنصر نائب لرقم الشريحة 4">
            <a:extLst>
              <a:ext uri="{FF2B5EF4-FFF2-40B4-BE49-F238E27FC236}">
                <a16:creationId xmlns:a16="http://schemas.microsoft.com/office/drawing/2014/main" id="{81A442D6-383C-4095-B4DB-3F3B4531DC01}"/>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396525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2C5C788E-4040-4B6A-ACE6-934ADFF305E1}"/>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3" name="عنصر نائب للتذييل 2">
            <a:extLst>
              <a:ext uri="{FF2B5EF4-FFF2-40B4-BE49-F238E27FC236}">
                <a16:creationId xmlns:a16="http://schemas.microsoft.com/office/drawing/2014/main" id="{AA1DF22F-5A8E-48BC-A783-44444081461E}"/>
              </a:ext>
            </a:extLst>
          </p:cNvPr>
          <p:cNvSpPr>
            <a:spLocks noGrp="1"/>
          </p:cNvSpPr>
          <p:nvPr>
            <p:ph type="ftr" sz="quarter" idx="11"/>
          </p:nvPr>
        </p:nvSpPr>
        <p:spPr/>
        <p:txBody>
          <a:bodyPr/>
          <a:lstStyle/>
          <a:p>
            <a:endParaRPr lang="en-GB"/>
          </a:p>
        </p:txBody>
      </p:sp>
      <p:sp>
        <p:nvSpPr>
          <p:cNvPr id="4" name="عنصر نائب لرقم الشريحة 3">
            <a:extLst>
              <a:ext uri="{FF2B5EF4-FFF2-40B4-BE49-F238E27FC236}">
                <a16:creationId xmlns:a16="http://schemas.microsoft.com/office/drawing/2014/main" id="{9DE59FDE-D477-4679-8918-E8863CCD6F23}"/>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239885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7A773CC-0433-472E-A63A-F537C9C87384}"/>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GB"/>
          </a:p>
        </p:txBody>
      </p:sp>
      <p:sp>
        <p:nvSpPr>
          <p:cNvPr id="3" name="عنصر نائب للمحتوى 2">
            <a:extLst>
              <a:ext uri="{FF2B5EF4-FFF2-40B4-BE49-F238E27FC236}">
                <a16:creationId xmlns:a16="http://schemas.microsoft.com/office/drawing/2014/main" id="{DA77DF4B-33FD-4E83-BBDB-51EADAEC6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نص 3">
            <a:extLst>
              <a:ext uri="{FF2B5EF4-FFF2-40B4-BE49-F238E27FC236}">
                <a16:creationId xmlns:a16="http://schemas.microsoft.com/office/drawing/2014/main" id="{99AA61DC-1A15-4CE4-AD13-044FF700F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378A2872-14FD-4C48-B4B5-174072996DE6}"/>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6" name="عنصر نائب للتذييل 5">
            <a:extLst>
              <a:ext uri="{FF2B5EF4-FFF2-40B4-BE49-F238E27FC236}">
                <a16:creationId xmlns:a16="http://schemas.microsoft.com/office/drawing/2014/main" id="{90706F8D-49F1-4564-B78E-71E2DF155842}"/>
              </a:ext>
            </a:extLst>
          </p:cNvPr>
          <p:cNvSpPr>
            <a:spLocks noGrp="1"/>
          </p:cNvSpPr>
          <p:nvPr>
            <p:ph type="ftr" sz="quarter" idx="11"/>
          </p:nvPr>
        </p:nvSpPr>
        <p:spPr/>
        <p:txBody>
          <a:bodyPr/>
          <a:lstStyle/>
          <a:p>
            <a:endParaRPr lang="en-GB"/>
          </a:p>
        </p:txBody>
      </p:sp>
      <p:sp>
        <p:nvSpPr>
          <p:cNvPr id="7" name="عنصر نائب لرقم الشريحة 6">
            <a:extLst>
              <a:ext uri="{FF2B5EF4-FFF2-40B4-BE49-F238E27FC236}">
                <a16:creationId xmlns:a16="http://schemas.microsoft.com/office/drawing/2014/main" id="{2FD3B10D-6A87-40FB-AA76-1BB0C7A81A5F}"/>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17135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A51AAC-6498-4E9E-BF4B-ADED29458DC8}"/>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GB"/>
          </a:p>
        </p:txBody>
      </p:sp>
      <p:sp>
        <p:nvSpPr>
          <p:cNvPr id="3" name="عنصر نائب للصورة 2">
            <a:extLst>
              <a:ext uri="{FF2B5EF4-FFF2-40B4-BE49-F238E27FC236}">
                <a16:creationId xmlns:a16="http://schemas.microsoft.com/office/drawing/2014/main" id="{AB1BED40-0290-4BA2-98F3-E33166F15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عنصر نائب للنص 3">
            <a:extLst>
              <a:ext uri="{FF2B5EF4-FFF2-40B4-BE49-F238E27FC236}">
                <a16:creationId xmlns:a16="http://schemas.microsoft.com/office/drawing/2014/main" id="{7B3FD09D-FE0A-497D-B2DA-B0602C699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64A84EF-EEAA-4B41-AEB4-04B6F04ACD2E}"/>
              </a:ext>
            </a:extLst>
          </p:cNvPr>
          <p:cNvSpPr>
            <a:spLocks noGrp="1"/>
          </p:cNvSpPr>
          <p:nvPr>
            <p:ph type="dt" sz="half" idx="10"/>
          </p:nvPr>
        </p:nvSpPr>
        <p:spPr/>
        <p:txBody>
          <a:bodyPr/>
          <a:lstStyle/>
          <a:p>
            <a:fld id="{F1A9BCA4-C4A7-42E0-A16C-8A4D8A02C169}" type="datetimeFigureOut">
              <a:rPr lang="en-GB" smtClean="0"/>
              <a:t>17/08/2020</a:t>
            </a:fld>
            <a:endParaRPr lang="en-GB"/>
          </a:p>
        </p:txBody>
      </p:sp>
      <p:sp>
        <p:nvSpPr>
          <p:cNvPr id="6" name="عنصر نائب للتذييل 5">
            <a:extLst>
              <a:ext uri="{FF2B5EF4-FFF2-40B4-BE49-F238E27FC236}">
                <a16:creationId xmlns:a16="http://schemas.microsoft.com/office/drawing/2014/main" id="{B203AEBA-46C6-4F89-B141-9FEAC89BAF6B}"/>
              </a:ext>
            </a:extLst>
          </p:cNvPr>
          <p:cNvSpPr>
            <a:spLocks noGrp="1"/>
          </p:cNvSpPr>
          <p:nvPr>
            <p:ph type="ftr" sz="quarter" idx="11"/>
          </p:nvPr>
        </p:nvSpPr>
        <p:spPr/>
        <p:txBody>
          <a:bodyPr/>
          <a:lstStyle/>
          <a:p>
            <a:endParaRPr lang="en-GB"/>
          </a:p>
        </p:txBody>
      </p:sp>
      <p:sp>
        <p:nvSpPr>
          <p:cNvPr id="7" name="عنصر نائب لرقم الشريحة 6">
            <a:extLst>
              <a:ext uri="{FF2B5EF4-FFF2-40B4-BE49-F238E27FC236}">
                <a16:creationId xmlns:a16="http://schemas.microsoft.com/office/drawing/2014/main" id="{FDA29EDD-822B-48AD-96EE-71184566A3A4}"/>
              </a:ext>
            </a:extLst>
          </p:cNvPr>
          <p:cNvSpPr>
            <a:spLocks noGrp="1"/>
          </p:cNvSpPr>
          <p:nvPr>
            <p:ph type="sldNum" sz="quarter" idx="12"/>
          </p:nvPr>
        </p:nvSpPr>
        <p:spPr/>
        <p:txBody>
          <a:bodyPr/>
          <a:lstStyle/>
          <a:p>
            <a:fld id="{9F1A5194-3C85-4787-A6DB-5D31F980EC10}" type="slidenum">
              <a:rPr lang="en-GB" smtClean="0"/>
              <a:t>‹#›</a:t>
            </a:fld>
            <a:endParaRPr lang="en-GB"/>
          </a:p>
        </p:txBody>
      </p:sp>
    </p:spTree>
    <p:extLst>
      <p:ext uri="{BB962C8B-B14F-4D97-AF65-F5344CB8AC3E}">
        <p14:creationId xmlns:p14="http://schemas.microsoft.com/office/powerpoint/2010/main" val="94815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A419E160-D28C-415B-905D-9F7772E45DD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GB"/>
          </a:p>
        </p:txBody>
      </p:sp>
      <p:sp>
        <p:nvSpPr>
          <p:cNvPr id="3" name="عنصر نائب للنص 2">
            <a:extLst>
              <a:ext uri="{FF2B5EF4-FFF2-40B4-BE49-F238E27FC236}">
                <a16:creationId xmlns:a16="http://schemas.microsoft.com/office/drawing/2014/main" id="{F37A81FE-1541-44F3-A72E-D587BA3823C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GB"/>
          </a:p>
        </p:txBody>
      </p:sp>
      <p:sp>
        <p:nvSpPr>
          <p:cNvPr id="4" name="عنصر نائب للتاريخ 3">
            <a:extLst>
              <a:ext uri="{FF2B5EF4-FFF2-40B4-BE49-F238E27FC236}">
                <a16:creationId xmlns:a16="http://schemas.microsoft.com/office/drawing/2014/main" id="{67ED869C-1DFD-488A-87B3-7F14B06601C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1A9BCA4-C4A7-42E0-A16C-8A4D8A02C169}" type="datetimeFigureOut">
              <a:rPr lang="en-GB" smtClean="0"/>
              <a:t>17/08/2020</a:t>
            </a:fld>
            <a:endParaRPr lang="en-GB"/>
          </a:p>
        </p:txBody>
      </p:sp>
      <p:sp>
        <p:nvSpPr>
          <p:cNvPr id="5" name="عنصر نائب للتذييل 4">
            <a:extLst>
              <a:ext uri="{FF2B5EF4-FFF2-40B4-BE49-F238E27FC236}">
                <a16:creationId xmlns:a16="http://schemas.microsoft.com/office/drawing/2014/main" id="{065A3DC2-7ADE-40D8-AD11-692B5E237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GB"/>
          </a:p>
        </p:txBody>
      </p:sp>
      <p:sp>
        <p:nvSpPr>
          <p:cNvPr id="6" name="عنصر نائب لرقم الشريحة 5">
            <a:extLst>
              <a:ext uri="{FF2B5EF4-FFF2-40B4-BE49-F238E27FC236}">
                <a16:creationId xmlns:a16="http://schemas.microsoft.com/office/drawing/2014/main" id="{1B9572B8-93B9-40AE-A25F-2DEF423DDF6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1A5194-3C85-4787-A6DB-5D31F980EC10}" type="slidenum">
              <a:rPr lang="en-GB" smtClean="0"/>
              <a:t>‹#›</a:t>
            </a:fld>
            <a:endParaRPr lang="en-GB"/>
          </a:p>
        </p:txBody>
      </p:sp>
    </p:spTree>
    <p:extLst>
      <p:ext uri="{BB962C8B-B14F-4D97-AF65-F5344CB8AC3E}">
        <p14:creationId xmlns:p14="http://schemas.microsoft.com/office/powerpoint/2010/main" val="3913304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A39547B-05BE-4D89-89B8-06D7E2058006}"/>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l" rtl="0"/>
            <a:r>
              <a:rPr lang="en-US" sz="3700"/>
              <a:t>The Battle of Neighborhoods</a:t>
            </a:r>
            <a:br>
              <a:rPr lang="en-US" sz="3700"/>
            </a:br>
            <a:br>
              <a:rPr lang="en-US" sz="3700" b="0" i="0" u="none" strike="noStrike" baseline="0"/>
            </a:br>
            <a:r>
              <a:rPr lang="en-US" sz="3700" b="0" i="0" u="none" strike="noStrike" baseline="0"/>
              <a:t> aka many Asian restaurants in the neighborhood </a:t>
            </a:r>
            <a:endParaRPr lang="en-US" sz="3700"/>
          </a:p>
        </p:txBody>
      </p:sp>
      <p:pic>
        <p:nvPicPr>
          <p:cNvPr id="9" name="عنصر نائب للمحتوى 8" descr="شخص يتناول السوشي مع عيدان تناول الطعام">
            <a:extLst>
              <a:ext uri="{FF2B5EF4-FFF2-40B4-BE49-F238E27FC236}">
                <a16:creationId xmlns:a16="http://schemas.microsoft.com/office/drawing/2014/main" id="{23CC0EEC-BFF6-407F-BF47-32BEB52A4C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091" r="23585"/>
          <a:stretch/>
        </p:blipFill>
        <p:spPr>
          <a:xfrm>
            <a:off x="3523488" y="10"/>
            <a:ext cx="8668512" cy="6857990"/>
          </a:xfrm>
          <a:prstGeom prst="rect">
            <a:avLst/>
          </a:prstGeom>
        </p:spPr>
      </p:pic>
    </p:spTree>
    <p:extLst>
      <p:ext uri="{BB962C8B-B14F-4D97-AF65-F5344CB8AC3E}">
        <p14:creationId xmlns:p14="http://schemas.microsoft.com/office/powerpoint/2010/main" val="20888886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31E677-CBF0-4810-9B2F-070AABB22471}"/>
              </a:ext>
            </a:extLst>
          </p:cNvPr>
          <p:cNvSpPr>
            <a:spLocks noGrp="1"/>
          </p:cNvSpPr>
          <p:nvPr>
            <p:ph type="title"/>
          </p:nvPr>
        </p:nvSpPr>
        <p:spPr/>
        <p:txBody>
          <a:bodyPr/>
          <a:lstStyle/>
          <a:p>
            <a:pPr algn="ctr"/>
            <a:r>
              <a:rPr lang="en-GB" sz="4400" b="1" i="0" u="none" strike="noStrike" baseline="0" dirty="0">
                <a:solidFill>
                  <a:srgbClr val="000000"/>
                </a:solidFill>
                <a:latin typeface="Times New Roman" panose="02020603050405020304" pitchFamily="18" charset="0"/>
              </a:rPr>
              <a:t>References : </a:t>
            </a:r>
            <a:endParaRPr lang="en-GB" dirty="0"/>
          </a:p>
        </p:txBody>
      </p:sp>
      <p:sp>
        <p:nvSpPr>
          <p:cNvPr id="3" name="عنصر نائب للمحتوى 2">
            <a:extLst>
              <a:ext uri="{FF2B5EF4-FFF2-40B4-BE49-F238E27FC236}">
                <a16:creationId xmlns:a16="http://schemas.microsoft.com/office/drawing/2014/main" id="{9C10AFB9-0F6A-43A7-A130-6E5671C5E845}"/>
              </a:ext>
            </a:extLst>
          </p:cNvPr>
          <p:cNvSpPr>
            <a:spLocks noGrp="1"/>
          </p:cNvSpPr>
          <p:nvPr>
            <p:ph idx="1"/>
          </p:nvPr>
        </p:nvSpPr>
        <p:spPr/>
        <p:txBody>
          <a:bodyPr>
            <a:normAutofit/>
          </a:bodyPr>
          <a:lstStyle/>
          <a:p>
            <a:pPr algn="l" rtl="0"/>
            <a:r>
              <a:rPr lang="en-US" sz="2400" b="0" i="0" u="none" strike="noStrike" baseline="0" dirty="0">
                <a:solidFill>
                  <a:srgbClr val="000000"/>
                </a:solidFill>
                <a:latin typeface="Times New Roman" panose="02020603050405020304" pitchFamily="18" charset="0"/>
                <a:cs typeface="+mj-cs"/>
              </a:rPr>
              <a:t>List of neighborhoods in Toronto: </a:t>
            </a:r>
            <a:endParaRPr lang="ar-SA" sz="2400" b="0" i="0" u="none" strike="noStrike" baseline="0" dirty="0">
              <a:solidFill>
                <a:srgbClr val="000000"/>
              </a:solidFill>
              <a:latin typeface="Times New Roman" panose="02020603050405020304" pitchFamily="18" charset="0"/>
              <a:cs typeface="+mj-cs"/>
            </a:endParaRPr>
          </a:p>
          <a:p>
            <a:pPr algn="l" rtl="0"/>
            <a:r>
              <a:rPr lang="en-US" sz="2400" b="0" i="0" u="none" strike="noStrike" baseline="0" dirty="0">
                <a:solidFill>
                  <a:srgbClr val="000000"/>
                </a:solidFill>
                <a:latin typeface="Times New Roman" panose="02020603050405020304" pitchFamily="18" charset="0"/>
                <a:cs typeface="+mj-cs"/>
              </a:rPr>
              <a:t>https://en.wikipedia.org/wiki/List_of_postal_codes_of_Canada:_M </a:t>
            </a:r>
          </a:p>
          <a:p>
            <a:pPr algn="l" rtl="0"/>
            <a:r>
              <a:rPr lang="en-GB" sz="2400" b="0" i="0" u="none" strike="noStrike" baseline="0" dirty="0">
                <a:solidFill>
                  <a:srgbClr val="000000"/>
                </a:solidFill>
                <a:latin typeface="Times New Roman" panose="02020603050405020304" pitchFamily="18" charset="0"/>
                <a:cs typeface="+mj-cs"/>
              </a:rPr>
              <a:t>Foursquare Developer Documentation: https://developer.foursquare.com/docs </a:t>
            </a:r>
            <a:endParaRPr lang="en-GB" sz="3600" dirty="0">
              <a:cs typeface="+mj-cs"/>
            </a:endParaRPr>
          </a:p>
        </p:txBody>
      </p:sp>
    </p:spTree>
    <p:extLst>
      <p:ext uri="{BB962C8B-B14F-4D97-AF65-F5344CB8AC3E}">
        <p14:creationId xmlns:p14="http://schemas.microsoft.com/office/powerpoint/2010/main" val="248767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عنوان 3">
            <a:extLst>
              <a:ext uri="{FF2B5EF4-FFF2-40B4-BE49-F238E27FC236}">
                <a16:creationId xmlns:a16="http://schemas.microsoft.com/office/drawing/2014/main" id="{918EC2EE-5232-4B07-B002-CBE7FC0EF9D1}"/>
              </a:ext>
            </a:extLst>
          </p:cNvPr>
          <p:cNvSpPr>
            <a:spLocks noGrp="1"/>
          </p:cNvSpPr>
          <p:nvPr>
            <p:ph type="title"/>
          </p:nvPr>
        </p:nvSpPr>
        <p:spPr>
          <a:xfrm>
            <a:off x="1014141" y="1450655"/>
            <a:ext cx="3932030" cy="3956690"/>
          </a:xfrm>
        </p:spPr>
        <p:txBody>
          <a:bodyPr anchor="ctr">
            <a:normAutofit/>
          </a:bodyPr>
          <a:lstStyle/>
          <a:p>
            <a:br>
              <a:rPr lang="en-GB" sz="5000" b="0" i="0" u="none" strike="noStrike" baseline="0" dirty="0">
                <a:latin typeface="Times New Roman" panose="02020603050405020304" pitchFamily="18" charset="0"/>
              </a:rPr>
            </a:br>
            <a:r>
              <a:rPr lang="en-GB" sz="5000" b="0" i="0" u="none" strike="noStrike" baseline="0" dirty="0">
                <a:latin typeface="Times New Roman" panose="02020603050405020304" pitchFamily="18" charset="0"/>
              </a:rPr>
              <a:t> </a:t>
            </a:r>
            <a:r>
              <a:rPr lang="en-GB" sz="5000" b="1" i="0" u="none" strike="noStrike" baseline="0" dirty="0">
                <a:latin typeface="Times New Roman" panose="02020603050405020304" pitchFamily="18" charset="0"/>
              </a:rPr>
              <a:t>Introduction </a:t>
            </a:r>
            <a:endParaRPr lang="en-GB" sz="5000" dirty="0"/>
          </a:p>
        </p:txBody>
      </p:sp>
      <p:sp>
        <p:nvSpPr>
          <p:cNvPr id="5" name="عنصر نائب للمحتوى 4">
            <a:extLst>
              <a:ext uri="{FF2B5EF4-FFF2-40B4-BE49-F238E27FC236}">
                <a16:creationId xmlns:a16="http://schemas.microsoft.com/office/drawing/2014/main" id="{6A87F3F4-90F1-49D0-87A3-9BD279CE969E}"/>
              </a:ext>
            </a:extLst>
          </p:cNvPr>
          <p:cNvSpPr>
            <a:spLocks noGrp="1"/>
          </p:cNvSpPr>
          <p:nvPr>
            <p:ph idx="1"/>
          </p:nvPr>
        </p:nvSpPr>
        <p:spPr>
          <a:xfrm>
            <a:off x="6096000" y="1108061"/>
            <a:ext cx="5008901" cy="4571972"/>
          </a:xfrm>
        </p:spPr>
        <p:txBody>
          <a:bodyPr anchor="ctr">
            <a:normAutofit/>
          </a:bodyPr>
          <a:lstStyle/>
          <a:p>
            <a:pPr algn="l" rtl="0"/>
            <a:endParaRPr lang="en-GB" sz="1700" b="0" i="0" u="none" strike="noStrike" baseline="0" dirty="0">
              <a:latin typeface="Times New Roman" panose="02020603050405020304" pitchFamily="18" charset="0"/>
            </a:endParaRPr>
          </a:p>
          <a:p>
            <a:pPr algn="l" rtl="0"/>
            <a:r>
              <a:rPr lang="en-US" sz="1700" b="0" i="0" u="none" strike="noStrike" baseline="0" dirty="0">
                <a:latin typeface="Times New Roman" panose="02020603050405020304" pitchFamily="18" charset="0"/>
              </a:rPr>
              <a:t> For this Capstone project, I am creating a hypothetical scenario for a concept Burmese restaurateur who wants to explore opening an authentic Burmese restaurant in Toronto area. The idea behind this project is that there may not be enough Burmese restaurants in Toronto and it might present a great opportunity for this entrepreneur who is based in Canada. As </a:t>
            </a:r>
          </a:p>
          <a:p>
            <a:pPr algn="l" rtl="0"/>
            <a:r>
              <a:rPr lang="en-US" sz="1700" b="0" i="0" u="none" strike="noStrike" baseline="0" dirty="0">
                <a:latin typeface="Times New Roman" panose="02020603050405020304" pitchFamily="18" charset="0"/>
              </a:rPr>
              <a:t>Burmese food is very similar to other Asian cuisines, this entrepreneur is thinking of opening this restaurant in locations where Asian food is popular (aka many Asian restaurants in the neighborhood). With the purpose in mind, finding the location to open such a restaurant is one of the most important decisions for this entrepreneur and I am designing this project to help him find the most suitable location. </a:t>
            </a:r>
            <a:endParaRPr lang="en-GB" sz="1700" dirty="0"/>
          </a:p>
        </p:txBody>
      </p:sp>
    </p:spTree>
    <p:extLst>
      <p:ext uri="{BB962C8B-B14F-4D97-AF65-F5344CB8AC3E}">
        <p14:creationId xmlns:p14="http://schemas.microsoft.com/office/powerpoint/2010/main" val="333367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7D01A6B-9C7D-45E1-8BD0-52982C77E5FB}"/>
              </a:ext>
            </a:extLst>
          </p:cNvPr>
          <p:cNvSpPr>
            <a:spLocks noGrp="1"/>
          </p:cNvSpPr>
          <p:nvPr>
            <p:ph type="title"/>
          </p:nvPr>
        </p:nvSpPr>
        <p:spPr/>
        <p:txBody>
          <a:bodyPr>
            <a:normAutofit/>
          </a:bodyPr>
          <a:lstStyle/>
          <a:p>
            <a:pPr algn="ctr" rtl="0"/>
            <a:r>
              <a:rPr lang="en-GB" sz="3200" b="1" i="0" u="none" strike="noStrike" baseline="0" dirty="0">
                <a:solidFill>
                  <a:srgbClr val="000000"/>
                </a:solidFill>
                <a:latin typeface="Times New Roman" panose="02020603050405020304" pitchFamily="18" charset="0"/>
              </a:rPr>
              <a:t>Business Problem : </a:t>
            </a:r>
            <a:endParaRPr lang="en-GB" sz="6600" dirty="0"/>
          </a:p>
        </p:txBody>
      </p:sp>
      <p:sp>
        <p:nvSpPr>
          <p:cNvPr id="3" name="عنصر نائب للمحتوى 2">
            <a:extLst>
              <a:ext uri="{FF2B5EF4-FFF2-40B4-BE49-F238E27FC236}">
                <a16:creationId xmlns:a16="http://schemas.microsoft.com/office/drawing/2014/main" id="{027C9CA7-844F-4E58-849F-A5CD25823316}"/>
              </a:ext>
            </a:extLst>
          </p:cNvPr>
          <p:cNvSpPr>
            <a:spLocks noGrp="1"/>
          </p:cNvSpPr>
          <p:nvPr>
            <p:ph idx="1"/>
          </p:nvPr>
        </p:nvSpPr>
        <p:spPr/>
        <p:txBody>
          <a:bodyPr>
            <a:normAutofit/>
          </a:bodyPr>
          <a:lstStyle/>
          <a:p>
            <a:pPr algn="r" rtl="0"/>
            <a:endParaRPr lang="en-GB" b="0" i="0" u="none" strike="noStrike" baseline="0" dirty="0">
              <a:solidFill>
                <a:srgbClr val="000000"/>
              </a:solidFill>
              <a:latin typeface="Times New Roman" panose="02020603050405020304" pitchFamily="18" charset="0"/>
            </a:endParaRPr>
          </a:p>
          <a:p>
            <a:pPr algn="l" rtl="0"/>
            <a:r>
              <a:rPr lang="en-US" b="0" i="0" u="none" strike="noStrike" baseline="0" dirty="0">
                <a:solidFill>
                  <a:srgbClr val="000000"/>
                </a:solidFill>
                <a:latin typeface="Times New Roman" panose="02020603050405020304" pitchFamily="18" charset="0"/>
              </a:rPr>
              <a:t> The objective of this capstone project is to find the most suitable location for the entrepreneur to open a new Burmese restaurant in Toronto, Canada. By using data science methods and machine learning methods such as clustering, this project aims to provide solutions to </a:t>
            </a:r>
            <a:r>
              <a:rPr lang="en-US" b="0" i="0" u="none" strike="noStrike" baseline="0" dirty="0" err="1">
                <a:solidFill>
                  <a:srgbClr val="000000"/>
                </a:solidFill>
                <a:latin typeface="Times New Roman" panose="02020603050405020304" pitchFamily="18" charset="0"/>
              </a:rPr>
              <a:t>ansIr</a:t>
            </a:r>
            <a:r>
              <a:rPr lang="en-US" b="0" i="0" u="none" strike="noStrike" baseline="0" dirty="0">
                <a:solidFill>
                  <a:srgbClr val="000000"/>
                </a:solidFill>
                <a:latin typeface="Times New Roman" panose="02020603050405020304" pitchFamily="18" charset="0"/>
              </a:rPr>
              <a:t> the business question: In Toronto, if an entrepreneur wants to open a Burmese restaurant, </a:t>
            </a:r>
          </a:p>
          <a:p>
            <a:pPr algn="l" rtl="0"/>
            <a:r>
              <a:rPr lang="en-US" b="0" i="0" u="none" strike="noStrike" baseline="0" dirty="0">
                <a:solidFill>
                  <a:srgbClr val="000000"/>
                </a:solidFill>
                <a:latin typeface="Times New Roman" panose="02020603050405020304" pitchFamily="18" charset="0"/>
              </a:rPr>
              <a:t>where should they consider opening it? </a:t>
            </a:r>
            <a:endParaRPr lang="en-GB" dirty="0"/>
          </a:p>
        </p:txBody>
      </p:sp>
    </p:spTree>
    <p:extLst>
      <p:ext uri="{BB962C8B-B14F-4D97-AF65-F5344CB8AC3E}">
        <p14:creationId xmlns:p14="http://schemas.microsoft.com/office/powerpoint/2010/main" val="51845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2DDF7F4-8BCD-42B9-BAE0-4E1DE4A3297E}"/>
              </a:ext>
            </a:extLst>
          </p:cNvPr>
          <p:cNvSpPr>
            <a:spLocks noGrp="1"/>
          </p:cNvSpPr>
          <p:nvPr>
            <p:ph type="title"/>
          </p:nvPr>
        </p:nvSpPr>
        <p:spPr/>
        <p:txBody>
          <a:bodyPr>
            <a:normAutofit/>
          </a:bodyPr>
          <a:lstStyle/>
          <a:p>
            <a:pPr algn="ctr"/>
            <a:r>
              <a:rPr lang="en-GB" sz="3600" b="0" i="0" u="none" strike="noStrike" baseline="0" dirty="0">
                <a:solidFill>
                  <a:srgbClr val="000000"/>
                </a:solidFill>
                <a:latin typeface="Times New Roman" panose="02020603050405020304" pitchFamily="18" charset="0"/>
              </a:rPr>
              <a:t> </a:t>
            </a:r>
            <a:r>
              <a:rPr lang="en-GB" sz="3600" b="1" i="0" u="none" strike="noStrike" baseline="0" dirty="0">
                <a:solidFill>
                  <a:srgbClr val="000000"/>
                </a:solidFill>
                <a:latin typeface="Times New Roman" panose="02020603050405020304" pitchFamily="18" charset="0"/>
              </a:rPr>
              <a:t>Data : </a:t>
            </a:r>
            <a:endParaRPr lang="en-GB" sz="7200" dirty="0"/>
          </a:p>
        </p:txBody>
      </p:sp>
      <p:sp>
        <p:nvSpPr>
          <p:cNvPr id="3" name="عنصر نائب للمحتوى 2">
            <a:extLst>
              <a:ext uri="{FF2B5EF4-FFF2-40B4-BE49-F238E27FC236}">
                <a16:creationId xmlns:a16="http://schemas.microsoft.com/office/drawing/2014/main" id="{D95BDE1D-3CD8-4B4D-BE3C-44B972A8A622}"/>
              </a:ext>
            </a:extLst>
          </p:cNvPr>
          <p:cNvSpPr>
            <a:spLocks noGrp="1"/>
          </p:cNvSpPr>
          <p:nvPr>
            <p:ph idx="1"/>
          </p:nvPr>
        </p:nvSpPr>
        <p:spPr/>
        <p:txBody>
          <a:bodyPr>
            <a:normAutofit/>
          </a:bodyPr>
          <a:lstStyle/>
          <a:p>
            <a:pPr algn="r" rtl="0"/>
            <a:endParaRPr lang="en-GB" sz="3200" b="0" i="0" u="none" strike="noStrike" baseline="0" dirty="0">
              <a:solidFill>
                <a:srgbClr val="000000"/>
              </a:solidFill>
              <a:latin typeface="Times New Roman" panose="02020603050405020304" pitchFamily="18" charset="0"/>
            </a:endParaRPr>
          </a:p>
          <a:p>
            <a:pPr algn="l" rtl="0"/>
            <a:r>
              <a:rPr lang="en-US" sz="3200" b="0" i="0" u="none" strike="noStrike" baseline="0" dirty="0">
                <a:solidFill>
                  <a:srgbClr val="000000"/>
                </a:solidFill>
                <a:latin typeface="Times New Roman" panose="02020603050405020304" pitchFamily="18" charset="0"/>
              </a:rPr>
              <a:t> To solve this problem, I will need below data: </a:t>
            </a:r>
          </a:p>
          <a:p>
            <a:pPr algn="l" rtl="0"/>
            <a:r>
              <a:rPr lang="en-US" sz="3200" b="0" i="0" u="none" strike="noStrike" baseline="0" dirty="0">
                <a:solidFill>
                  <a:srgbClr val="000000"/>
                </a:solidFill>
                <a:latin typeface="Times New Roman" panose="02020603050405020304" pitchFamily="18" charset="0"/>
              </a:rPr>
              <a:t> List of neighborhoods in Toronto, Canada. </a:t>
            </a:r>
          </a:p>
          <a:p>
            <a:pPr algn="l" rtl="0"/>
            <a:r>
              <a:rPr lang="en-US" sz="3200" b="0" i="0" u="none" strike="noStrike" baseline="0" dirty="0">
                <a:solidFill>
                  <a:srgbClr val="000000"/>
                </a:solidFill>
                <a:latin typeface="Times New Roman" panose="02020603050405020304" pitchFamily="18" charset="0"/>
              </a:rPr>
              <a:t> Latitude and Longitude of these neighborhoods. </a:t>
            </a:r>
          </a:p>
          <a:p>
            <a:pPr algn="l" rtl="0"/>
            <a:r>
              <a:rPr lang="en-US" sz="3200" b="0" i="0" u="none" strike="noStrike" baseline="0" dirty="0">
                <a:solidFill>
                  <a:srgbClr val="000000"/>
                </a:solidFill>
                <a:latin typeface="Times New Roman" panose="02020603050405020304" pitchFamily="18" charset="0"/>
              </a:rPr>
              <a:t>Venue data related to Asian restaurants. This will help us find the neighborhoods that are most suitable to open a Burmese restaurant </a:t>
            </a:r>
          </a:p>
          <a:p>
            <a:pPr algn="l" rtl="0"/>
            <a:endParaRPr lang="en-GB" sz="4400" dirty="0"/>
          </a:p>
        </p:txBody>
      </p:sp>
    </p:spTree>
    <p:extLst>
      <p:ext uri="{BB962C8B-B14F-4D97-AF65-F5344CB8AC3E}">
        <p14:creationId xmlns:p14="http://schemas.microsoft.com/office/powerpoint/2010/main" val="425973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338BD04-0CB1-422C-8D6B-4F94F937D4BC}"/>
              </a:ext>
            </a:extLst>
          </p:cNvPr>
          <p:cNvSpPr>
            <a:spLocks noGrp="1"/>
          </p:cNvSpPr>
          <p:nvPr>
            <p:ph type="title"/>
          </p:nvPr>
        </p:nvSpPr>
        <p:spPr/>
        <p:txBody>
          <a:bodyPr>
            <a:normAutofit/>
          </a:bodyPr>
          <a:lstStyle/>
          <a:p>
            <a:pPr algn="ctr"/>
            <a:r>
              <a:rPr lang="en-GB" sz="3200" b="1" i="0" u="none" strike="noStrike" baseline="0" dirty="0">
                <a:solidFill>
                  <a:srgbClr val="000000"/>
                </a:solidFill>
                <a:latin typeface="Times New Roman" panose="02020603050405020304" pitchFamily="18" charset="0"/>
              </a:rPr>
              <a:t>Methodology</a:t>
            </a:r>
            <a:endParaRPr lang="en-GB" sz="6600" dirty="0"/>
          </a:p>
        </p:txBody>
      </p:sp>
      <p:sp>
        <p:nvSpPr>
          <p:cNvPr id="3" name="عنصر نائب للمحتوى 2">
            <a:extLst>
              <a:ext uri="{FF2B5EF4-FFF2-40B4-BE49-F238E27FC236}">
                <a16:creationId xmlns:a16="http://schemas.microsoft.com/office/drawing/2014/main" id="{5C65D8EE-B7A2-4864-A535-63F1130AF3B2}"/>
              </a:ext>
            </a:extLst>
          </p:cNvPr>
          <p:cNvSpPr>
            <a:spLocks noGrp="1"/>
          </p:cNvSpPr>
          <p:nvPr>
            <p:ph idx="1"/>
          </p:nvPr>
        </p:nvSpPr>
        <p:spPr/>
        <p:txBody>
          <a:bodyPr>
            <a:normAutofit fontScale="92500"/>
          </a:bodyPr>
          <a:lstStyle/>
          <a:p>
            <a:pPr algn="l" rtl="0"/>
            <a:r>
              <a:rPr lang="en-US" sz="2400" b="0" i="0" u="none" strike="noStrike" baseline="0" dirty="0">
                <a:solidFill>
                  <a:srgbClr val="000000"/>
                </a:solidFill>
                <a:latin typeface="Times New Roman" panose="02020603050405020304" pitchFamily="18" charset="0"/>
              </a:rPr>
              <a:t>First, I need to get the list of neighborhoods in Toronto, Canada. This is possible by extracting the list of neighborhoods from </a:t>
            </a:r>
            <a:r>
              <a:rPr lang="en-US" sz="2400" b="0" i="0" u="none" strike="noStrike" baseline="0" dirty="0" err="1">
                <a:solidFill>
                  <a:srgbClr val="000000"/>
                </a:solidFill>
                <a:latin typeface="Times New Roman" panose="02020603050405020304" pitchFamily="18" charset="0"/>
              </a:rPr>
              <a:t>wikipedia</a:t>
            </a:r>
            <a:r>
              <a:rPr lang="en-US" sz="2400" b="0" i="0" u="none" strike="noStrike" baseline="0" dirty="0">
                <a:solidFill>
                  <a:srgbClr val="000000"/>
                </a:solidFill>
                <a:latin typeface="Times New Roman" panose="02020603050405020304" pitchFamily="18" charset="0"/>
              </a:rPr>
              <a:t> page </a:t>
            </a:r>
          </a:p>
          <a:p>
            <a:pPr algn="l" rtl="0"/>
            <a:r>
              <a:rPr lang="en-US" sz="2400" b="0" i="0" u="none" strike="noStrike" baseline="0" dirty="0">
                <a:solidFill>
                  <a:srgbClr val="000000"/>
                </a:solidFill>
                <a:latin typeface="Times New Roman" panose="02020603050405020304" pitchFamily="18" charset="0"/>
              </a:rPr>
              <a:t>(“ https://en.wikipedia.org/wiki/List_of_postal_codes_of_Canada:_M ”) I did the web scraping by utilizing pandas html table scraping method as it is easier and more </a:t>
            </a:r>
          </a:p>
          <a:p>
            <a:pPr algn="l" rtl="0"/>
            <a:r>
              <a:rPr lang="en-US" sz="2400" b="0" i="0" u="none" strike="noStrike" baseline="0" dirty="0">
                <a:solidFill>
                  <a:srgbClr val="000000"/>
                </a:solidFill>
                <a:latin typeface="Times New Roman" panose="02020603050405020304" pitchFamily="18" charset="0"/>
              </a:rPr>
              <a:t>convenient to pull tabular data directly from a web page into </a:t>
            </a:r>
            <a:r>
              <a:rPr lang="en-US" sz="2400" b="0" i="0" u="none" strike="noStrike" baseline="0" dirty="0" err="1">
                <a:solidFill>
                  <a:srgbClr val="000000"/>
                </a:solidFill>
                <a:latin typeface="Times New Roman" panose="02020603050405020304" pitchFamily="18" charset="0"/>
              </a:rPr>
              <a:t>dataframe</a:t>
            </a:r>
            <a:r>
              <a:rPr lang="en-US" sz="2400" b="0" i="0" u="none" strike="noStrike" baseline="0" dirty="0">
                <a:solidFill>
                  <a:srgbClr val="000000"/>
                </a:solidFill>
                <a:latin typeface="Times New Roman" panose="02020603050405020304" pitchFamily="18" charset="0"/>
              </a:rPr>
              <a:t>. </a:t>
            </a:r>
          </a:p>
          <a:p>
            <a:pPr algn="l" rtl="0"/>
            <a:r>
              <a:rPr lang="en-US" sz="2400" b="0" i="0" u="none" strike="noStrike" baseline="0" dirty="0">
                <a:solidFill>
                  <a:srgbClr val="000000"/>
                </a:solidFill>
                <a:latin typeface="Times New Roman" panose="02020603050405020304" pitchFamily="18" charset="0"/>
              </a:rPr>
              <a:t>However, it is only a list of neighborhood names and postal codes. I will need to get their </a:t>
            </a:r>
          </a:p>
          <a:p>
            <a:pPr algn="l" rtl="0"/>
            <a:r>
              <a:rPr lang="en-US" sz="2400" b="0" i="0" u="none" strike="noStrike" baseline="0" dirty="0">
                <a:solidFill>
                  <a:srgbClr val="000000"/>
                </a:solidFill>
                <a:latin typeface="Times New Roman" panose="02020603050405020304" pitchFamily="18" charset="0"/>
              </a:rPr>
              <a:t>coordinates to utilize Foursquare to pull the list of venues near these neighborhoods. To get the coordinates, I tried using Geocoder package but it was not working so I used the csv file provided by IBM team to match the coordinates of Toronto neighborhoods. After gathering </a:t>
            </a:r>
          </a:p>
          <a:p>
            <a:pPr algn="l" rtl="0"/>
            <a:r>
              <a:rPr lang="en-US" sz="2400" b="0" i="0" u="none" strike="noStrike" baseline="0" dirty="0">
                <a:solidFill>
                  <a:srgbClr val="000000"/>
                </a:solidFill>
                <a:latin typeface="Times New Roman" panose="02020603050405020304" pitchFamily="18" charset="0"/>
              </a:rPr>
              <a:t>all these coordinates, I visualized the map of Toronto using Folium package to verify whether these are correct coordinates. </a:t>
            </a:r>
            <a:endParaRPr lang="en-GB" sz="3600" dirty="0"/>
          </a:p>
        </p:txBody>
      </p:sp>
    </p:spTree>
    <p:extLst>
      <p:ext uri="{BB962C8B-B14F-4D97-AF65-F5344CB8AC3E}">
        <p14:creationId xmlns:p14="http://schemas.microsoft.com/office/powerpoint/2010/main" val="300795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061E9D3-A63A-4A2A-8175-48A4BB5EA68B}"/>
              </a:ext>
            </a:extLst>
          </p:cNvPr>
          <p:cNvSpPr>
            <a:spLocks noGrp="1"/>
          </p:cNvSpPr>
          <p:nvPr>
            <p:ph type="title"/>
          </p:nvPr>
        </p:nvSpPr>
        <p:spPr/>
        <p:txBody>
          <a:bodyPr>
            <a:normAutofit/>
          </a:bodyPr>
          <a:lstStyle/>
          <a:p>
            <a:pPr algn="ctr"/>
            <a:r>
              <a:rPr lang="en-GB" sz="3600" b="1" i="0" u="none" strike="noStrike" baseline="0" dirty="0">
                <a:solidFill>
                  <a:srgbClr val="000000"/>
                </a:solidFill>
                <a:latin typeface="Times New Roman" panose="02020603050405020304" pitchFamily="18" charset="0"/>
              </a:rPr>
              <a:t>Results : </a:t>
            </a:r>
            <a:endParaRPr lang="en-GB" sz="7200" dirty="0"/>
          </a:p>
        </p:txBody>
      </p:sp>
      <p:pic>
        <p:nvPicPr>
          <p:cNvPr id="7" name="عنصر نائب للمحتوى 6">
            <a:extLst>
              <a:ext uri="{FF2B5EF4-FFF2-40B4-BE49-F238E27FC236}">
                <a16:creationId xmlns:a16="http://schemas.microsoft.com/office/drawing/2014/main" id="{86915281-B8C5-47A5-8DDE-16ACA4ED9313}"/>
              </a:ext>
            </a:extLst>
          </p:cNvPr>
          <p:cNvPicPr>
            <a:picLocks noGrp="1" noChangeAspect="1"/>
          </p:cNvPicPr>
          <p:nvPr>
            <p:ph idx="1"/>
          </p:nvPr>
        </p:nvPicPr>
        <p:blipFill>
          <a:blip r:embed="rId2"/>
          <a:stretch>
            <a:fillRect/>
          </a:stretch>
        </p:blipFill>
        <p:spPr>
          <a:xfrm>
            <a:off x="433138" y="1540043"/>
            <a:ext cx="5144238" cy="4443662"/>
          </a:xfrm>
        </p:spPr>
      </p:pic>
      <p:sp>
        <p:nvSpPr>
          <p:cNvPr id="8" name="مربع نص 7">
            <a:extLst>
              <a:ext uri="{FF2B5EF4-FFF2-40B4-BE49-F238E27FC236}">
                <a16:creationId xmlns:a16="http://schemas.microsoft.com/office/drawing/2014/main" id="{A6DBD42D-377E-4BA0-AA3E-DF923252852E}"/>
              </a:ext>
            </a:extLst>
          </p:cNvPr>
          <p:cNvSpPr txBox="1"/>
          <p:nvPr/>
        </p:nvSpPr>
        <p:spPr>
          <a:xfrm>
            <a:off x="6384758" y="1540042"/>
            <a:ext cx="5325979" cy="4401205"/>
          </a:xfrm>
          <a:prstGeom prst="rect">
            <a:avLst/>
          </a:prstGeom>
          <a:noFill/>
        </p:spPr>
        <p:txBody>
          <a:bodyPr wrap="square" rtlCol="0">
            <a:spAutoFit/>
          </a:bodyPr>
          <a:lstStyle/>
          <a:p>
            <a:pPr algn="l" rtl="0"/>
            <a:r>
              <a:rPr lang="en-US" sz="2000" b="0" i="0" u="none" strike="noStrike" baseline="0" dirty="0">
                <a:solidFill>
                  <a:srgbClr val="000000"/>
                </a:solidFill>
                <a:latin typeface="Times New Roman" panose="02020603050405020304" pitchFamily="18" charset="0"/>
              </a:rPr>
              <a:t>The results from k-means clustering show that we can categorize Toronto neighborhoods into 3 clusters based on how many Thai restaurants are in each neighborhood: </a:t>
            </a:r>
          </a:p>
          <a:p>
            <a:pPr algn="l" rtl="0"/>
            <a:r>
              <a:rPr lang="en-US" sz="2000" b="0" i="0" u="none" strike="noStrike" baseline="0" dirty="0">
                <a:solidFill>
                  <a:srgbClr val="000000"/>
                </a:solidFill>
                <a:latin typeface="Times New Roman" panose="02020603050405020304" pitchFamily="18" charset="0"/>
              </a:rPr>
              <a:t>● Cluster 0: Neighborhoods with little or no Thai restaurants </a:t>
            </a:r>
          </a:p>
          <a:p>
            <a:pPr algn="l" rtl="0"/>
            <a:r>
              <a:rPr lang="en-US" sz="2000" b="0" i="0" u="none" strike="noStrike" baseline="0" dirty="0">
                <a:solidFill>
                  <a:srgbClr val="000000"/>
                </a:solidFill>
                <a:latin typeface="Times New Roman" panose="02020603050405020304" pitchFamily="18" charset="0"/>
              </a:rPr>
              <a:t>● Cluster 1: Neighborhoods with no Thai restaurants </a:t>
            </a:r>
          </a:p>
          <a:p>
            <a:pPr algn="l" rtl="0"/>
            <a:r>
              <a:rPr lang="en-US" sz="2000" b="0" i="0" u="none" strike="noStrike" baseline="0" dirty="0">
                <a:solidFill>
                  <a:srgbClr val="000000"/>
                </a:solidFill>
                <a:latin typeface="Times New Roman" panose="02020603050405020304" pitchFamily="18" charset="0"/>
              </a:rPr>
              <a:t>● Cluster 2: Neighborhoods with high number of Thai restaurants </a:t>
            </a:r>
          </a:p>
          <a:p>
            <a:pPr algn="l" rtl="0"/>
            <a:endParaRPr lang="en-GB" sz="2000" b="0" i="0" u="none" strike="noStrike" baseline="0" dirty="0">
              <a:solidFill>
                <a:srgbClr val="000000"/>
              </a:solidFill>
              <a:latin typeface="Times New Roman" panose="02020603050405020304" pitchFamily="18" charset="0"/>
            </a:endParaRPr>
          </a:p>
          <a:p>
            <a:pPr algn="l" rtl="0"/>
            <a:r>
              <a:rPr lang="en-US" sz="2000" b="0" i="0" u="none" strike="noStrike" baseline="0" dirty="0">
                <a:solidFill>
                  <a:srgbClr val="000000"/>
                </a:solidFill>
                <a:latin typeface="Times New Roman" panose="02020603050405020304" pitchFamily="18" charset="0"/>
              </a:rPr>
              <a:t>The results are visualized in the above map with Cluster 0 in red color, Cluster 1 in purple color and Cluster 2 in light green color. </a:t>
            </a:r>
            <a:endParaRPr lang="en-GB" sz="2000" dirty="0"/>
          </a:p>
        </p:txBody>
      </p:sp>
    </p:spTree>
    <p:extLst>
      <p:ext uri="{BB962C8B-B14F-4D97-AF65-F5344CB8AC3E}">
        <p14:creationId xmlns:p14="http://schemas.microsoft.com/office/powerpoint/2010/main" val="328128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CAF9E37-3ECA-4FD9-A493-979EF4391433}"/>
              </a:ext>
            </a:extLst>
          </p:cNvPr>
          <p:cNvSpPr>
            <a:spLocks noGrp="1"/>
          </p:cNvSpPr>
          <p:nvPr>
            <p:ph type="title"/>
          </p:nvPr>
        </p:nvSpPr>
        <p:spPr/>
        <p:txBody>
          <a:bodyPr/>
          <a:lstStyle/>
          <a:p>
            <a:pPr algn="ctr"/>
            <a:r>
              <a:rPr lang="en-GB" sz="1800" b="1" i="0" u="none" strike="noStrike" baseline="0" dirty="0">
                <a:solidFill>
                  <a:srgbClr val="000000"/>
                </a:solidFill>
                <a:latin typeface="Times New Roman" panose="02020603050405020304" pitchFamily="18" charset="0"/>
              </a:rPr>
              <a:t>Recommendations : </a:t>
            </a:r>
            <a:endParaRPr lang="en-GB" dirty="0"/>
          </a:p>
        </p:txBody>
      </p:sp>
      <p:sp>
        <p:nvSpPr>
          <p:cNvPr id="3" name="عنصر نائب للمحتوى 2">
            <a:extLst>
              <a:ext uri="{FF2B5EF4-FFF2-40B4-BE49-F238E27FC236}">
                <a16:creationId xmlns:a16="http://schemas.microsoft.com/office/drawing/2014/main" id="{BD58B113-81CD-428D-9D9F-1549F7792A6F}"/>
              </a:ext>
            </a:extLst>
          </p:cNvPr>
          <p:cNvSpPr>
            <a:spLocks noGrp="1"/>
          </p:cNvSpPr>
          <p:nvPr>
            <p:ph idx="1"/>
          </p:nvPr>
        </p:nvSpPr>
        <p:spPr/>
        <p:txBody>
          <a:bodyPr>
            <a:normAutofit/>
          </a:bodyPr>
          <a:lstStyle/>
          <a:p>
            <a:pPr algn="l" rtl="0"/>
            <a:r>
              <a:rPr lang="en-US" sz="2400" b="0" i="0" u="none" strike="noStrike" baseline="0" dirty="0">
                <a:solidFill>
                  <a:srgbClr val="000000"/>
                </a:solidFill>
                <a:latin typeface="Times New Roman" panose="02020603050405020304" pitchFamily="18" charset="0"/>
              </a:rPr>
              <a:t>Most of Thai restaurants are in Cluster 2 which is around Adelaide, King, Richmond areas and lowest (close to zero) in Cluster 1 areas which are North Toronto West and Parkdale </a:t>
            </a:r>
            <a:r>
              <a:rPr lang="en-GB" sz="2400" b="0" i="0" u="none" strike="noStrike" baseline="0" dirty="0">
                <a:solidFill>
                  <a:srgbClr val="000000"/>
                </a:solidFill>
                <a:latin typeface="Times New Roman" panose="02020603050405020304" pitchFamily="18" charset="0"/>
              </a:rPr>
              <a:t>areas. </a:t>
            </a:r>
          </a:p>
          <a:p>
            <a:pPr algn="l" rtl="0"/>
            <a:r>
              <a:rPr lang="en-US" sz="2400" b="0" i="0" u="none" strike="noStrike" baseline="0" dirty="0">
                <a:solidFill>
                  <a:srgbClr val="000000"/>
                </a:solidFill>
                <a:latin typeface="Times New Roman" panose="02020603050405020304" pitchFamily="18" charset="0"/>
              </a:rPr>
              <a:t>Also, there are good opportunities to open near Chinatown, St James town as the competition seems to be low. Looking at nearby venues, it seems Cluster 1 might be a good location as there are not a lot of Asian restaurants in these areas. Therefore, this project recommends the entrepreneur to open an authentic Burmese restaurant in these locations with little to no competition. Nonetheless, if the food is authentic, affordable and good taste, I am confident that it will have great following everywhere :) </a:t>
            </a:r>
            <a:endParaRPr lang="en-GB" sz="3600" dirty="0"/>
          </a:p>
        </p:txBody>
      </p:sp>
    </p:spTree>
    <p:extLst>
      <p:ext uri="{BB962C8B-B14F-4D97-AF65-F5344CB8AC3E}">
        <p14:creationId xmlns:p14="http://schemas.microsoft.com/office/powerpoint/2010/main" val="71120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AFD307A-BF2B-4834-955D-E5E76C34731D}"/>
              </a:ext>
            </a:extLst>
          </p:cNvPr>
          <p:cNvSpPr>
            <a:spLocks noGrp="1"/>
          </p:cNvSpPr>
          <p:nvPr>
            <p:ph type="title"/>
          </p:nvPr>
        </p:nvSpPr>
        <p:spPr/>
        <p:txBody>
          <a:bodyPr>
            <a:normAutofit/>
          </a:bodyPr>
          <a:lstStyle/>
          <a:p>
            <a:pPr algn="ctr" rtl="0"/>
            <a:r>
              <a:rPr lang="en-US" sz="4400" b="1" i="0" u="none" strike="noStrike" baseline="0" dirty="0">
                <a:solidFill>
                  <a:srgbClr val="000000"/>
                </a:solidFill>
                <a:latin typeface="Times New Roman" panose="02020603050405020304" pitchFamily="18" charset="0"/>
              </a:rPr>
              <a:t>Limitations and Suggestions for Future Research : </a:t>
            </a:r>
            <a:endParaRPr lang="en-GB" dirty="0"/>
          </a:p>
        </p:txBody>
      </p:sp>
      <p:sp>
        <p:nvSpPr>
          <p:cNvPr id="3" name="عنصر نائب للمحتوى 2">
            <a:extLst>
              <a:ext uri="{FF2B5EF4-FFF2-40B4-BE49-F238E27FC236}">
                <a16:creationId xmlns:a16="http://schemas.microsoft.com/office/drawing/2014/main" id="{F03EEA5F-8A87-4C3B-BBAA-2FBCC167F4C3}"/>
              </a:ext>
            </a:extLst>
          </p:cNvPr>
          <p:cNvSpPr>
            <a:spLocks noGrp="1"/>
          </p:cNvSpPr>
          <p:nvPr>
            <p:ph idx="1"/>
          </p:nvPr>
        </p:nvSpPr>
        <p:spPr/>
        <p:txBody>
          <a:bodyPr>
            <a:normAutofit/>
          </a:bodyPr>
          <a:lstStyle/>
          <a:p>
            <a:pPr algn="l" rtl="0"/>
            <a:r>
              <a:rPr lang="en-US" b="0" i="0" u="none" strike="noStrike" baseline="0" dirty="0">
                <a:solidFill>
                  <a:srgbClr val="000000"/>
                </a:solidFill>
                <a:latin typeface="Times New Roman" panose="02020603050405020304" pitchFamily="18" charset="0"/>
              </a:rPr>
              <a:t>In this project, I only take into consideration of one factor: the occurrence / existence of Thai restaurants in each neighborhood. There are many factors that can be taken into consideration such as population density, income of residents, rent that could influence the decision to open a new restaurant. However, to put all these data into this project is not possible to do within a short time frame for this capstone project. Future research can take into consideration of these factors. In addition, I am relying on the existence of Thai restaurants only for this project but future research can take into consideration of other variables such as existence of Asian restaurants, Asian population level in each neighborhood etc. </a:t>
            </a:r>
            <a:endParaRPr lang="en-GB" sz="4000" dirty="0"/>
          </a:p>
        </p:txBody>
      </p:sp>
    </p:spTree>
    <p:extLst>
      <p:ext uri="{BB962C8B-B14F-4D97-AF65-F5344CB8AC3E}">
        <p14:creationId xmlns:p14="http://schemas.microsoft.com/office/powerpoint/2010/main" val="223758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345536D-9DE0-4C1A-BE6F-08B482CCC5E3}"/>
              </a:ext>
            </a:extLst>
          </p:cNvPr>
          <p:cNvSpPr>
            <a:spLocks noGrp="1"/>
          </p:cNvSpPr>
          <p:nvPr>
            <p:ph type="title"/>
          </p:nvPr>
        </p:nvSpPr>
        <p:spPr/>
        <p:txBody>
          <a:bodyPr/>
          <a:lstStyle/>
          <a:p>
            <a:pPr algn="ctr"/>
            <a:r>
              <a:rPr lang="en-GB" sz="4400" b="1" i="0" u="none" strike="noStrike" baseline="0" dirty="0">
                <a:solidFill>
                  <a:srgbClr val="000000"/>
                </a:solidFill>
                <a:latin typeface="Times New Roman" panose="02020603050405020304" pitchFamily="18" charset="0"/>
              </a:rPr>
              <a:t>Conclusion : </a:t>
            </a:r>
            <a:endParaRPr lang="en-GB" dirty="0"/>
          </a:p>
        </p:txBody>
      </p:sp>
      <p:sp>
        <p:nvSpPr>
          <p:cNvPr id="3" name="عنصر نائب للمحتوى 2">
            <a:extLst>
              <a:ext uri="{FF2B5EF4-FFF2-40B4-BE49-F238E27FC236}">
                <a16:creationId xmlns:a16="http://schemas.microsoft.com/office/drawing/2014/main" id="{03E0110C-5A9F-4986-AAD6-2592A7E70496}"/>
              </a:ext>
            </a:extLst>
          </p:cNvPr>
          <p:cNvSpPr>
            <a:spLocks noGrp="1"/>
          </p:cNvSpPr>
          <p:nvPr>
            <p:ph idx="1"/>
          </p:nvPr>
        </p:nvSpPr>
        <p:spPr/>
        <p:txBody>
          <a:bodyPr>
            <a:normAutofit/>
          </a:bodyPr>
          <a:lstStyle/>
          <a:p>
            <a:pPr algn="l" rtl="0"/>
            <a:r>
              <a:rPr lang="en-US" sz="3200" b="0" i="0" u="none" strike="noStrike" baseline="0" dirty="0">
                <a:solidFill>
                  <a:srgbClr val="000000"/>
                </a:solidFill>
                <a:latin typeface="Times New Roman" panose="02020603050405020304" pitchFamily="18" charset="0"/>
              </a:rPr>
              <a:t>In this project, we have gone through the process of identifying the business problem, specifying the data required, extracting and preparing the data, performing the machine </a:t>
            </a:r>
          </a:p>
          <a:p>
            <a:pPr algn="l" rtl="0"/>
            <a:r>
              <a:rPr lang="en-US" sz="3200" b="0" i="0" u="none" strike="noStrike" baseline="0" dirty="0">
                <a:solidFill>
                  <a:srgbClr val="000000"/>
                </a:solidFill>
                <a:latin typeface="Times New Roman" panose="02020603050405020304" pitchFamily="18" charset="0"/>
              </a:rPr>
              <a:t>learning by utilizing k-means clustering and providing recommendation to the stakeholder. </a:t>
            </a:r>
            <a:endParaRPr lang="en-GB" sz="4400" dirty="0"/>
          </a:p>
        </p:txBody>
      </p:sp>
    </p:spTree>
    <p:extLst>
      <p:ext uri="{BB962C8B-B14F-4D97-AF65-F5344CB8AC3E}">
        <p14:creationId xmlns:p14="http://schemas.microsoft.com/office/powerpoint/2010/main" val="1293312469"/>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905</Words>
  <Application>Microsoft Office PowerPoint</Application>
  <PresentationFormat>شاشة عريضة</PresentationFormat>
  <Paragraphs>41</Paragraphs>
  <Slides>10</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10</vt:i4>
      </vt:variant>
    </vt:vector>
  </HeadingPairs>
  <TitlesOfParts>
    <vt:vector size="15" baseType="lpstr">
      <vt:lpstr>Arial</vt:lpstr>
      <vt:lpstr>Calibri</vt:lpstr>
      <vt:lpstr>Calibri Light</vt:lpstr>
      <vt:lpstr>Times New Roman</vt:lpstr>
      <vt:lpstr>نسق Office</vt:lpstr>
      <vt:lpstr>The Battle of Neighborhoods   aka many Asian restaurants in the neighborhood </vt:lpstr>
      <vt:lpstr>  Introduction </vt:lpstr>
      <vt:lpstr>Business Problem : </vt:lpstr>
      <vt:lpstr> Data : </vt:lpstr>
      <vt:lpstr>Methodology</vt:lpstr>
      <vt:lpstr>Results : </vt:lpstr>
      <vt:lpstr>Recommendations : </vt:lpstr>
      <vt:lpstr>Limitations and Suggestions for Future Research : </vt:lpstr>
      <vt:lpstr>Conclusion : </vt:lpstr>
      <vt:lpstr>References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aka many Asian restaurants in the neighborhood </dc:title>
  <dc:creator>Bassam alabbas</dc:creator>
  <cp:lastModifiedBy>Bassam alabbas</cp:lastModifiedBy>
  <cp:revision>3</cp:revision>
  <dcterms:created xsi:type="dcterms:W3CDTF">2020-08-16T22:55:06Z</dcterms:created>
  <dcterms:modified xsi:type="dcterms:W3CDTF">2020-08-16T23:07:00Z</dcterms:modified>
</cp:coreProperties>
</file>